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37"/>
  </p:notesMasterIdLst>
  <p:handoutMasterIdLst>
    <p:handoutMasterId r:id="rId38"/>
  </p:handoutMasterIdLst>
  <p:sldIdLst>
    <p:sldId id="993" r:id="rId3"/>
    <p:sldId id="1004" r:id="rId4"/>
    <p:sldId id="971" r:id="rId5"/>
    <p:sldId id="1029" r:id="rId6"/>
    <p:sldId id="1030" r:id="rId7"/>
    <p:sldId id="1031" r:id="rId8"/>
    <p:sldId id="1032" r:id="rId9"/>
    <p:sldId id="1033" r:id="rId10"/>
    <p:sldId id="1035" r:id="rId11"/>
    <p:sldId id="1034" r:id="rId12"/>
    <p:sldId id="1036" r:id="rId13"/>
    <p:sldId id="1038" r:id="rId14"/>
    <p:sldId id="1037" r:id="rId15"/>
    <p:sldId id="1039" r:id="rId16"/>
    <p:sldId id="1040" r:id="rId17"/>
    <p:sldId id="1041" r:id="rId18"/>
    <p:sldId id="1044" r:id="rId19"/>
    <p:sldId id="1045" r:id="rId20"/>
    <p:sldId id="1046" r:id="rId21"/>
    <p:sldId id="1047" r:id="rId22"/>
    <p:sldId id="1048" r:id="rId23"/>
    <p:sldId id="1049" r:id="rId24"/>
    <p:sldId id="1050" r:id="rId25"/>
    <p:sldId id="1051" r:id="rId26"/>
    <p:sldId id="1054" r:id="rId27"/>
    <p:sldId id="1052" r:id="rId28"/>
    <p:sldId id="1053" r:id="rId29"/>
    <p:sldId id="1055" r:id="rId30"/>
    <p:sldId id="1056" r:id="rId31"/>
    <p:sldId id="1060" r:id="rId32"/>
    <p:sldId id="1057" r:id="rId33"/>
    <p:sldId id="1058" r:id="rId34"/>
    <p:sldId id="1059" r:id="rId35"/>
    <p:sldId id="1003" r:id="rId36"/>
  </p:sldIdLst>
  <p:sldSz cx="9144000" cy="6858000" type="screen4x3"/>
  <p:notesSz cx="9926638" cy="6797675"/>
  <p:defaultTextStyle>
    <a:defPPr>
      <a:defRPr lang="zh-CN"/>
    </a:defPPr>
    <a:lvl1pPr algn="l" defTabSz="457200" rtl="0" fontAlgn="base">
      <a:spcBef>
        <a:spcPct val="0"/>
      </a:spcBef>
      <a:spcAft>
        <a:spcPct val="0"/>
      </a:spcAft>
      <a:defRPr kumimoji="1" kern="1200">
        <a:solidFill>
          <a:schemeClr val="tx1"/>
        </a:solidFill>
        <a:latin typeface="Arial" charset="0"/>
        <a:ea typeface="宋体" charset="-122"/>
        <a:cs typeface="+mn-cs"/>
      </a:defRPr>
    </a:lvl1pPr>
    <a:lvl2pPr marL="457200" algn="l" defTabSz="457200" rtl="0" fontAlgn="base">
      <a:spcBef>
        <a:spcPct val="0"/>
      </a:spcBef>
      <a:spcAft>
        <a:spcPct val="0"/>
      </a:spcAft>
      <a:defRPr kumimoji="1" kern="1200">
        <a:solidFill>
          <a:schemeClr val="tx1"/>
        </a:solidFill>
        <a:latin typeface="Arial" charset="0"/>
        <a:ea typeface="宋体" charset="-122"/>
        <a:cs typeface="+mn-cs"/>
      </a:defRPr>
    </a:lvl2pPr>
    <a:lvl3pPr marL="914400" algn="l" defTabSz="457200" rtl="0" fontAlgn="base">
      <a:spcBef>
        <a:spcPct val="0"/>
      </a:spcBef>
      <a:spcAft>
        <a:spcPct val="0"/>
      </a:spcAft>
      <a:defRPr kumimoji="1" kern="1200">
        <a:solidFill>
          <a:schemeClr val="tx1"/>
        </a:solidFill>
        <a:latin typeface="Arial" charset="0"/>
        <a:ea typeface="宋体" charset="-122"/>
        <a:cs typeface="+mn-cs"/>
      </a:defRPr>
    </a:lvl3pPr>
    <a:lvl4pPr marL="1371600" algn="l" defTabSz="457200" rtl="0" fontAlgn="base">
      <a:spcBef>
        <a:spcPct val="0"/>
      </a:spcBef>
      <a:spcAft>
        <a:spcPct val="0"/>
      </a:spcAft>
      <a:defRPr kumimoji="1" kern="1200">
        <a:solidFill>
          <a:schemeClr val="tx1"/>
        </a:solidFill>
        <a:latin typeface="Arial" charset="0"/>
        <a:ea typeface="宋体" charset="-122"/>
        <a:cs typeface="+mn-cs"/>
      </a:defRPr>
    </a:lvl4pPr>
    <a:lvl5pPr marL="1828800" algn="l" defTabSz="457200" rtl="0" fontAlgn="base">
      <a:spcBef>
        <a:spcPct val="0"/>
      </a:spcBef>
      <a:spcAft>
        <a:spcPct val="0"/>
      </a:spcAft>
      <a:defRPr kumimoji="1" kern="1200">
        <a:solidFill>
          <a:schemeClr val="tx1"/>
        </a:solidFill>
        <a:latin typeface="Arial" charset="0"/>
        <a:ea typeface="宋体" charset="-122"/>
        <a:cs typeface="+mn-cs"/>
      </a:defRPr>
    </a:lvl5pPr>
    <a:lvl6pPr marL="2286000" algn="l" defTabSz="914400" rtl="0" eaLnBrk="1" latinLnBrk="0" hangingPunct="1">
      <a:defRPr kumimoji="1" kern="1200">
        <a:solidFill>
          <a:schemeClr val="tx1"/>
        </a:solidFill>
        <a:latin typeface="Arial" charset="0"/>
        <a:ea typeface="宋体" charset="-122"/>
        <a:cs typeface="+mn-cs"/>
      </a:defRPr>
    </a:lvl6pPr>
    <a:lvl7pPr marL="2743200" algn="l" defTabSz="914400" rtl="0" eaLnBrk="1" latinLnBrk="0" hangingPunct="1">
      <a:defRPr kumimoji="1" kern="1200">
        <a:solidFill>
          <a:schemeClr val="tx1"/>
        </a:solidFill>
        <a:latin typeface="Arial" charset="0"/>
        <a:ea typeface="宋体" charset="-122"/>
        <a:cs typeface="+mn-cs"/>
      </a:defRPr>
    </a:lvl7pPr>
    <a:lvl8pPr marL="3200400" algn="l" defTabSz="914400" rtl="0" eaLnBrk="1" latinLnBrk="0" hangingPunct="1">
      <a:defRPr kumimoji="1" kern="1200">
        <a:solidFill>
          <a:schemeClr val="tx1"/>
        </a:solidFill>
        <a:latin typeface="Arial" charset="0"/>
        <a:ea typeface="宋体" charset="-122"/>
        <a:cs typeface="+mn-cs"/>
      </a:defRPr>
    </a:lvl8pPr>
    <a:lvl9pPr marL="3657600" algn="l" defTabSz="914400" rtl="0" eaLnBrk="1" latinLnBrk="0" hangingPunct="1">
      <a:defRPr kumimoji="1"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ge" initials="" lastIdx="21" clrIdx="0"/>
  <p:cmAuthor id="1" name="user" initials="" lastIdx="1" clrIdx="1"/>
  <p:cmAuthor id="2" name="史新波" initials="l"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921"/>
    <a:srgbClr val="F98BA3"/>
    <a:srgbClr val="F87893"/>
    <a:srgbClr val="14FC93"/>
    <a:srgbClr val="105EDE"/>
    <a:srgbClr val="CC0000"/>
    <a:srgbClr val="D586EE"/>
    <a:srgbClr val="210A94"/>
    <a:srgbClr val="977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54" autoAdjust="0"/>
    <p:restoredTop sz="95304" autoAdjust="0"/>
  </p:normalViewPr>
  <p:slideViewPr>
    <p:cSldViewPr snapToObjects="1">
      <p:cViewPr varScale="1">
        <p:scale>
          <a:sx n="81" d="100"/>
          <a:sy n="81" d="100"/>
        </p:scale>
        <p:origin x="-960" y="-96"/>
      </p:cViewPr>
      <p:guideLst>
        <p:guide orient="horz" pos="2160"/>
        <p:guide pos="2880"/>
      </p:guideLst>
    </p:cSldViewPr>
  </p:slideViewPr>
  <p:notesTextViewPr>
    <p:cViewPr>
      <p:scale>
        <a:sx n="150" d="100"/>
        <a:sy n="150" d="100"/>
      </p:scale>
      <p:origin x="0" y="0"/>
    </p:cViewPr>
  </p:notesTextViewPr>
  <p:sorterViewPr>
    <p:cViewPr>
      <p:scale>
        <a:sx n="66" d="100"/>
        <a:sy n="66" d="100"/>
      </p:scale>
      <p:origin x="0" y="13590"/>
    </p:cViewPr>
  </p:sorterViewPr>
  <p:notesViewPr>
    <p:cSldViewPr snapToObjects="1">
      <p:cViewPr varScale="1">
        <p:scale>
          <a:sx n="76" d="100"/>
          <a:sy n="76" d="100"/>
        </p:scale>
        <p:origin x="-1458"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4301121" cy="339884"/>
          </a:xfrm>
          <a:prstGeom prst="rect">
            <a:avLst/>
          </a:prstGeom>
        </p:spPr>
        <p:txBody>
          <a:bodyPr vert="horz" lIns="90981" tIns="45490" rIns="90981" bIns="4549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5622349" y="0"/>
            <a:ext cx="4302705" cy="339884"/>
          </a:xfrm>
          <a:prstGeom prst="rect">
            <a:avLst/>
          </a:prstGeom>
        </p:spPr>
        <p:txBody>
          <a:bodyPr vert="horz" lIns="90981" tIns="45490" rIns="90981" bIns="45490" rtlCol="0"/>
          <a:lstStyle>
            <a:lvl1pPr algn="r">
              <a:defRPr sz="1200"/>
            </a:lvl1pPr>
          </a:lstStyle>
          <a:p>
            <a:pPr>
              <a:defRPr/>
            </a:pPr>
            <a:fld id="{D12A2B91-BF50-44C8-9B1B-A62533F7B529}" type="datetimeFigureOut">
              <a:rPr lang="zh-CN" altLang="en-US"/>
              <a:pPr>
                <a:defRPr/>
              </a:pPr>
              <a:t>2016-9-21</a:t>
            </a:fld>
            <a:endParaRPr lang="zh-CN" altLang="en-US"/>
          </a:p>
        </p:txBody>
      </p:sp>
      <p:sp>
        <p:nvSpPr>
          <p:cNvPr id="4" name="页脚占位符 3"/>
          <p:cNvSpPr>
            <a:spLocks noGrp="1"/>
          </p:cNvSpPr>
          <p:nvPr>
            <p:ph type="ftr" sz="quarter" idx="2"/>
          </p:nvPr>
        </p:nvSpPr>
        <p:spPr>
          <a:xfrm>
            <a:off x="2" y="6456218"/>
            <a:ext cx="4301121" cy="339884"/>
          </a:xfrm>
          <a:prstGeom prst="rect">
            <a:avLst/>
          </a:prstGeom>
        </p:spPr>
        <p:txBody>
          <a:bodyPr vert="horz" lIns="90981" tIns="45490" rIns="90981" bIns="4549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5622349" y="6456218"/>
            <a:ext cx="4302705" cy="339884"/>
          </a:xfrm>
          <a:prstGeom prst="rect">
            <a:avLst/>
          </a:prstGeom>
        </p:spPr>
        <p:txBody>
          <a:bodyPr vert="horz" lIns="90981" tIns="45490" rIns="90981" bIns="45490" rtlCol="0" anchor="b"/>
          <a:lstStyle>
            <a:lvl1pPr algn="r">
              <a:defRPr sz="1200"/>
            </a:lvl1pPr>
          </a:lstStyle>
          <a:p>
            <a:pPr>
              <a:defRPr/>
            </a:pPr>
            <a:fld id="{3A8EE3E4-0DE3-40A8-8FA3-974346D907D7}" type="slidenum">
              <a:rPr lang="zh-CN" altLang="en-US"/>
              <a:pPr>
                <a:defRPr/>
              </a:pPr>
              <a:t>‹#›</a:t>
            </a:fld>
            <a:endParaRPr lang="zh-CN" altLang="en-US"/>
          </a:p>
        </p:txBody>
      </p:sp>
    </p:spTree>
    <p:extLst>
      <p:ext uri="{BB962C8B-B14F-4D97-AF65-F5344CB8AC3E}">
        <p14:creationId xmlns:p14="http://schemas.microsoft.com/office/powerpoint/2010/main" val="3647356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4301121" cy="339884"/>
          </a:xfrm>
          <a:prstGeom prst="rect">
            <a:avLst/>
          </a:prstGeom>
        </p:spPr>
        <p:txBody>
          <a:bodyPr vert="horz" wrap="square" lIns="90981" tIns="45490" rIns="90981" bIns="45490" numCol="1" anchor="t" anchorCtr="0" compatLnSpc="1">
            <a:prstTxWarp prst="textNoShape">
              <a:avLst/>
            </a:prstTxWarp>
          </a:bodyPr>
          <a:lstStyle>
            <a:lvl1pPr>
              <a:defRPr kumimoji="0" sz="1200">
                <a:latin typeface="Calibri" charset="0"/>
              </a:defRPr>
            </a:lvl1pPr>
          </a:lstStyle>
          <a:p>
            <a:pPr>
              <a:defRPr/>
            </a:pPr>
            <a:endParaRPr lang="zh-CN" altLang="en-US"/>
          </a:p>
        </p:txBody>
      </p:sp>
      <p:sp>
        <p:nvSpPr>
          <p:cNvPr id="3" name="日期占位符 2"/>
          <p:cNvSpPr>
            <a:spLocks noGrp="1"/>
          </p:cNvSpPr>
          <p:nvPr>
            <p:ph type="dt" idx="1"/>
          </p:nvPr>
        </p:nvSpPr>
        <p:spPr>
          <a:xfrm>
            <a:off x="5622349" y="0"/>
            <a:ext cx="4302705" cy="339884"/>
          </a:xfrm>
          <a:prstGeom prst="rect">
            <a:avLst/>
          </a:prstGeom>
        </p:spPr>
        <p:txBody>
          <a:bodyPr vert="horz" wrap="square" lIns="90981" tIns="45490" rIns="90981" bIns="45490" numCol="1" anchor="t" anchorCtr="0" compatLnSpc="1">
            <a:prstTxWarp prst="textNoShape">
              <a:avLst/>
            </a:prstTxWarp>
          </a:bodyPr>
          <a:lstStyle>
            <a:lvl1pPr algn="r">
              <a:defRPr kumimoji="0" sz="1200">
                <a:latin typeface="Calibri" charset="0"/>
              </a:defRPr>
            </a:lvl1pPr>
          </a:lstStyle>
          <a:p>
            <a:pPr>
              <a:defRPr/>
            </a:pPr>
            <a:fld id="{0B1778F5-4399-4FF4-9E79-7A7734F68F6A}" type="datetime1">
              <a:rPr lang="zh-CN" altLang="en-US"/>
              <a:pPr>
                <a:defRPr/>
              </a:pPr>
              <a:t>2016-9-21</a:t>
            </a:fld>
            <a:endParaRPr lang="zh-CN" altLang="en-US"/>
          </a:p>
        </p:txBody>
      </p:sp>
      <p:sp>
        <p:nvSpPr>
          <p:cNvPr id="4" name="幻灯片图像占位符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wrap="square" lIns="90981" tIns="45490" rIns="90981" bIns="45490" numCol="1" anchor="ctr" anchorCtr="0" compatLnSpc="1">
            <a:prstTxWarp prst="textNoShape">
              <a:avLst/>
            </a:prstTxWarp>
          </a:bodyPr>
          <a:lstStyle/>
          <a:p>
            <a:pPr lvl="0"/>
            <a:endParaRPr lang="zh-CN" altLang="en-US" noProof="0"/>
          </a:p>
        </p:txBody>
      </p:sp>
      <p:sp>
        <p:nvSpPr>
          <p:cNvPr id="5" name="备注占位符 4"/>
          <p:cNvSpPr>
            <a:spLocks noGrp="1"/>
          </p:cNvSpPr>
          <p:nvPr>
            <p:ph type="body" sz="quarter" idx="3"/>
          </p:nvPr>
        </p:nvSpPr>
        <p:spPr>
          <a:xfrm>
            <a:off x="993299" y="3228895"/>
            <a:ext cx="7940043" cy="3058954"/>
          </a:xfrm>
          <a:prstGeom prst="rect">
            <a:avLst/>
          </a:prstGeom>
        </p:spPr>
        <p:txBody>
          <a:bodyPr vert="horz" wrap="square" lIns="90981" tIns="45490" rIns="90981" bIns="45490" numCol="1" anchor="t" anchorCtr="0" compatLnSpc="1">
            <a:prstTxWarp prst="textNoShape">
              <a:avLst/>
            </a:prstTxWarp>
            <a:normAutofit/>
          </a:bodyPr>
          <a:lstStyle/>
          <a:p>
            <a:pPr lvl="0"/>
            <a:r>
              <a:rPr lang="zh-CN" altLang="en-US" noProof="0"/>
              <a:t>点按此处编辑文本风格</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2" y="6456218"/>
            <a:ext cx="4301121" cy="339884"/>
          </a:xfrm>
          <a:prstGeom prst="rect">
            <a:avLst/>
          </a:prstGeom>
        </p:spPr>
        <p:txBody>
          <a:bodyPr vert="horz" wrap="square" lIns="90981" tIns="45490" rIns="90981" bIns="45490" numCol="1" anchor="b" anchorCtr="0" compatLnSpc="1">
            <a:prstTxWarp prst="textNoShape">
              <a:avLst/>
            </a:prstTxWarp>
          </a:bodyPr>
          <a:lstStyle>
            <a:lvl1pPr>
              <a:defRPr kumimoji="0" sz="1200">
                <a:latin typeface="Calibri" charset="0"/>
              </a:defRPr>
            </a:lvl1pPr>
          </a:lstStyle>
          <a:p>
            <a:pPr>
              <a:defRPr/>
            </a:pPr>
            <a:endParaRPr lang="zh-CN" altLang="en-US"/>
          </a:p>
        </p:txBody>
      </p:sp>
      <p:sp>
        <p:nvSpPr>
          <p:cNvPr id="7" name="幻灯片编号占位符 6"/>
          <p:cNvSpPr>
            <a:spLocks noGrp="1"/>
          </p:cNvSpPr>
          <p:nvPr>
            <p:ph type="sldNum" sz="quarter" idx="5"/>
          </p:nvPr>
        </p:nvSpPr>
        <p:spPr>
          <a:xfrm>
            <a:off x="5622349" y="6456218"/>
            <a:ext cx="4302705" cy="339884"/>
          </a:xfrm>
          <a:prstGeom prst="rect">
            <a:avLst/>
          </a:prstGeom>
        </p:spPr>
        <p:txBody>
          <a:bodyPr vert="horz" wrap="square" lIns="90981" tIns="45490" rIns="90981" bIns="45490" numCol="1" anchor="b" anchorCtr="0" compatLnSpc="1">
            <a:prstTxWarp prst="textNoShape">
              <a:avLst/>
            </a:prstTxWarp>
          </a:bodyPr>
          <a:lstStyle>
            <a:lvl1pPr algn="r">
              <a:defRPr kumimoji="0" sz="1200">
                <a:latin typeface="Calibri" charset="0"/>
              </a:defRPr>
            </a:lvl1pPr>
          </a:lstStyle>
          <a:p>
            <a:pPr>
              <a:defRPr/>
            </a:pPr>
            <a:fld id="{77B822FB-C252-4D3C-AC47-1E8EF73FB694}" type="slidenum">
              <a:rPr lang="zh-CN" altLang="en-US"/>
              <a:pPr>
                <a:defRPr/>
              </a:pPr>
              <a:t>‹#›</a:t>
            </a:fld>
            <a:endParaRPr lang="zh-CN" altLang="en-US"/>
          </a:p>
        </p:txBody>
      </p:sp>
    </p:spTree>
    <p:extLst>
      <p:ext uri="{BB962C8B-B14F-4D97-AF65-F5344CB8AC3E}">
        <p14:creationId xmlns:p14="http://schemas.microsoft.com/office/powerpoint/2010/main" val="16237253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mn-lt"/>
        <a:ea typeface="+mn-ea"/>
        <a:cs typeface="宋体" charset="-122"/>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TextEdit="1"/>
          </p:cNvSpPr>
          <p:nvPr>
            <p:ph type="sldImg"/>
          </p:nvPr>
        </p:nvSpPr>
        <p:spPr bwMode="auto">
          <a:noFill/>
          <a:ln>
            <a:solidFill>
              <a:srgbClr val="000000"/>
            </a:solidFill>
            <a:miter lim="800000"/>
            <a:headEnd/>
            <a:tailEnd/>
          </a:ln>
        </p:spPr>
      </p:sp>
      <p:sp>
        <p:nvSpPr>
          <p:cNvPr id="605187" name="Rectangle 3"/>
          <p:cNvSpPr>
            <a:spLocks noGrp="1"/>
          </p:cNvSpPr>
          <p:nvPr>
            <p:ph type="body" idx="1"/>
          </p:nvPr>
        </p:nvSpPr>
        <p:spPr bwMode="auto">
          <a:noFill/>
        </p:spPr>
        <p:txBody>
          <a:bodyPr/>
          <a:lstStyle/>
          <a:p>
            <a:pPr>
              <a:lnSpc>
                <a:spcPct val="150000"/>
              </a:lnSpc>
            </a:pP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幻灯片图像占位符 1"/>
          <p:cNvSpPr>
            <a:spLocks noGrp="1" noRot="1" noChangeAspect="1" noTextEdit="1"/>
          </p:cNvSpPr>
          <p:nvPr>
            <p:ph type="sldImg"/>
          </p:nvPr>
        </p:nvSpPr>
        <p:spPr bwMode="auto">
          <a:noFill/>
          <a:ln>
            <a:solidFill>
              <a:srgbClr val="000000"/>
            </a:solidFill>
            <a:miter lim="800000"/>
            <a:headEnd/>
            <a:tailEnd/>
          </a:ln>
        </p:spPr>
      </p:sp>
      <p:sp>
        <p:nvSpPr>
          <p:cNvPr id="421890" name="备注占位符 2"/>
          <p:cNvSpPr>
            <a:spLocks noGrp="1"/>
          </p:cNvSpPr>
          <p:nvPr>
            <p:ph type="body" idx="1"/>
          </p:nvPr>
        </p:nvSpPr>
        <p:spPr bwMode="auto">
          <a:noFill/>
        </p:spPr>
        <p:txBody>
          <a:bodyPr/>
          <a:lstStyle/>
          <a:p>
            <a:pPr defTabSz="909919" eaLnBrk="1" hangingPunct="1"/>
            <a:endParaRPr lang="zh-CN" altLang="en-US"/>
          </a:p>
        </p:txBody>
      </p:sp>
      <p:sp>
        <p:nvSpPr>
          <p:cNvPr id="4" name="灯片编号占位符 3"/>
          <p:cNvSpPr txBox="1">
            <a:spLocks noGrp="1"/>
          </p:cNvSpPr>
          <p:nvPr/>
        </p:nvSpPr>
        <p:spPr>
          <a:xfrm>
            <a:off x="5622349" y="6456218"/>
            <a:ext cx="4302705" cy="339884"/>
          </a:xfrm>
          <a:prstGeom prst="rect">
            <a:avLst/>
          </a:prstGeom>
          <a:noFill/>
        </p:spPr>
        <p:txBody>
          <a:bodyPr lIns="90992" tIns="45496" rIns="90992" bIns="45496" anchor="b"/>
          <a:lstStyle/>
          <a:p>
            <a:pPr algn="r" defTabSz="909919">
              <a:defRPr/>
            </a:pPr>
            <a:fld id="{06F83B1D-3797-4EFC-B0FE-CCFCFAAFA9D9}" type="slidenum">
              <a:rPr kumimoji="0" lang="zh-CN" altLang="en-US" sz="1200">
                <a:latin typeface="Calibri" pitchFamily="-83" charset="0"/>
                <a:ea typeface="+mn-ea"/>
                <a:cs typeface="Arial" charset="0"/>
              </a:rPr>
              <a:pPr algn="r" defTabSz="909919">
                <a:defRPr/>
              </a:pPr>
              <a:t>28</a:t>
            </a:fld>
            <a:endParaRPr kumimoji="0" lang="zh-CN" altLang="en-US" sz="1200">
              <a:latin typeface="Calibri" pitchFamily="-83" charset="0"/>
              <a:ea typeface="+mn-ea"/>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7B822FB-C252-4D3C-AC47-1E8EF73FB694}" type="slidenum">
              <a:rPr lang="zh-CN" altLang="en-US" smtClean="0"/>
              <a:pPr>
                <a:defRPr/>
              </a:pPr>
              <a:t>33</a:t>
            </a:fld>
            <a:endParaRPr lang="zh-CN" altLang="en-US"/>
          </a:p>
        </p:txBody>
      </p:sp>
    </p:spTree>
    <p:extLst>
      <p:ext uri="{BB962C8B-B14F-4D97-AF65-F5344CB8AC3E}">
        <p14:creationId xmlns:p14="http://schemas.microsoft.com/office/powerpoint/2010/main" val="713093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buFontTx/>
              <a:buNone/>
            </a:pPr>
            <a:fld id="{F0AE050A-0487-4A0A-84D2-7791F6DFE8B3}" type="slidenum">
              <a:rPr lang="en-US" altLang="ko-KR" smtClean="0">
                <a:latin typeface="굴림" pitchFamily="34" charset="-127"/>
              </a:rPr>
              <a:pPr eaLnBrk="1" hangingPunct="1">
                <a:spcBef>
                  <a:spcPct val="0"/>
                </a:spcBef>
                <a:buFontTx/>
                <a:buNone/>
              </a:pPr>
              <a:t>34</a:t>
            </a:fld>
            <a:endParaRPr lang="en-US" altLang="ko-KR">
              <a:latin typeface="굴림" pitchFamily="34" charset="-127"/>
            </a:endParaRPr>
          </a:p>
        </p:txBody>
      </p:sp>
      <p:sp>
        <p:nvSpPr>
          <p:cNvPr id="51203" name="Rectangle 2"/>
          <p:cNvSpPr>
            <a:spLocks noGrp="1" noRot="1" noChangeAspect="1" noChangeArrowheads="1" noTextEdit="1"/>
          </p:cNvSpPr>
          <p:nvPr>
            <p:ph type="sldImg"/>
          </p:nvPr>
        </p:nvSpPr>
        <p:spPr bwMode="auto">
          <a:xfrm>
            <a:off x="3263900"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92664" y="3227716"/>
            <a:ext cx="7941310" cy="3060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7B822FB-C252-4D3C-AC47-1E8EF73FB694}" type="slidenum">
              <a:rPr lang="zh-CN" altLang="en-US" smtClean="0"/>
              <a:pPr>
                <a:defRPr/>
              </a:pPr>
              <a:t>18</a:t>
            </a:fld>
            <a:endParaRPr lang="zh-CN" altLang="en-US"/>
          </a:p>
        </p:txBody>
      </p:sp>
    </p:spTree>
    <p:extLst>
      <p:ext uri="{BB962C8B-B14F-4D97-AF65-F5344CB8AC3E}">
        <p14:creationId xmlns:p14="http://schemas.microsoft.com/office/powerpoint/2010/main" val="414726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7B822FB-C252-4D3C-AC47-1E8EF73FB694}" type="slidenum">
              <a:rPr lang="zh-CN" altLang="en-US" smtClean="0"/>
              <a:pPr>
                <a:defRPr/>
              </a:pPr>
              <a:t>20</a:t>
            </a:fld>
            <a:endParaRPr lang="zh-CN" altLang="en-US"/>
          </a:p>
        </p:txBody>
      </p:sp>
    </p:spTree>
    <p:extLst>
      <p:ext uri="{BB962C8B-B14F-4D97-AF65-F5344CB8AC3E}">
        <p14:creationId xmlns:p14="http://schemas.microsoft.com/office/powerpoint/2010/main" val="414726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7B822FB-C252-4D3C-AC47-1E8EF73FB694}" type="slidenum">
              <a:rPr lang="zh-CN" altLang="en-US" smtClean="0"/>
              <a:pPr>
                <a:defRPr/>
              </a:pPr>
              <a:t>21</a:t>
            </a:fld>
            <a:endParaRPr lang="zh-CN" altLang="en-US"/>
          </a:p>
        </p:txBody>
      </p:sp>
    </p:spTree>
    <p:extLst>
      <p:ext uri="{BB962C8B-B14F-4D97-AF65-F5344CB8AC3E}">
        <p14:creationId xmlns:p14="http://schemas.microsoft.com/office/powerpoint/2010/main" val="414726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7B822FB-C252-4D3C-AC47-1E8EF73FB694}" type="slidenum">
              <a:rPr lang="zh-CN" altLang="en-US" smtClean="0"/>
              <a:pPr>
                <a:defRPr/>
              </a:pPr>
              <a:t>22</a:t>
            </a:fld>
            <a:endParaRPr lang="zh-CN" altLang="en-US"/>
          </a:p>
        </p:txBody>
      </p:sp>
    </p:spTree>
    <p:extLst>
      <p:ext uri="{BB962C8B-B14F-4D97-AF65-F5344CB8AC3E}">
        <p14:creationId xmlns:p14="http://schemas.microsoft.com/office/powerpoint/2010/main" val="414726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7B822FB-C252-4D3C-AC47-1E8EF73FB694}" type="slidenum">
              <a:rPr lang="zh-CN" altLang="en-US" smtClean="0"/>
              <a:pPr>
                <a:defRPr/>
              </a:pPr>
              <a:t>23</a:t>
            </a:fld>
            <a:endParaRPr lang="zh-CN" altLang="en-US"/>
          </a:p>
        </p:txBody>
      </p:sp>
    </p:spTree>
    <p:extLst>
      <p:ext uri="{BB962C8B-B14F-4D97-AF65-F5344CB8AC3E}">
        <p14:creationId xmlns:p14="http://schemas.microsoft.com/office/powerpoint/2010/main" val="414726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7B822FB-C252-4D3C-AC47-1E8EF73FB694}" type="slidenum">
              <a:rPr lang="zh-CN" altLang="en-US" smtClean="0"/>
              <a:pPr>
                <a:defRPr/>
              </a:pPr>
              <a:t>24</a:t>
            </a:fld>
            <a:endParaRPr lang="zh-CN" altLang="en-US"/>
          </a:p>
        </p:txBody>
      </p:sp>
    </p:spTree>
    <p:extLst>
      <p:ext uri="{BB962C8B-B14F-4D97-AF65-F5344CB8AC3E}">
        <p14:creationId xmlns:p14="http://schemas.microsoft.com/office/powerpoint/2010/main" val="414726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7B822FB-C252-4D3C-AC47-1E8EF73FB694}" type="slidenum">
              <a:rPr lang="zh-CN" altLang="en-US" smtClean="0"/>
              <a:pPr>
                <a:defRPr/>
              </a:pPr>
              <a:t>26</a:t>
            </a:fld>
            <a:endParaRPr lang="zh-CN" altLang="en-US"/>
          </a:p>
        </p:txBody>
      </p:sp>
    </p:spTree>
    <p:extLst>
      <p:ext uri="{BB962C8B-B14F-4D97-AF65-F5344CB8AC3E}">
        <p14:creationId xmlns:p14="http://schemas.microsoft.com/office/powerpoint/2010/main" val="4147262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7B822FB-C252-4D3C-AC47-1E8EF73FB694}" type="slidenum">
              <a:rPr lang="zh-CN" altLang="en-US" smtClean="0"/>
              <a:pPr>
                <a:defRPr/>
              </a:pPr>
              <a:t>27</a:t>
            </a:fld>
            <a:endParaRPr lang="zh-CN" altLang="en-US"/>
          </a:p>
        </p:txBody>
      </p:sp>
    </p:spTree>
    <p:extLst>
      <p:ext uri="{BB962C8B-B14F-4D97-AF65-F5344CB8AC3E}">
        <p14:creationId xmlns:p14="http://schemas.microsoft.com/office/powerpoint/2010/main" val="4147262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2pPr>
              <a:defRPr sz="2400"/>
            </a:lvl2pPr>
            <a:lvl3pPr>
              <a:defRPr sz="2000"/>
            </a:lvl3pPr>
          </a:lstStyle>
          <a:p>
            <a:pPr lvl="0"/>
            <a:r>
              <a:rPr lang="zh-CN" altLang="en-US" dirty="0"/>
              <a:t>点按此处编辑文本风格</a:t>
            </a:r>
          </a:p>
          <a:p>
            <a:pPr lvl="1"/>
            <a:r>
              <a:rPr lang="zh-CN" altLang="en-US" dirty="0"/>
              <a:t>第二级</a:t>
            </a:r>
          </a:p>
          <a:p>
            <a:pPr lvl="2"/>
            <a:r>
              <a:rPr lang="zh-CN" altLang="en-US" dirty="0"/>
              <a:t>第三级</a:t>
            </a:r>
          </a:p>
          <a:p>
            <a:pPr lvl="3"/>
            <a:r>
              <a:rPr lang="zh-CN" altLang="en-US" dirty="0"/>
              <a:t>第四级</a:t>
            </a:r>
          </a:p>
        </p:txBody>
      </p:sp>
      <p:pic>
        <p:nvPicPr>
          <p:cNvPr id="4" name="Picture 3" descr="屏幕快照 2012-05-08 下午02.34.36.png"/>
          <p:cNvPicPr>
            <a:picLocks noChangeAspect="1"/>
          </p:cNvPicPr>
          <p:nvPr userDrawn="1"/>
        </p:nvPicPr>
        <p:blipFill>
          <a:blip r:embed="rId2">
            <a:clrChange>
              <a:clrFrom>
                <a:srgbClr val="FFFFFF"/>
              </a:clrFrom>
              <a:clrTo>
                <a:srgbClr val="FFFFFF">
                  <a:alpha val="0"/>
                </a:srgbClr>
              </a:clrTo>
            </a:clrChange>
          </a:blip>
          <a:stretch>
            <a:fillRect/>
          </a:stretch>
        </p:blipFill>
        <p:spPr bwMode="auto">
          <a:xfrm>
            <a:off x="36004" y="2962874"/>
            <a:ext cx="1324374" cy="932252"/>
          </a:xfrm>
          <a:prstGeom prst="rect">
            <a:avLst/>
          </a:prstGeom>
          <a:noFill/>
          <a:ln>
            <a:noFill/>
          </a:ln>
        </p:spPr>
      </p:pic>
      <p:sp>
        <p:nvSpPr>
          <p:cNvPr id="5" name="TextBox 7"/>
          <p:cNvSpPr txBox="1"/>
          <p:nvPr userDrawn="1"/>
        </p:nvSpPr>
        <p:spPr>
          <a:xfrm>
            <a:off x="6336196" y="3087726"/>
            <a:ext cx="2771800" cy="523220"/>
          </a:xfrm>
          <a:prstGeom prst="rect">
            <a:avLst/>
          </a:prstGeom>
          <a:noFill/>
        </p:spPr>
        <p:txBody>
          <a:bodyPr wrap="square" rtlCol="0">
            <a:spAutoFit/>
          </a:bodyPr>
          <a:lstStyle>
            <a:defPPr>
              <a:defRPr lang="zh-CN"/>
            </a:defPPr>
            <a:lvl1pPr algn="l" defTabSz="457200" rtl="0" fontAlgn="base">
              <a:spcBef>
                <a:spcPct val="0"/>
              </a:spcBef>
              <a:spcAft>
                <a:spcPct val="0"/>
              </a:spcAft>
              <a:defRPr kumimoji="1" kern="1200">
                <a:solidFill>
                  <a:schemeClr val="tx1"/>
                </a:solidFill>
                <a:latin typeface="Arial" charset="0"/>
                <a:ea typeface="宋体" charset="-122"/>
                <a:cs typeface="+mn-cs"/>
              </a:defRPr>
            </a:lvl1pPr>
            <a:lvl2pPr marL="457200" algn="l" defTabSz="457200" rtl="0" fontAlgn="base">
              <a:spcBef>
                <a:spcPct val="0"/>
              </a:spcBef>
              <a:spcAft>
                <a:spcPct val="0"/>
              </a:spcAft>
              <a:defRPr kumimoji="1" kern="1200">
                <a:solidFill>
                  <a:schemeClr val="tx1"/>
                </a:solidFill>
                <a:latin typeface="Arial" charset="0"/>
                <a:ea typeface="宋体" charset="-122"/>
                <a:cs typeface="+mn-cs"/>
              </a:defRPr>
            </a:lvl2pPr>
            <a:lvl3pPr marL="914400" algn="l" defTabSz="457200" rtl="0" fontAlgn="base">
              <a:spcBef>
                <a:spcPct val="0"/>
              </a:spcBef>
              <a:spcAft>
                <a:spcPct val="0"/>
              </a:spcAft>
              <a:defRPr kumimoji="1" kern="1200">
                <a:solidFill>
                  <a:schemeClr val="tx1"/>
                </a:solidFill>
                <a:latin typeface="Arial" charset="0"/>
                <a:ea typeface="宋体" charset="-122"/>
                <a:cs typeface="+mn-cs"/>
              </a:defRPr>
            </a:lvl3pPr>
            <a:lvl4pPr marL="1371600" algn="l" defTabSz="457200" rtl="0" fontAlgn="base">
              <a:spcBef>
                <a:spcPct val="0"/>
              </a:spcBef>
              <a:spcAft>
                <a:spcPct val="0"/>
              </a:spcAft>
              <a:defRPr kumimoji="1" kern="1200">
                <a:solidFill>
                  <a:schemeClr val="tx1"/>
                </a:solidFill>
                <a:latin typeface="Arial" charset="0"/>
                <a:ea typeface="宋体" charset="-122"/>
                <a:cs typeface="+mn-cs"/>
              </a:defRPr>
            </a:lvl4pPr>
            <a:lvl5pPr marL="1828800" algn="l" defTabSz="457200" rtl="0" fontAlgn="base">
              <a:spcBef>
                <a:spcPct val="0"/>
              </a:spcBef>
              <a:spcAft>
                <a:spcPct val="0"/>
              </a:spcAft>
              <a:defRPr kumimoji="1" kern="1200">
                <a:solidFill>
                  <a:schemeClr val="tx1"/>
                </a:solidFill>
                <a:latin typeface="Arial" charset="0"/>
                <a:ea typeface="宋体" charset="-122"/>
                <a:cs typeface="+mn-cs"/>
              </a:defRPr>
            </a:lvl5pPr>
            <a:lvl6pPr marL="2286000" algn="l" defTabSz="914400" rtl="0" eaLnBrk="1" latinLnBrk="0" hangingPunct="1">
              <a:defRPr kumimoji="1" kern="1200">
                <a:solidFill>
                  <a:schemeClr val="tx1"/>
                </a:solidFill>
                <a:latin typeface="Arial" charset="0"/>
                <a:ea typeface="宋体" charset="-122"/>
                <a:cs typeface="+mn-cs"/>
              </a:defRPr>
            </a:lvl6pPr>
            <a:lvl7pPr marL="2743200" algn="l" defTabSz="914400" rtl="0" eaLnBrk="1" latinLnBrk="0" hangingPunct="1">
              <a:defRPr kumimoji="1" kern="1200">
                <a:solidFill>
                  <a:schemeClr val="tx1"/>
                </a:solidFill>
                <a:latin typeface="Arial" charset="0"/>
                <a:ea typeface="宋体" charset="-122"/>
                <a:cs typeface="+mn-cs"/>
              </a:defRPr>
            </a:lvl7pPr>
            <a:lvl8pPr marL="3200400" algn="l" defTabSz="914400" rtl="0" eaLnBrk="1" latinLnBrk="0" hangingPunct="1">
              <a:defRPr kumimoji="1" kern="1200">
                <a:solidFill>
                  <a:schemeClr val="tx1"/>
                </a:solidFill>
                <a:latin typeface="Arial" charset="0"/>
                <a:ea typeface="宋体" charset="-122"/>
                <a:cs typeface="+mn-cs"/>
              </a:defRPr>
            </a:lvl8pPr>
            <a:lvl9pPr marL="3657600" algn="l" defTabSz="914400" rtl="0" eaLnBrk="1" latinLnBrk="0" hangingPunct="1">
              <a:defRPr kumimoji="1" kern="1200">
                <a:solidFill>
                  <a:schemeClr val="tx1"/>
                </a:solidFill>
                <a:latin typeface="Arial" charset="0"/>
                <a:ea typeface="宋体" charset="-122"/>
                <a:cs typeface="+mn-cs"/>
              </a:defRPr>
            </a:lvl9pPr>
          </a:lstStyle>
          <a:p>
            <a:pPr algn="ctr"/>
            <a:r>
              <a:rPr lang="zh-CN" altLang="en-US" sz="2800" b="1">
                <a:solidFill>
                  <a:srgbClr val="FF0000"/>
                </a:solidFill>
                <a:latin typeface="方正兰亭超细黑简体" panose="02000000000000000000" pitchFamily="2" charset="-122"/>
                <a:ea typeface="方正兰亭超细黑简体" panose="02000000000000000000" pitchFamily="2" charset="-122"/>
              </a:rPr>
              <a:t>支部书记讲党课</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纵向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点按此处编辑母版标题风格</a:t>
            </a:r>
          </a:p>
        </p:txBody>
      </p:sp>
      <p:sp>
        <p:nvSpPr>
          <p:cNvPr id="3" name="纵向标题占位符 2"/>
          <p:cNvSpPr>
            <a:spLocks noGrp="1"/>
          </p:cNvSpPr>
          <p:nvPr>
            <p:ph type="body" orient="vert" idx="1"/>
          </p:nvPr>
        </p:nvSpPr>
        <p:spPr/>
        <p:txBody>
          <a:bodyPr vert="eaVert"/>
          <a:lstStyle/>
          <a:p>
            <a:pPr lvl="0"/>
            <a:r>
              <a:rPr lang="zh-CN" altLang="en-US"/>
              <a:t>点按此处编辑文本风格</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141F827E-0741-4DB3-A89F-282E391303BD}" type="datetime1">
              <a:rPr lang="zh-CN" altLang="en-US"/>
              <a:pPr>
                <a:defRPr/>
              </a:pPr>
              <a:t>2016-9-21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endParaRPr lang="zh-CN" altLang="en-US"/>
          </a:p>
        </p:txBody>
      </p:sp>
      <p:sp>
        <p:nvSpPr>
          <p:cNvPr id="6" name="幻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AC8AC610-9B7F-4056-812B-C9A234035A9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纵向标题和文本">
    <p:spTree>
      <p:nvGrpSpPr>
        <p:cNvPr id="1" name=""/>
        <p:cNvGrpSpPr/>
        <p:nvPr/>
      </p:nvGrpSpPr>
      <p:grpSpPr>
        <a:xfrm>
          <a:off x="0" y="0"/>
          <a:ext cx="0" cy="0"/>
          <a:chOff x="0" y="0"/>
          <a:chExt cx="0" cy="0"/>
        </a:xfrm>
      </p:grpSpPr>
      <p:sp>
        <p:nvSpPr>
          <p:cNvPr id="2" name="纵向标题 1"/>
          <p:cNvSpPr>
            <a:spLocks noGrp="1"/>
          </p:cNvSpPr>
          <p:nvPr>
            <p:ph type="title" orient="vert"/>
          </p:nvPr>
        </p:nvSpPr>
        <p:spPr>
          <a:xfrm>
            <a:off x="6629400" y="745827"/>
            <a:ext cx="2057400" cy="5851525"/>
          </a:xfrm>
        </p:spPr>
        <p:txBody>
          <a:bodyPr vert="eaVert"/>
          <a:lstStyle/>
          <a:p>
            <a:r>
              <a:rPr lang="zh-CN" altLang="en-US"/>
              <a:t>点按此处编辑母版标题风格</a:t>
            </a:r>
          </a:p>
        </p:txBody>
      </p:sp>
      <p:sp>
        <p:nvSpPr>
          <p:cNvPr id="3" name="纵向标题占位符 2"/>
          <p:cNvSpPr>
            <a:spLocks noGrp="1"/>
          </p:cNvSpPr>
          <p:nvPr>
            <p:ph type="body" orient="vert" idx="1"/>
          </p:nvPr>
        </p:nvSpPr>
        <p:spPr>
          <a:xfrm>
            <a:off x="457200" y="274638"/>
            <a:ext cx="6019800" cy="5851525"/>
          </a:xfrm>
        </p:spPr>
        <p:txBody>
          <a:bodyPr vert="eaVert"/>
          <a:lstStyle/>
          <a:p>
            <a:pPr lvl="0"/>
            <a:r>
              <a:rPr lang="zh-CN" altLang="en-US"/>
              <a:t>点按此处编辑文本风格</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E62AF970-CD13-4D78-B52B-C72DE46791E0}" type="datetime1">
              <a:rPr lang="zh-CN" altLang="en-US"/>
              <a:pPr>
                <a:defRPr/>
              </a:pPr>
              <a:t>2016-9-21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endParaRPr lang="zh-CN" altLang="en-US"/>
          </a:p>
        </p:txBody>
      </p:sp>
      <p:sp>
        <p:nvSpPr>
          <p:cNvPr id="6" name="幻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A17A3A7A-D2B6-444D-AB6E-3A5ED18F7D22}"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0FEF5B-5FD0-4FC2-9102-2D4B1A684D7D}" type="slidenum">
              <a:rPr lang="zh-CN" altLang="en-US" smtClean="0"/>
              <a:pPr/>
              <a:t>‹#›</a:t>
            </a:fld>
            <a:endParaRPr lang="zh-CN" altLang="en-US"/>
          </a:p>
        </p:txBody>
      </p:sp>
      <p:pic>
        <p:nvPicPr>
          <p:cNvPr id="7" name="Picture 3" descr="屏幕快照 2012-05-08 下午02.34.36.png"/>
          <p:cNvPicPr>
            <a:picLocks noChangeAspect="1"/>
          </p:cNvPicPr>
          <p:nvPr userDrawn="1"/>
        </p:nvPicPr>
        <p:blipFill>
          <a:blip r:embed="rId2">
            <a:clrChange>
              <a:clrFrom>
                <a:srgbClr val="FFFFFF"/>
              </a:clrFrom>
              <a:clrTo>
                <a:srgbClr val="FFFFFF">
                  <a:alpha val="0"/>
                </a:srgbClr>
              </a:clrTo>
            </a:clrChange>
          </a:blip>
          <a:stretch>
            <a:fillRect/>
          </a:stretch>
        </p:blipFill>
        <p:spPr bwMode="auto">
          <a:xfrm>
            <a:off x="0" y="116632"/>
            <a:ext cx="1324374" cy="932252"/>
          </a:xfrm>
          <a:prstGeom prst="rect">
            <a:avLst/>
          </a:prstGeom>
          <a:noFill/>
          <a:ln>
            <a:noFill/>
          </a:ln>
        </p:spPr>
      </p:pic>
      <p:sp>
        <p:nvSpPr>
          <p:cNvPr id="8" name="TextBox 7"/>
          <p:cNvSpPr txBox="1"/>
          <p:nvPr userDrawn="1"/>
        </p:nvSpPr>
        <p:spPr>
          <a:xfrm>
            <a:off x="6300192" y="241484"/>
            <a:ext cx="2771800" cy="523220"/>
          </a:xfrm>
          <a:prstGeom prst="rect">
            <a:avLst/>
          </a:prstGeom>
          <a:noFill/>
        </p:spPr>
        <p:txBody>
          <a:bodyPr wrap="square" rtlCol="0">
            <a:spAutoFit/>
          </a:bodyPr>
          <a:lstStyle/>
          <a:p>
            <a:pPr algn="ctr"/>
            <a:r>
              <a:rPr lang="zh-CN" altLang="en-US" sz="2800" b="1">
                <a:solidFill>
                  <a:srgbClr val="FF0000"/>
                </a:solidFill>
                <a:latin typeface="方正兰亭超细黑简体" panose="02000000000000000000" pitchFamily="2" charset="-122"/>
                <a:ea typeface="方正兰亭超细黑简体" panose="02000000000000000000" pitchFamily="2" charset="-122"/>
              </a:rPr>
              <a:t>支部书记讲党课</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0FEF5B-5FD0-4FC2-9102-2D4B1A684D7D}" type="slidenum">
              <a:rPr lang="zh-CN" altLang="en-US" smtClean="0"/>
              <a:pPr/>
              <a:t>‹#›</a:t>
            </a:fld>
            <a:endParaRPr lang="zh-CN" altLang="en-US"/>
          </a:p>
        </p:txBody>
      </p:sp>
      <p:pic>
        <p:nvPicPr>
          <p:cNvPr id="7" name="Picture 3" descr="屏幕快照 2012-05-08 下午02.34.36.png"/>
          <p:cNvPicPr>
            <a:picLocks noChangeAspect="1"/>
          </p:cNvPicPr>
          <p:nvPr userDrawn="1"/>
        </p:nvPicPr>
        <p:blipFill>
          <a:blip r:embed="rId2">
            <a:clrChange>
              <a:clrFrom>
                <a:srgbClr val="FFFFFF"/>
              </a:clrFrom>
              <a:clrTo>
                <a:srgbClr val="FFFFFF">
                  <a:alpha val="0"/>
                </a:srgbClr>
              </a:clrTo>
            </a:clrChange>
          </a:blip>
          <a:stretch>
            <a:fillRect/>
          </a:stretch>
        </p:blipFill>
        <p:spPr bwMode="auto">
          <a:xfrm>
            <a:off x="0" y="116632"/>
            <a:ext cx="1324374" cy="932252"/>
          </a:xfrm>
          <a:prstGeom prst="rect">
            <a:avLst/>
          </a:prstGeom>
          <a:noFill/>
          <a:ln>
            <a:noFill/>
          </a:ln>
        </p:spPr>
      </p:pic>
      <p:sp>
        <p:nvSpPr>
          <p:cNvPr id="8" name="TextBox 7"/>
          <p:cNvSpPr txBox="1"/>
          <p:nvPr userDrawn="1"/>
        </p:nvSpPr>
        <p:spPr>
          <a:xfrm>
            <a:off x="6300192" y="241484"/>
            <a:ext cx="2771800" cy="523220"/>
          </a:xfrm>
          <a:prstGeom prst="rect">
            <a:avLst/>
          </a:prstGeom>
          <a:noFill/>
        </p:spPr>
        <p:txBody>
          <a:bodyPr wrap="square" rtlCol="0">
            <a:spAutoFit/>
          </a:bodyPr>
          <a:lstStyle/>
          <a:p>
            <a:pPr algn="ctr"/>
            <a:r>
              <a:rPr lang="zh-CN" altLang="en-US" sz="2800" b="1">
                <a:solidFill>
                  <a:srgbClr val="FF0000"/>
                </a:solidFill>
                <a:latin typeface="方正兰亭超细黑简体" panose="02000000000000000000" pitchFamily="2" charset="-122"/>
                <a:ea typeface="方正兰亭超细黑简体" panose="02000000000000000000" pitchFamily="2" charset="-122"/>
              </a:rPr>
              <a:t>支部书记讲党课</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0FEF5B-5FD0-4FC2-9102-2D4B1A684D7D}"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0FEF5B-5FD0-4FC2-9102-2D4B1A684D7D}"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0FEF5B-5FD0-4FC2-9102-2D4B1A684D7D}"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0FEF5B-5FD0-4FC2-9102-2D4B1A684D7D}"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0FEF5B-5FD0-4FC2-9102-2D4B1A684D7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点按此处编辑母版标题风格</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点按此处添加母版副标题</a:t>
            </a:r>
          </a:p>
        </p:txBody>
      </p:sp>
      <p:sp>
        <p:nvSpPr>
          <p:cNvPr id="4" name="日期占位符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5F8EB578-3325-427D-B388-B2260B463519}" type="datetime1">
              <a:rPr lang="zh-CN" altLang="en-US"/>
              <a:pPr>
                <a:defRPr/>
              </a:pPr>
              <a:t>2016-9-21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endParaRPr lang="zh-CN" altLang="en-US"/>
          </a:p>
        </p:txBody>
      </p:sp>
      <p:sp>
        <p:nvSpPr>
          <p:cNvPr id="6" name="幻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F221EFD1-B8B1-4C26-9822-472841F53E89}"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0FEF5B-5FD0-4FC2-9102-2D4B1A684D7D}"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0FEF5B-5FD0-4FC2-9102-2D4B1A684D7D}"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0FEF5B-5FD0-4FC2-9102-2D4B1A684D7D}"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8CA18D-D6A6-48FC-9A20-665A9E48621A}" type="datetimeFigureOut">
              <a:rPr lang="zh-CN" altLang="en-US" smtClean="0"/>
              <a:pPr/>
              <a:t>2016-9-21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0FEF5B-5FD0-4FC2-9102-2D4B1A684D7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部分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点按此处编辑母版标题风格</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点按此处编辑文本风格</a:t>
            </a:r>
          </a:p>
        </p:txBody>
      </p:sp>
      <p:sp>
        <p:nvSpPr>
          <p:cNvPr id="4" name="日期占位符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92FA9092-282D-49A9-922C-34F407AF35A3}" type="datetime1">
              <a:rPr lang="zh-CN" altLang="en-US"/>
              <a:pPr>
                <a:defRPr/>
              </a:pPr>
              <a:t>2016-9-21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endParaRPr lang="zh-CN" altLang="en-US"/>
          </a:p>
        </p:txBody>
      </p:sp>
      <p:sp>
        <p:nvSpPr>
          <p:cNvPr id="6" name="幻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E44FF586-DD65-47C5-8979-5F0F39E5264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个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点按此处编辑母版标题风格</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点按此处编辑文本风格</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点按此处编辑文本风格</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5DDE8493-15B2-4ABE-8D87-6B4BBDE93107}" type="datetime1">
              <a:rPr lang="zh-CN" altLang="en-US"/>
              <a:pPr>
                <a:defRPr/>
              </a:pPr>
              <a:t>2016-9-21</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endParaRPr lang="zh-CN" altLang="en-US"/>
          </a:p>
        </p:txBody>
      </p:sp>
      <p:sp>
        <p:nvSpPr>
          <p:cNvPr id="7" name="幻灯片编号占位符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7159B7A8-A143-42BC-AD90-327C1696A824}"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点按此处编辑母版标题风格</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点按此处编辑文本风格</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点按此处编辑文本风格</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点按此处编辑文本风格</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点按此处编辑文本风格</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29E1FBA9-0B77-45CA-B402-FDCE145039AB}" type="datetime1">
              <a:rPr lang="zh-CN" altLang="en-US"/>
              <a:pPr>
                <a:defRPr/>
              </a:pPr>
              <a:t>2016-9-21</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endParaRPr lang="zh-CN" altLang="en-US"/>
          </a:p>
        </p:txBody>
      </p:sp>
      <p:sp>
        <p:nvSpPr>
          <p:cNvPr id="9" name="幻灯片编号占位符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ADDE58A3-74EA-498C-A01A-285DE5F08C07}"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点按此处编辑母版标题风格</a:t>
            </a:r>
          </a:p>
        </p:txBody>
      </p:sp>
      <p:sp>
        <p:nvSpPr>
          <p:cNvPr id="3" name="日期占位符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42503957-C15E-4064-9100-4E5B0CD72481}" type="datetime1">
              <a:rPr lang="zh-CN" altLang="en-US"/>
              <a:pPr>
                <a:defRPr/>
              </a:pPr>
              <a:t>2016-9-21</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endParaRPr lang="zh-CN" altLang="en-US"/>
          </a:p>
        </p:txBody>
      </p:sp>
      <p:sp>
        <p:nvSpPr>
          <p:cNvPr id="5" name="幻灯片编号占位符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212105A1-15BB-4960-A1A5-C7547035148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79C9C9D2-9A38-4C80-8AC7-609E579E217F}" type="datetime1">
              <a:rPr lang="zh-CN" altLang="en-US"/>
              <a:pPr>
                <a:defRPr/>
              </a:pPr>
              <a:t>2016-9-21</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endParaRPr lang="zh-CN" altLang="en-US"/>
          </a:p>
        </p:txBody>
      </p:sp>
      <p:sp>
        <p:nvSpPr>
          <p:cNvPr id="4" name="幻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B3B46A44-CBC5-49F3-8E86-3BC7B71B5B5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和说明">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点按此处编辑母版标题风格</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点按此处编辑文本风格</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点按此处编辑文本风格</a:t>
            </a:r>
          </a:p>
        </p:txBody>
      </p:sp>
      <p:sp>
        <p:nvSpPr>
          <p:cNvPr id="5" name="日期占位符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74E4EA92-D8AB-459C-AC2F-A1686E05085E}" type="datetime1">
              <a:rPr lang="zh-CN" altLang="en-US"/>
              <a:pPr>
                <a:defRPr/>
              </a:pPr>
              <a:t>2016-9-21</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endParaRPr lang="zh-CN" altLang="en-US"/>
          </a:p>
        </p:txBody>
      </p:sp>
      <p:sp>
        <p:nvSpPr>
          <p:cNvPr id="7" name="幻灯片编号占位符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43C1A128-42AA-4675-80F9-EF653E9EB27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和说明">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点按此处编辑母版标题风格</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点按此处编辑文本风格</a:t>
            </a:r>
          </a:p>
        </p:txBody>
      </p:sp>
      <p:sp>
        <p:nvSpPr>
          <p:cNvPr id="5" name="日期占位符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66277EE6-13AE-4D71-8468-3DB22CE8C531}" type="datetime1">
              <a:rPr lang="zh-CN" altLang="en-US"/>
              <a:pPr>
                <a:defRPr/>
              </a:pPr>
              <a:t>2016-9-21</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endParaRPr lang="zh-CN" altLang="en-US"/>
          </a:p>
        </p:txBody>
      </p:sp>
      <p:sp>
        <p:nvSpPr>
          <p:cNvPr id="7" name="幻灯片编号占位符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a:latin typeface="Calibri" charset="0"/>
              </a:defRPr>
            </a:lvl1pPr>
          </a:lstStyle>
          <a:p>
            <a:pPr>
              <a:defRPr/>
            </a:pPr>
            <a:fld id="{EBA50814-672D-4C34-9D7D-C86DCB93224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304800" y="198438"/>
            <a:ext cx="3733800" cy="334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点按此处编辑标题</a:t>
            </a:r>
          </a:p>
        </p:txBody>
      </p:sp>
      <p:sp>
        <p:nvSpPr>
          <p:cNvPr id="1027" name="文本占位符 2"/>
          <p:cNvSpPr>
            <a:spLocks noGrp="1"/>
          </p:cNvSpPr>
          <p:nvPr>
            <p:ph type="body" idx="1"/>
          </p:nvPr>
        </p:nvSpPr>
        <p:spPr bwMode="auto">
          <a:xfrm>
            <a:off x="304800" y="990600"/>
            <a:ext cx="8610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点按此处编辑文本风格</a:t>
            </a:r>
          </a:p>
          <a:p>
            <a:pPr lvl="1"/>
            <a:r>
              <a:rPr lang="zh-CN" altLang="en-US"/>
              <a:t>第二级</a:t>
            </a:r>
          </a:p>
          <a:p>
            <a:pPr lvl="2"/>
            <a:r>
              <a:rPr lang="zh-CN" altLang="en-US"/>
              <a:t>第三级</a:t>
            </a:r>
          </a:p>
          <a:p>
            <a:pPr lvl="3"/>
            <a:r>
              <a:rPr lang="zh-CN" altLang="en-US"/>
              <a:t>第四级</a:t>
            </a:r>
          </a:p>
        </p:txBody>
      </p:sp>
      <p:pic>
        <p:nvPicPr>
          <p:cNvPr id="1028" name="Picture 5" descr="国认ppt-09.jpg"/>
          <p:cNvPicPr>
            <a:picLocks noChangeAspect="1"/>
          </p:cNvPicPr>
          <p:nvPr userDrawn="1"/>
        </p:nvPicPr>
        <p:blipFill rotWithShape="1">
          <a:blip r:embed="rId14"/>
          <a:srcRect t="-163" b="163"/>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9" r:id="rId12"/>
  </p:sldLayoutIdLst>
  <p:txStyles>
    <p:titleStyle>
      <a:lvl1pPr algn="l" defTabSz="457200" rtl="0" eaLnBrk="0" fontAlgn="base" hangingPunct="0">
        <a:spcBef>
          <a:spcPct val="0"/>
        </a:spcBef>
        <a:spcAft>
          <a:spcPct val="0"/>
        </a:spcAft>
        <a:defRPr kumimoji="1" sz="2300" kern="1200">
          <a:solidFill>
            <a:srgbClr val="FFFFFF"/>
          </a:solidFill>
          <a:latin typeface="+mj-lt"/>
          <a:ea typeface="+mj-ea"/>
          <a:cs typeface="宋体" charset="-122"/>
        </a:defRPr>
      </a:lvl1pPr>
      <a:lvl2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2pPr>
      <a:lvl3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3pPr>
      <a:lvl4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4pPr>
      <a:lvl5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5pPr>
      <a:lvl6pPr marL="457200" algn="l" defTabSz="457200" rtl="0" fontAlgn="base">
        <a:spcBef>
          <a:spcPct val="0"/>
        </a:spcBef>
        <a:spcAft>
          <a:spcPct val="0"/>
        </a:spcAft>
        <a:defRPr kumimoji="1" sz="2300">
          <a:solidFill>
            <a:srgbClr val="FFFFFF"/>
          </a:solidFill>
          <a:latin typeface="Calibri" charset="0"/>
          <a:ea typeface="宋体" charset="-122"/>
          <a:cs typeface="宋体" charset="-122"/>
        </a:defRPr>
      </a:lvl6pPr>
      <a:lvl7pPr marL="914400" algn="l" defTabSz="457200" rtl="0" fontAlgn="base">
        <a:spcBef>
          <a:spcPct val="0"/>
        </a:spcBef>
        <a:spcAft>
          <a:spcPct val="0"/>
        </a:spcAft>
        <a:defRPr kumimoji="1" sz="2300">
          <a:solidFill>
            <a:srgbClr val="FFFFFF"/>
          </a:solidFill>
          <a:latin typeface="Calibri" charset="0"/>
          <a:ea typeface="宋体" charset="-122"/>
          <a:cs typeface="宋体" charset="-122"/>
        </a:defRPr>
      </a:lvl7pPr>
      <a:lvl8pPr marL="1371600" algn="l" defTabSz="457200" rtl="0" fontAlgn="base">
        <a:spcBef>
          <a:spcPct val="0"/>
        </a:spcBef>
        <a:spcAft>
          <a:spcPct val="0"/>
        </a:spcAft>
        <a:defRPr kumimoji="1" sz="2300">
          <a:solidFill>
            <a:srgbClr val="FFFFFF"/>
          </a:solidFill>
          <a:latin typeface="Calibri" charset="0"/>
          <a:ea typeface="宋体" charset="-122"/>
          <a:cs typeface="宋体" charset="-122"/>
        </a:defRPr>
      </a:lvl8pPr>
      <a:lvl9pPr marL="1828800" algn="l" defTabSz="457200" rtl="0" fontAlgn="base">
        <a:spcBef>
          <a:spcPct val="0"/>
        </a:spcBef>
        <a:spcAft>
          <a:spcPct val="0"/>
        </a:spcAft>
        <a:defRPr kumimoji="1" sz="2300">
          <a:solidFill>
            <a:srgbClr val="FFFFFF"/>
          </a:solidFill>
          <a:latin typeface="Calibri" charset="0"/>
          <a:ea typeface="宋体" charset="-122"/>
          <a:cs typeface="宋体" charset="-122"/>
        </a:defRPr>
      </a:lvl9pPr>
    </p:titleStyle>
    <p:bodyStyle>
      <a:lvl1pPr marL="342900" indent="-3429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宋体" charset="-122"/>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1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CA18D-D6A6-48FC-9A20-665A9E48621A}" type="datetimeFigureOut">
              <a:rPr lang="zh-CN" altLang="en-US" smtClean="0"/>
              <a:pPr/>
              <a:t>2016-9-21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FEF5B-5FD0-4FC2-9102-2D4B1A684D7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ctrTitle"/>
          </p:nvPr>
        </p:nvSpPr>
        <p:spPr/>
        <p:txBody>
          <a:bodyPr/>
          <a:lstStyle/>
          <a:p>
            <a:pPr eaLnBrk="1" hangingPunct="1"/>
            <a:endParaRPr lang="zh-CN" altLang="en-US"/>
          </a:p>
        </p:txBody>
      </p:sp>
      <p:sp>
        <p:nvSpPr>
          <p:cNvPr id="3" name="副标题 2"/>
          <p:cNvSpPr>
            <a:spLocks noGrp="1"/>
          </p:cNvSpPr>
          <p:nvPr>
            <p:ph type="subTitle" idx="1"/>
          </p:nvPr>
        </p:nvSpPr>
        <p:spPr/>
        <p:txBody>
          <a:bodyPr/>
          <a:lstStyle/>
          <a:p>
            <a:pPr eaLnBrk="1" hangingPunct="1">
              <a:defRPr/>
            </a:pPr>
            <a:endParaRPr lang="zh-CN" altLang="en-US"/>
          </a:p>
        </p:txBody>
      </p:sp>
      <p:pic>
        <p:nvPicPr>
          <p:cNvPr id="17411" name="Picture 2" descr="国认ppt-07.jpg"/>
          <p:cNvPicPr>
            <a:picLocks noChangeAspect="1"/>
          </p:cNvPicPr>
          <p:nvPr/>
        </p:nvPicPr>
        <p:blipFill>
          <a:blip r:embed="rId3"/>
          <a:srcRect/>
          <a:stretch>
            <a:fillRect/>
          </a:stretch>
        </p:blipFill>
        <p:spPr bwMode="auto">
          <a:xfrm>
            <a:off x="-36512" y="27384"/>
            <a:ext cx="9180512" cy="6858000"/>
          </a:xfrm>
          <a:prstGeom prst="rect">
            <a:avLst/>
          </a:prstGeom>
          <a:noFill/>
          <a:ln w="9525">
            <a:noFill/>
            <a:miter lim="800000"/>
            <a:headEnd/>
            <a:tailEnd/>
          </a:ln>
        </p:spPr>
      </p:pic>
      <p:sp>
        <p:nvSpPr>
          <p:cNvPr id="13" name="矩形 12"/>
          <p:cNvSpPr/>
          <p:nvPr/>
        </p:nvSpPr>
        <p:spPr>
          <a:xfrm>
            <a:off x="72007" y="1035466"/>
            <a:ext cx="8892481" cy="2862322"/>
          </a:xfrm>
          <a:prstGeom prst="rect">
            <a:avLst/>
          </a:prstGeom>
          <a:noFill/>
        </p:spPr>
        <p:txBody>
          <a:bodyPr wrap="square">
            <a:spAutoFit/>
          </a:bodyPr>
          <a:lstStyle/>
          <a:p>
            <a:pPr algn="ctr">
              <a:lnSpc>
                <a:spcPct val="150000"/>
              </a:lnSpc>
              <a:defRPr/>
            </a:pPr>
            <a:r>
              <a:rPr lang="zh-CN" altLang="en-US" sz="4000" dirty="0">
                <a:ln w="10541" cmpd="sng">
                  <a:solidFill>
                    <a:schemeClr val="accent1">
                      <a:shade val="88000"/>
                      <a:satMod val="110000"/>
                    </a:schemeClr>
                  </a:solidFill>
                  <a:prstDash val="solid"/>
                </a:ln>
                <a:solidFill>
                  <a:srgbClr val="002060"/>
                </a:solidFill>
                <a:latin typeface="华康黑体W5-A" pitchFamily="34" charset="-122"/>
                <a:ea typeface="华康黑体W5-A" pitchFamily="34" charset="-122"/>
              </a:rPr>
              <a:t>学</a:t>
            </a:r>
            <a:r>
              <a:rPr lang="en-US" altLang="zh-CN" sz="4000" dirty="0">
                <a:ln w="10541" cmpd="sng">
                  <a:solidFill>
                    <a:schemeClr val="accent1">
                      <a:shade val="88000"/>
                      <a:satMod val="110000"/>
                    </a:schemeClr>
                  </a:solidFill>
                  <a:prstDash val="solid"/>
                </a:ln>
                <a:solidFill>
                  <a:srgbClr val="002060"/>
                </a:solidFill>
                <a:latin typeface="华康黑体W5-A" pitchFamily="34" charset="-122"/>
                <a:ea typeface="华康黑体W5-A" pitchFamily="34" charset="-122"/>
              </a:rPr>
              <a:t>“</a:t>
            </a:r>
            <a:r>
              <a:rPr lang="zh-CN" altLang="en-US" sz="4000" dirty="0">
                <a:ln w="10541" cmpd="sng">
                  <a:solidFill>
                    <a:schemeClr val="accent1">
                      <a:shade val="88000"/>
                      <a:satMod val="110000"/>
                    </a:schemeClr>
                  </a:solidFill>
                  <a:prstDash val="solid"/>
                </a:ln>
                <a:solidFill>
                  <a:srgbClr val="002060"/>
                </a:solidFill>
                <a:latin typeface="华康黑体W5-A" pitchFamily="34" charset="-122"/>
                <a:ea typeface="华康黑体W5-A" pitchFamily="34" charset="-122"/>
              </a:rPr>
              <a:t>七一讲话</a:t>
            </a:r>
            <a:r>
              <a:rPr lang="en-US" altLang="zh-CN" sz="4000" dirty="0">
                <a:ln w="10541" cmpd="sng">
                  <a:solidFill>
                    <a:schemeClr val="accent1">
                      <a:shade val="88000"/>
                      <a:satMod val="110000"/>
                    </a:schemeClr>
                  </a:solidFill>
                  <a:prstDash val="solid"/>
                </a:ln>
                <a:solidFill>
                  <a:srgbClr val="002060"/>
                </a:solidFill>
                <a:latin typeface="华康黑体W5-A" pitchFamily="34" charset="-122"/>
                <a:ea typeface="华康黑体W5-A" pitchFamily="34" charset="-122"/>
              </a:rPr>
              <a:t>”</a:t>
            </a:r>
            <a:r>
              <a:rPr lang="zh-CN" altLang="en-US" sz="4000" dirty="0">
                <a:ln w="10541" cmpd="sng">
                  <a:solidFill>
                    <a:schemeClr val="accent1">
                      <a:shade val="88000"/>
                      <a:satMod val="110000"/>
                    </a:schemeClr>
                  </a:solidFill>
                  <a:prstDash val="solid"/>
                </a:ln>
                <a:solidFill>
                  <a:srgbClr val="002060"/>
                </a:solidFill>
                <a:latin typeface="华康黑体W5-A" pitchFamily="34" charset="-122"/>
                <a:ea typeface="华康黑体W5-A" pitchFamily="34" charset="-122"/>
              </a:rPr>
              <a:t>精神  </a:t>
            </a:r>
            <a:endParaRPr lang="en-US" altLang="zh-CN" sz="4000" dirty="0">
              <a:ln w="10541" cmpd="sng">
                <a:solidFill>
                  <a:schemeClr val="accent1">
                    <a:shade val="88000"/>
                    <a:satMod val="110000"/>
                  </a:schemeClr>
                </a:solidFill>
                <a:prstDash val="solid"/>
              </a:ln>
              <a:solidFill>
                <a:srgbClr val="002060"/>
              </a:solidFill>
              <a:latin typeface="华康黑体W5-A" pitchFamily="34" charset="-122"/>
              <a:ea typeface="华康黑体W5-A" pitchFamily="34" charset="-122"/>
            </a:endParaRPr>
          </a:p>
          <a:p>
            <a:pPr algn="ctr">
              <a:lnSpc>
                <a:spcPct val="150000"/>
              </a:lnSpc>
              <a:defRPr/>
            </a:pPr>
            <a:r>
              <a:rPr lang="zh-CN" altLang="en-US" sz="4000" dirty="0">
                <a:ln w="10541" cmpd="sng">
                  <a:solidFill>
                    <a:schemeClr val="accent1">
                      <a:shade val="88000"/>
                      <a:satMod val="110000"/>
                    </a:schemeClr>
                  </a:solidFill>
                  <a:prstDash val="solid"/>
                </a:ln>
                <a:solidFill>
                  <a:srgbClr val="002060"/>
                </a:solidFill>
                <a:latin typeface="华康黑体W5-A" pitchFamily="34" charset="-122"/>
                <a:ea typeface="华康黑体W5-A" pitchFamily="34" charset="-122"/>
              </a:rPr>
              <a:t>扎根认可事业</a:t>
            </a:r>
            <a:endParaRPr lang="en-US" altLang="zh-CN" sz="4000" dirty="0">
              <a:ln w="10541" cmpd="sng">
                <a:solidFill>
                  <a:schemeClr val="accent1">
                    <a:shade val="88000"/>
                    <a:satMod val="110000"/>
                  </a:schemeClr>
                </a:solidFill>
                <a:prstDash val="solid"/>
              </a:ln>
              <a:solidFill>
                <a:srgbClr val="002060"/>
              </a:solidFill>
              <a:latin typeface="华康黑体W5-A" pitchFamily="34" charset="-122"/>
              <a:ea typeface="华康黑体W5-A" pitchFamily="34" charset="-122"/>
            </a:endParaRPr>
          </a:p>
          <a:p>
            <a:pPr algn="ctr">
              <a:lnSpc>
                <a:spcPct val="150000"/>
              </a:lnSpc>
              <a:defRPr/>
            </a:pPr>
            <a:r>
              <a:rPr lang="zh-CN" altLang="en-US" sz="4000" dirty="0">
                <a:ln w="10541" cmpd="sng">
                  <a:solidFill>
                    <a:schemeClr val="accent1">
                      <a:shade val="88000"/>
                      <a:satMod val="110000"/>
                    </a:schemeClr>
                  </a:solidFill>
                  <a:prstDash val="solid"/>
                </a:ln>
                <a:solidFill>
                  <a:srgbClr val="002060"/>
                </a:solidFill>
                <a:latin typeface="华康黑体W5-A" pitchFamily="34" charset="-122"/>
                <a:ea typeface="华康黑体W5-A" pitchFamily="34" charset="-122"/>
              </a:rPr>
              <a:t>做合格党员和认可人</a:t>
            </a:r>
          </a:p>
        </p:txBody>
      </p:sp>
      <p:sp>
        <p:nvSpPr>
          <p:cNvPr id="16" name="矩形 15"/>
          <p:cNvSpPr/>
          <p:nvPr/>
        </p:nvSpPr>
        <p:spPr>
          <a:xfrm>
            <a:off x="2124530" y="4639052"/>
            <a:ext cx="4511170" cy="156966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50000"/>
              </a:lnSpc>
            </a:pPr>
            <a:r>
              <a:rPr lang="zh-CN" altLang="en-US" sz="3200" b="1" cap="none" spc="0" dirty="0">
                <a:ln>
                  <a:prstDash val="solid"/>
                </a:ln>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认可六处党支部 史新波</a:t>
            </a:r>
            <a:endParaRPr lang="en-US" altLang="zh-CN" sz="3200" b="1" cap="none" spc="0" dirty="0">
              <a:ln>
                <a:prstDash val="solid"/>
              </a:ln>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lnSpc>
                <a:spcPct val="150000"/>
              </a:lnSpc>
            </a:pPr>
            <a:r>
              <a:rPr lang="en-US" altLang="zh-CN" sz="3200" b="1" cap="none" spc="0" dirty="0">
                <a:ln>
                  <a:prstDash val="solid"/>
                </a:ln>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2016</a:t>
            </a:r>
            <a:r>
              <a:rPr lang="zh-CN" altLang="en-US" sz="3200" b="1" cap="none" spc="0" dirty="0">
                <a:ln>
                  <a:prstDash val="solid"/>
                </a:ln>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年</a:t>
            </a:r>
            <a:r>
              <a:rPr lang="en-US" altLang="zh-CN" sz="3200" b="1" cap="none" spc="0" dirty="0">
                <a:ln>
                  <a:prstDash val="solid"/>
                </a:ln>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9</a:t>
            </a:r>
            <a:r>
              <a:rPr lang="zh-CN" altLang="en-US" sz="3200" b="1" cap="none" spc="0" dirty="0">
                <a:ln>
                  <a:prstDash val="solid"/>
                </a:ln>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月</a:t>
            </a:r>
          </a:p>
        </p:txBody>
      </p:sp>
      <p:pic>
        <p:nvPicPr>
          <p:cNvPr id="7" name="Picture 3" descr="屏幕快照 2012-05-08 下午02.34.36.png"/>
          <p:cNvPicPr>
            <a:picLocks noChangeAspect="1"/>
          </p:cNvPicPr>
          <p:nvPr/>
        </p:nvPicPr>
        <p:blipFill>
          <a:blip r:embed="rId4">
            <a:clrChange>
              <a:clrFrom>
                <a:srgbClr val="FFFFFF"/>
              </a:clrFrom>
              <a:clrTo>
                <a:srgbClr val="FFFFFF">
                  <a:alpha val="0"/>
                </a:srgbClr>
              </a:clrTo>
            </a:clrChange>
          </a:blip>
          <a:stretch>
            <a:fillRect/>
          </a:stretch>
        </p:blipFill>
        <p:spPr bwMode="auto">
          <a:xfrm>
            <a:off x="-13356" y="193303"/>
            <a:ext cx="1324374" cy="932252"/>
          </a:xfrm>
          <a:prstGeom prst="rect">
            <a:avLst/>
          </a:prstGeom>
          <a:noFill/>
          <a:ln>
            <a:noFill/>
          </a:ln>
        </p:spPr>
      </p:pic>
      <p:sp>
        <p:nvSpPr>
          <p:cNvPr id="8" name="TextBox 7"/>
          <p:cNvSpPr txBox="1"/>
          <p:nvPr/>
        </p:nvSpPr>
        <p:spPr>
          <a:xfrm>
            <a:off x="6264696" y="260648"/>
            <a:ext cx="2771800" cy="523220"/>
          </a:xfrm>
          <a:prstGeom prst="rect">
            <a:avLst/>
          </a:prstGeom>
          <a:noFill/>
        </p:spPr>
        <p:txBody>
          <a:bodyPr wrap="square" rtlCol="0">
            <a:spAutoFit/>
          </a:bodyPr>
          <a:lstStyle>
            <a:defPPr>
              <a:defRPr lang="zh-CN"/>
            </a:defPPr>
            <a:lvl1pPr algn="l" defTabSz="457200" rtl="0" fontAlgn="base">
              <a:spcBef>
                <a:spcPct val="0"/>
              </a:spcBef>
              <a:spcAft>
                <a:spcPct val="0"/>
              </a:spcAft>
              <a:defRPr kumimoji="1" kern="1200">
                <a:solidFill>
                  <a:schemeClr val="tx1"/>
                </a:solidFill>
                <a:latin typeface="Arial" charset="0"/>
                <a:ea typeface="宋体" charset="-122"/>
                <a:cs typeface="+mn-cs"/>
              </a:defRPr>
            </a:lvl1pPr>
            <a:lvl2pPr marL="457200" algn="l" defTabSz="457200" rtl="0" fontAlgn="base">
              <a:spcBef>
                <a:spcPct val="0"/>
              </a:spcBef>
              <a:spcAft>
                <a:spcPct val="0"/>
              </a:spcAft>
              <a:defRPr kumimoji="1" kern="1200">
                <a:solidFill>
                  <a:schemeClr val="tx1"/>
                </a:solidFill>
                <a:latin typeface="Arial" charset="0"/>
                <a:ea typeface="宋体" charset="-122"/>
                <a:cs typeface="+mn-cs"/>
              </a:defRPr>
            </a:lvl2pPr>
            <a:lvl3pPr marL="914400" algn="l" defTabSz="457200" rtl="0" fontAlgn="base">
              <a:spcBef>
                <a:spcPct val="0"/>
              </a:spcBef>
              <a:spcAft>
                <a:spcPct val="0"/>
              </a:spcAft>
              <a:defRPr kumimoji="1" kern="1200">
                <a:solidFill>
                  <a:schemeClr val="tx1"/>
                </a:solidFill>
                <a:latin typeface="Arial" charset="0"/>
                <a:ea typeface="宋体" charset="-122"/>
                <a:cs typeface="+mn-cs"/>
              </a:defRPr>
            </a:lvl3pPr>
            <a:lvl4pPr marL="1371600" algn="l" defTabSz="457200" rtl="0" fontAlgn="base">
              <a:spcBef>
                <a:spcPct val="0"/>
              </a:spcBef>
              <a:spcAft>
                <a:spcPct val="0"/>
              </a:spcAft>
              <a:defRPr kumimoji="1" kern="1200">
                <a:solidFill>
                  <a:schemeClr val="tx1"/>
                </a:solidFill>
                <a:latin typeface="Arial" charset="0"/>
                <a:ea typeface="宋体" charset="-122"/>
                <a:cs typeface="+mn-cs"/>
              </a:defRPr>
            </a:lvl4pPr>
            <a:lvl5pPr marL="1828800" algn="l" defTabSz="457200" rtl="0" fontAlgn="base">
              <a:spcBef>
                <a:spcPct val="0"/>
              </a:spcBef>
              <a:spcAft>
                <a:spcPct val="0"/>
              </a:spcAft>
              <a:defRPr kumimoji="1" kern="1200">
                <a:solidFill>
                  <a:schemeClr val="tx1"/>
                </a:solidFill>
                <a:latin typeface="Arial" charset="0"/>
                <a:ea typeface="宋体" charset="-122"/>
                <a:cs typeface="+mn-cs"/>
              </a:defRPr>
            </a:lvl5pPr>
            <a:lvl6pPr marL="2286000" algn="l" defTabSz="914400" rtl="0" eaLnBrk="1" latinLnBrk="0" hangingPunct="1">
              <a:defRPr kumimoji="1" kern="1200">
                <a:solidFill>
                  <a:schemeClr val="tx1"/>
                </a:solidFill>
                <a:latin typeface="Arial" charset="0"/>
                <a:ea typeface="宋体" charset="-122"/>
                <a:cs typeface="+mn-cs"/>
              </a:defRPr>
            </a:lvl6pPr>
            <a:lvl7pPr marL="2743200" algn="l" defTabSz="914400" rtl="0" eaLnBrk="1" latinLnBrk="0" hangingPunct="1">
              <a:defRPr kumimoji="1" kern="1200">
                <a:solidFill>
                  <a:schemeClr val="tx1"/>
                </a:solidFill>
                <a:latin typeface="Arial" charset="0"/>
                <a:ea typeface="宋体" charset="-122"/>
                <a:cs typeface="+mn-cs"/>
              </a:defRPr>
            </a:lvl7pPr>
            <a:lvl8pPr marL="3200400" algn="l" defTabSz="914400" rtl="0" eaLnBrk="1" latinLnBrk="0" hangingPunct="1">
              <a:defRPr kumimoji="1" kern="1200">
                <a:solidFill>
                  <a:schemeClr val="tx1"/>
                </a:solidFill>
                <a:latin typeface="Arial" charset="0"/>
                <a:ea typeface="宋体" charset="-122"/>
                <a:cs typeface="+mn-cs"/>
              </a:defRPr>
            </a:lvl8pPr>
            <a:lvl9pPr marL="3657600" algn="l" defTabSz="914400" rtl="0" eaLnBrk="1" latinLnBrk="0" hangingPunct="1">
              <a:defRPr kumimoji="1" kern="1200">
                <a:solidFill>
                  <a:schemeClr val="tx1"/>
                </a:solidFill>
                <a:latin typeface="Arial" charset="0"/>
                <a:ea typeface="宋体" charset="-122"/>
                <a:cs typeface="+mn-cs"/>
              </a:defRPr>
            </a:lvl9pPr>
          </a:lstStyle>
          <a:p>
            <a:pPr algn="ctr"/>
            <a:r>
              <a:rPr lang="zh-CN" altLang="en-US" sz="2800" b="1" dirty="0">
                <a:solidFill>
                  <a:srgbClr val="FF0000"/>
                </a:solidFill>
                <a:latin typeface="方正兰亭超细黑简体" panose="02000000000000000000" pitchFamily="2" charset="-122"/>
                <a:ea typeface="方正兰亭超细黑简体" panose="02000000000000000000" pitchFamily="2" charset="-122"/>
              </a:rPr>
              <a:t>支部书记讲党课</a:t>
            </a:r>
          </a:p>
        </p:txBody>
      </p:sp>
    </p:spTree>
    <p:extLst>
      <p:ext uri="{BB962C8B-B14F-4D97-AF65-F5344CB8AC3E}">
        <p14:creationId xmlns:p14="http://schemas.microsoft.com/office/powerpoint/2010/main" val="87441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844824"/>
            <a:ext cx="8330130" cy="47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lvl="0" eaLnBrk="1" hangingPunct="1">
              <a:lnSpc>
                <a:spcPct val="150000"/>
              </a:lnSpc>
              <a:spcBef>
                <a:spcPct val="0"/>
              </a:spcBef>
              <a:buNone/>
            </a:pPr>
            <a:r>
              <a:rPr lang="en-US" altLang="zh-CN" sz="2300" b="1" dirty="0">
                <a:solidFill>
                  <a:srgbClr val="00B050"/>
                </a:solidFill>
              </a:rPr>
              <a:t>1）</a:t>
            </a:r>
            <a:r>
              <a:rPr lang="zh-CN" altLang="zh-CN" sz="2400" b="1" dirty="0">
                <a:solidFill>
                  <a:srgbClr val="00B050"/>
                </a:solidFill>
              </a:rPr>
              <a:t>坚持马克思主义的指导</a:t>
            </a:r>
            <a:r>
              <a:rPr lang="zh-CN" altLang="en-US" sz="2400" b="1" dirty="0">
                <a:solidFill>
                  <a:srgbClr val="00B050"/>
                </a:solidFill>
              </a:rPr>
              <a:t>思想</a:t>
            </a:r>
            <a:endParaRPr lang="zh-CN" altLang="zh-CN" sz="2400" b="1" dirty="0">
              <a:solidFill>
                <a:srgbClr val="00B050"/>
              </a:solidFill>
            </a:endParaRPr>
          </a:p>
          <a:p>
            <a:pPr>
              <a:lnSpc>
                <a:spcPct val="150000"/>
              </a:lnSpc>
              <a:buNone/>
            </a:pPr>
            <a:r>
              <a:rPr lang="en-US" altLang="zh-CN" sz="1600" dirty="0">
                <a:solidFill>
                  <a:srgbClr val="002060"/>
                </a:solidFill>
              </a:rPr>
              <a:t>—</a:t>
            </a:r>
            <a:r>
              <a:rPr lang="zh-CN" altLang="zh-CN" sz="1600" dirty="0">
                <a:solidFill>
                  <a:srgbClr val="002060"/>
                </a:solidFill>
              </a:rPr>
              <a:t>无论是顺境还是逆境，我党从未动摇马克思主义信仰 </a:t>
            </a:r>
            <a:r>
              <a:rPr lang="en-US" altLang="zh-CN" sz="1600" dirty="0">
                <a:solidFill>
                  <a:srgbClr val="002060"/>
                </a:solidFill>
              </a:rPr>
              <a:t> </a:t>
            </a:r>
            <a:endParaRPr lang="zh-CN" altLang="zh-CN" sz="1600" dirty="0">
              <a:solidFill>
                <a:srgbClr val="002060"/>
              </a:solidFill>
            </a:endParaRPr>
          </a:p>
          <a:p>
            <a:pPr>
              <a:lnSpc>
                <a:spcPct val="150000"/>
              </a:lnSpc>
              <a:buNone/>
            </a:pPr>
            <a:r>
              <a:rPr lang="en-US" altLang="zh-CN" sz="1600" dirty="0">
                <a:solidFill>
                  <a:srgbClr val="002060"/>
                </a:solidFill>
              </a:rPr>
              <a:t>     </a:t>
            </a:r>
            <a:r>
              <a:rPr lang="zh-CN" altLang="zh-CN" sz="1600" dirty="0">
                <a:solidFill>
                  <a:srgbClr val="002060"/>
                </a:solidFill>
              </a:rPr>
              <a:t>这使我们党得以摆脱以往一切政治力量追求自身特殊利益的局限</a:t>
            </a:r>
            <a:endParaRPr lang="en-US" altLang="zh-CN" sz="1600" dirty="0">
              <a:solidFill>
                <a:srgbClr val="002060"/>
              </a:solidFill>
            </a:endParaRPr>
          </a:p>
          <a:p>
            <a:pPr>
              <a:lnSpc>
                <a:spcPct val="150000"/>
              </a:lnSpc>
              <a:buNone/>
            </a:pPr>
            <a:r>
              <a:rPr lang="en-US" altLang="zh-CN" sz="1600" dirty="0">
                <a:solidFill>
                  <a:srgbClr val="002060"/>
                </a:solidFill>
              </a:rPr>
              <a:t>     </a:t>
            </a:r>
            <a:r>
              <a:rPr lang="zh-CN" altLang="zh-CN" sz="1600" dirty="0">
                <a:solidFill>
                  <a:srgbClr val="002060"/>
                </a:solidFill>
              </a:rPr>
              <a:t>以唯物辩证的科学精神、无私无畏的博大胸怀领导和推动中国革命、建设、改革</a:t>
            </a:r>
            <a:endParaRPr lang="en-US" altLang="zh-CN" sz="1600" dirty="0">
              <a:solidFill>
                <a:srgbClr val="002060"/>
              </a:solidFill>
            </a:endParaRPr>
          </a:p>
          <a:p>
            <a:pPr eaLnBrk="1" hangingPunct="1">
              <a:lnSpc>
                <a:spcPct val="150000"/>
              </a:lnSpc>
              <a:spcBef>
                <a:spcPct val="0"/>
              </a:spcBef>
              <a:buNone/>
            </a:pPr>
            <a:r>
              <a:rPr lang="en-US" altLang="zh-CN" sz="1600" dirty="0">
                <a:solidFill>
                  <a:srgbClr val="002060"/>
                </a:solidFill>
              </a:rPr>
              <a:t>—</a:t>
            </a:r>
            <a:r>
              <a:rPr lang="zh-CN" altLang="zh-CN" sz="1600" dirty="0">
                <a:solidFill>
                  <a:srgbClr val="002060"/>
                </a:solidFill>
              </a:rPr>
              <a:t>马克思主义是立党立国的根本指导思想</a:t>
            </a:r>
            <a:endParaRPr lang="en-US" altLang="zh-CN" sz="1600" dirty="0">
              <a:solidFill>
                <a:srgbClr val="002060"/>
              </a:solidFill>
            </a:endParaRPr>
          </a:p>
          <a:p>
            <a:pPr eaLnBrk="1" hangingPunct="1">
              <a:lnSpc>
                <a:spcPct val="150000"/>
              </a:lnSpc>
              <a:spcBef>
                <a:spcPct val="0"/>
              </a:spcBef>
              <a:buNone/>
            </a:pPr>
            <a:r>
              <a:rPr lang="en-US" altLang="zh-CN" sz="1600" dirty="0">
                <a:solidFill>
                  <a:srgbClr val="002060"/>
                </a:solidFill>
              </a:rPr>
              <a:t>      </a:t>
            </a:r>
            <a:r>
              <a:rPr lang="zh-CN" altLang="zh-CN" sz="1600" dirty="0">
                <a:solidFill>
                  <a:srgbClr val="002060"/>
                </a:solidFill>
              </a:rPr>
              <a:t>背离或放弃马克思主义，我们党就会失去灵魂、迷失方向</a:t>
            </a:r>
            <a:endParaRPr lang="en-US" altLang="zh-CN" sz="1600" dirty="0">
              <a:solidFill>
                <a:srgbClr val="002060"/>
              </a:solidFill>
            </a:endParaRPr>
          </a:p>
          <a:p>
            <a:pPr eaLnBrk="1" hangingPunct="1">
              <a:lnSpc>
                <a:spcPct val="150000"/>
              </a:lnSpc>
              <a:spcBef>
                <a:spcPct val="0"/>
              </a:spcBef>
              <a:buNone/>
            </a:pPr>
            <a:r>
              <a:rPr lang="en-US" altLang="zh-CN" sz="1600" dirty="0">
                <a:solidFill>
                  <a:srgbClr val="002060"/>
                </a:solidFill>
              </a:rPr>
              <a:t>—</a:t>
            </a:r>
            <a:r>
              <a:rPr lang="zh-CN" altLang="zh-CN" sz="1600" dirty="0">
                <a:solidFill>
                  <a:srgbClr val="002060"/>
                </a:solidFill>
              </a:rPr>
              <a:t>马克思主义的理论创新永无止境</a:t>
            </a:r>
            <a:endParaRPr lang="en-US" altLang="zh-CN" sz="1600" dirty="0">
              <a:solidFill>
                <a:srgbClr val="002060"/>
              </a:solidFill>
            </a:endParaRPr>
          </a:p>
          <a:p>
            <a:pPr eaLnBrk="1" hangingPunct="1">
              <a:lnSpc>
                <a:spcPct val="150000"/>
              </a:lnSpc>
              <a:spcBef>
                <a:spcPct val="0"/>
              </a:spcBef>
              <a:buNone/>
            </a:pPr>
            <a:r>
              <a:rPr lang="en-US" altLang="zh-CN" sz="1600" dirty="0">
                <a:solidFill>
                  <a:srgbClr val="002060"/>
                </a:solidFill>
              </a:rPr>
              <a:t>     </a:t>
            </a:r>
            <a:r>
              <a:rPr lang="zh-CN" altLang="zh-CN" sz="1600" dirty="0">
                <a:solidFill>
                  <a:srgbClr val="002060"/>
                </a:solidFill>
              </a:rPr>
              <a:t>马克思主义并没有结束真理，而是开辟了通向真理的道路</a:t>
            </a:r>
            <a:endParaRPr lang="en-US" altLang="zh-CN" sz="1600" dirty="0">
              <a:solidFill>
                <a:srgbClr val="002060"/>
              </a:solidFill>
            </a:endParaRPr>
          </a:p>
          <a:p>
            <a:pPr eaLnBrk="1" hangingPunct="1">
              <a:lnSpc>
                <a:spcPct val="150000"/>
              </a:lnSpc>
              <a:spcBef>
                <a:spcPct val="0"/>
              </a:spcBef>
              <a:buNone/>
            </a:pPr>
            <a:r>
              <a:rPr lang="en-US" altLang="zh-CN" sz="1600" dirty="0">
                <a:solidFill>
                  <a:srgbClr val="002060"/>
                </a:solidFill>
              </a:rPr>
              <a:t>     </a:t>
            </a:r>
            <a:r>
              <a:rPr lang="zh-CN" altLang="zh-CN" sz="1600" dirty="0">
                <a:solidFill>
                  <a:srgbClr val="002060"/>
                </a:solidFill>
              </a:rPr>
              <a:t>马克思的世界观不是教义，而是方法</a:t>
            </a:r>
            <a:r>
              <a:rPr lang="en-US" altLang="zh-CN" sz="1600" dirty="0">
                <a:solidFill>
                  <a:srgbClr val="002060"/>
                </a:solidFill>
              </a:rPr>
              <a:t>,</a:t>
            </a:r>
            <a:r>
              <a:rPr lang="zh-CN" altLang="zh-CN" sz="1600" dirty="0">
                <a:solidFill>
                  <a:srgbClr val="002060"/>
                </a:solidFill>
              </a:rPr>
              <a:t>是进一步研究的出发点和供这种研究使用的方法</a:t>
            </a:r>
            <a:endParaRPr lang="en-US" altLang="zh-CN" sz="1600" dirty="0">
              <a:solidFill>
                <a:srgbClr val="002060"/>
              </a:solidFill>
            </a:endParaRPr>
          </a:p>
          <a:p>
            <a:pPr eaLnBrk="1" hangingPunct="1">
              <a:lnSpc>
                <a:spcPct val="150000"/>
              </a:lnSpc>
              <a:spcBef>
                <a:spcPct val="0"/>
              </a:spcBef>
              <a:buNone/>
            </a:pPr>
            <a:r>
              <a:rPr lang="en-US" altLang="zh-CN" sz="1600" dirty="0">
                <a:solidFill>
                  <a:srgbClr val="002060"/>
                </a:solidFill>
              </a:rPr>
              <a:t>     </a:t>
            </a:r>
            <a:r>
              <a:rPr lang="zh-CN" altLang="zh-CN" sz="1600" dirty="0">
                <a:solidFill>
                  <a:srgbClr val="002060"/>
                </a:solidFill>
              </a:rPr>
              <a:t>马克思主义也面临着进一步中国化、时代化、大众化的问题</a:t>
            </a:r>
            <a:endParaRPr lang="en-US" altLang="zh-CN" sz="1600" dirty="0">
              <a:solidFill>
                <a:srgbClr val="002060"/>
              </a:solidFill>
            </a:endParaRPr>
          </a:p>
          <a:p>
            <a:pPr eaLnBrk="1" hangingPunct="1">
              <a:lnSpc>
                <a:spcPct val="150000"/>
              </a:lnSpc>
              <a:spcBef>
                <a:spcPct val="0"/>
              </a:spcBef>
              <a:buNone/>
            </a:pPr>
            <a:r>
              <a:rPr lang="en-US" altLang="zh-CN" sz="1600" dirty="0">
                <a:solidFill>
                  <a:srgbClr val="002060"/>
                </a:solidFill>
              </a:rPr>
              <a:t>     </a:t>
            </a:r>
            <a:r>
              <a:rPr lang="zh-CN" altLang="zh-CN" sz="1600" dirty="0">
                <a:solidFill>
                  <a:srgbClr val="002060"/>
                </a:solidFill>
              </a:rPr>
              <a:t>坚持问题导向，坚持以我们正在做的事情为中心，聆听时代声音，更加深入地推动马克思主义同当代中国发展的具体实际相结合</a:t>
            </a:r>
            <a:endParaRPr lang="en-US" altLang="zh-CN" sz="1600" dirty="0">
              <a:solidFill>
                <a:srgbClr val="002060"/>
              </a:solidFill>
            </a:endParaRPr>
          </a:p>
        </p:txBody>
      </p:sp>
      <p:sp>
        <p:nvSpPr>
          <p:cNvPr id="9" name="Text Box 2"/>
          <p:cNvSpPr txBox="1">
            <a:spLocks noChangeArrowheads="1"/>
          </p:cNvSpPr>
          <p:nvPr/>
        </p:nvSpPr>
        <p:spPr bwMode="auto">
          <a:xfrm>
            <a:off x="323528" y="1052736"/>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2.</a:t>
            </a:r>
            <a:r>
              <a:rPr lang="zh-CN" altLang="en-US" sz="3200" b="1" dirty="0">
                <a:solidFill>
                  <a:srgbClr val="C00000"/>
                </a:solidFill>
                <a:latin typeface="黑体" pitchFamily="2" charset="-122"/>
                <a:ea typeface="黑体" pitchFamily="2" charset="-122"/>
              </a:rPr>
              <a:t>现实启迪</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10</a:t>
            </a:fld>
            <a:endParaRPr lang="en-US" altLang="ko-KR" i="1" dirty="0">
              <a:solidFill>
                <a:srgbClr val="C00000"/>
              </a:solidFill>
              <a:latin typeface="굴림" pitchFamily="34" charset="-127"/>
              <a:ea typeface="굴림" pitchFamily="34" charset="-127"/>
            </a:endParaRPr>
          </a:p>
        </p:txBody>
      </p:sp>
      <p:sp>
        <p:nvSpPr>
          <p:cNvPr id="4" name="矩形 3"/>
          <p:cNvSpPr/>
          <p:nvPr/>
        </p:nvSpPr>
        <p:spPr>
          <a:xfrm>
            <a:off x="3851920" y="969421"/>
            <a:ext cx="3476468" cy="637675"/>
          </a:xfrm>
          <a:prstGeom prst="rect">
            <a:avLst/>
          </a:prstGeom>
          <a:solidFill>
            <a:schemeClr val="accent1">
              <a:lumMod val="20000"/>
              <a:lumOff val="80000"/>
            </a:schemeClr>
          </a:solidFill>
        </p:spPr>
        <p:txBody>
          <a:bodyPr wrap="square">
            <a:spAutoFit/>
          </a:bodyPr>
          <a:lstStyle/>
          <a:p>
            <a:pPr>
              <a:lnSpc>
                <a:spcPct val="150000"/>
              </a:lnSpc>
            </a:pPr>
            <a:r>
              <a:rPr lang="zh-CN" altLang="zh-CN" sz="2800" b="1" dirty="0">
                <a:solidFill>
                  <a:srgbClr val="C00000"/>
                </a:solidFill>
                <a:latin typeface="黑体" panose="02010609060101010101" pitchFamily="49" charset="-122"/>
                <a:ea typeface="黑体" panose="02010609060101010101" pitchFamily="49" charset="-122"/>
              </a:rPr>
              <a:t>内涵丰富</a:t>
            </a:r>
            <a:r>
              <a:rPr lang="en-US" altLang="zh-CN" sz="2800" b="1" dirty="0">
                <a:solidFill>
                  <a:srgbClr val="C00000"/>
                </a:solidFill>
                <a:latin typeface="黑体" panose="02010609060101010101" pitchFamily="49" charset="-122"/>
                <a:ea typeface="黑体" panose="02010609060101010101" pitchFamily="49" charset="-122"/>
              </a:rPr>
              <a:t>  </a:t>
            </a:r>
            <a:r>
              <a:rPr lang="zh-CN" altLang="en-US" sz="2800" b="1" dirty="0">
                <a:solidFill>
                  <a:srgbClr val="00B050"/>
                </a:solidFill>
                <a:latin typeface="黑体" panose="02010609060101010101" pitchFamily="49" charset="-122"/>
                <a:ea typeface="黑体" panose="02010609060101010101" pitchFamily="49" charset="-122"/>
              </a:rPr>
              <a:t>窥豹一斑</a:t>
            </a:r>
          </a:p>
        </p:txBody>
      </p:sp>
    </p:spTree>
    <p:extLst>
      <p:ext uri="{BB962C8B-B14F-4D97-AF65-F5344CB8AC3E}">
        <p14:creationId xmlns:p14="http://schemas.microsoft.com/office/powerpoint/2010/main" val="277781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844824"/>
            <a:ext cx="8330130" cy="488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2）</a:t>
            </a:r>
            <a:r>
              <a:rPr lang="zh-CN" altLang="zh-CN" sz="2300" b="1" dirty="0">
                <a:solidFill>
                  <a:srgbClr val="00B050"/>
                </a:solidFill>
              </a:rPr>
              <a:t>牢记共产主义的理想</a:t>
            </a:r>
            <a:r>
              <a:rPr lang="zh-CN" altLang="en-US" sz="2300" b="1" dirty="0">
                <a:solidFill>
                  <a:srgbClr val="00B050"/>
                </a:solidFill>
              </a:rPr>
              <a:t>信念</a:t>
            </a:r>
            <a:endParaRPr lang="zh-CN" altLang="zh-CN" sz="2300" b="1" dirty="0">
              <a:solidFill>
                <a:srgbClr val="00B050"/>
              </a:solidFill>
            </a:endParaRPr>
          </a:p>
          <a:p>
            <a:pPr>
              <a:lnSpc>
                <a:spcPct val="150000"/>
              </a:lnSpc>
              <a:buNone/>
            </a:pPr>
            <a:r>
              <a:rPr lang="en-US" altLang="zh-CN" sz="1800" dirty="0">
                <a:solidFill>
                  <a:srgbClr val="002060"/>
                </a:solidFill>
              </a:rPr>
              <a:t>—</a:t>
            </a:r>
            <a:r>
              <a:rPr lang="zh-CN" altLang="zh-CN" sz="1800" dirty="0">
                <a:solidFill>
                  <a:srgbClr val="002060"/>
                </a:solidFill>
              </a:rPr>
              <a:t>远大理想</a:t>
            </a:r>
            <a:r>
              <a:rPr lang="zh-CN" altLang="en-US" sz="1800" dirty="0">
                <a:solidFill>
                  <a:srgbClr val="002060"/>
                </a:solidFill>
              </a:rPr>
              <a:t>：实现</a:t>
            </a:r>
            <a:r>
              <a:rPr lang="zh-CN" altLang="zh-CN" sz="1800" dirty="0">
                <a:solidFill>
                  <a:srgbClr val="002060"/>
                </a:solidFill>
              </a:rPr>
              <a:t>共产主义</a:t>
            </a:r>
            <a:r>
              <a:rPr lang="zh-CN" altLang="en-US" sz="1800" dirty="0">
                <a:solidFill>
                  <a:srgbClr val="002060"/>
                </a:solidFill>
              </a:rPr>
              <a:t>；</a:t>
            </a:r>
            <a:r>
              <a:rPr lang="en-US" altLang="zh-CN" sz="1800" dirty="0">
                <a:solidFill>
                  <a:srgbClr val="002060"/>
                </a:solidFill>
              </a:rPr>
              <a:t>   </a:t>
            </a:r>
          </a:p>
          <a:p>
            <a:pPr>
              <a:lnSpc>
                <a:spcPct val="150000"/>
              </a:lnSpc>
              <a:buNone/>
            </a:pPr>
            <a:r>
              <a:rPr lang="en-US" altLang="zh-CN" sz="1800" dirty="0">
                <a:solidFill>
                  <a:srgbClr val="002060"/>
                </a:solidFill>
              </a:rPr>
              <a:t>    </a:t>
            </a:r>
            <a:r>
              <a:rPr lang="zh-CN" altLang="en-US" sz="1800" dirty="0">
                <a:solidFill>
                  <a:srgbClr val="002060"/>
                </a:solidFill>
              </a:rPr>
              <a:t>共同理想：建设</a:t>
            </a:r>
            <a:r>
              <a:rPr lang="zh-CN" altLang="zh-CN" sz="1800" dirty="0">
                <a:solidFill>
                  <a:srgbClr val="002060"/>
                </a:solidFill>
              </a:rPr>
              <a:t>中国特色社会主义</a:t>
            </a:r>
            <a:r>
              <a:rPr lang="zh-CN" altLang="en-US" sz="1800" dirty="0">
                <a:solidFill>
                  <a:srgbClr val="002060"/>
                </a:solidFill>
              </a:rPr>
              <a:t>；</a:t>
            </a:r>
            <a:endParaRPr lang="en-US" altLang="zh-CN" sz="1800" dirty="0">
              <a:solidFill>
                <a:srgbClr val="002060"/>
              </a:solidFill>
            </a:endParaRPr>
          </a:p>
          <a:p>
            <a:pPr>
              <a:lnSpc>
                <a:spcPct val="150000"/>
              </a:lnSpc>
              <a:buNone/>
            </a:pPr>
            <a:r>
              <a:rPr lang="en-US" altLang="zh-CN" sz="1800" dirty="0">
                <a:solidFill>
                  <a:srgbClr val="002060"/>
                </a:solidFill>
              </a:rPr>
              <a:t>—</a:t>
            </a:r>
            <a:r>
              <a:rPr lang="zh-CN" altLang="zh-CN" sz="1800" dirty="0">
                <a:solidFill>
                  <a:srgbClr val="002060"/>
                </a:solidFill>
              </a:rPr>
              <a:t>党之所以能够经受一次次挫折而又一次次奋起</a:t>
            </a:r>
            <a:endParaRPr lang="en-US" altLang="zh-CN" sz="1800" dirty="0">
              <a:solidFill>
                <a:srgbClr val="002060"/>
              </a:solidFill>
            </a:endParaRPr>
          </a:p>
          <a:p>
            <a:pPr>
              <a:lnSpc>
                <a:spcPct val="150000"/>
              </a:lnSpc>
              <a:buNone/>
            </a:pPr>
            <a:r>
              <a:rPr lang="en-US" altLang="zh-CN" sz="1800" dirty="0">
                <a:solidFill>
                  <a:srgbClr val="002060"/>
                </a:solidFill>
              </a:rPr>
              <a:t>    </a:t>
            </a:r>
            <a:r>
              <a:rPr lang="zh-CN" altLang="zh-CN" sz="1800" dirty="0">
                <a:solidFill>
                  <a:srgbClr val="002060"/>
                </a:solidFill>
              </a:rPr>
              <a:t>归根到底是因为有远大理想和崇高追求</a:t>
            </a:r>
            <a:r>
              <a:rPr lang="zh-CN" altLang="en-US" sz="1800" dirty="0">
                <a:solidFill>
                  <a:srgbClr val="002060"/>
                </a:solidFill>
              </a:rPr>
              <a:t>；</a:t>
            </a:r>
            <a:endParaRPr lang="en-US" altLang="zh-CN" sz="1800" dirty="0">
              <a:solidFill>
                <a:srgbClr val="002060"/>
              </a:solidFill>
            </a:endParaRPr>
          </a:p>
          <a:p>
            <a:pPr>
              <a:lnSpc>
                <a:spcPct val="150000"/>
              </a:lnSpc>
              <a:buNone/>
            </a:pPr>
            <a:r>
              <a:rPr lang="en-US" altLang="zh-CN" sz="1800" dirty="0">
                <a:solidFill>
                  <a:srgbClr val="002060"/>
                </a:solidFill>
              </a:rPr>
              <a:t>—</a:t>
            </a:r>
            <a:r>
              <a:rPr lang="zh-CN" altLang="zh-CN" sz="1800" dirty="0">
                <a:solidFill>
                  <a:srgbClr val="002060"/>
                </a:solidFill>
              </a:rPr>
              <a:t>理想信念动摇是最危险的动摇，理想信念滑坡是最危险的滑坡</a:t>
            </a:r>
            <a:r>
              <a:rPr lang="zh-CN" altLang="en-US" sz="1800" dirty="0">
                <a:solidFill>
                  <a:srgbClr val="002060"/>
                </a:solidFill>
              </a:rPr>
              <a:t>；</a:t>
            </a:r>
            <a:endParaRPr lang="en-US" altLang="zh-CN" sz="1800" dirty="0">
              <a:solidFill>
                <a:srgbClr val="002060"/>
              </a:solidFill>
            </a:endParaRPr>
          </a:p>
          <a:p>
            <a:pPr>
              <a:lnSpc>
                <a:spcPct val="150000"/>
              </a:lnSpc>
              <a:buNone/>
            </a:pPr>
            <a:r>
              <a:rPr lang="en-US" altLang="zh-CN" sz="1800" dirty="0">
                <a:solidFill>
                  <a:srgbClr val="002060"/>
                </a:solidFill>
              </a:rPr>
              <a:t>    </a:t>
            </a:r>
            <a:r>
              <a:rPr lang="zh-CN" altLang="zh-CN" sz="1800" dirty="0">
                <a:solidFill>
                  <a:srgbClr val="002060"/>
                </a:solidFill>
              </a:rPr>
              <a:t>一个政党的衰落，往往从理想信念的丧失或缺失开始</a:t>
            </a:r>
            <a:r>
              <a:rPr lang="zh-CN" altLang="en-US" sz="1800" dirty="0">
                <a:solidFill>
                  <a:srgbClr val="002060"/>
                </a:solidFill>
              </a:rPr>
              <a:t>；</a:t>
            </a:r>
            <a:endParaRPr lang="en-US" altLang="zh-CN" sz="1800" dirty="0">
              <a:solidFill>
                <a:srgbClr val="002060"/>
              </a:solidFill>
            </a:endParaRPr>
          </a:p>
          <a:p>
            <a:pPr>
              <a:lnSpc>
                <a:spcPct val="150000"/>
              </a:lnSpc>
              <a:buNone/>
            </a:pPr>
            <a:r>
              <a:rPr lang="en-US" altLang="zh-CN" sz="1800" dirty="0">
                <a:solidFill>
                  <a:srgbClr val="002060"/>
                </a:solidFill>
              </a:rPr>
              <a:t>—</a:t>
            </a:r>
            <a:r>
              <a:rPr lang="zh-CN" altLang="zh-CN" sz="1800" dirty="0">
                <a:solidFill>
                  <a:srgbClr val="002060"/>
                </a:solidFill>
              </a:rPr>
              <a:t>把理想信念教育作为战略任务</a:t>
            </a:r>
            <a:endParaRPr lang="en-US" altLang="zh-CN" sz="1800" dirty="0">
              <a:solidFill>
                <a:srgbClr val="002060"/>
              </a:solidFill>
            </a:endParaRPr>
          </a:p>
          <a:p>
            <a:pPr>
              <a:lnSpc>
                <a:spcPct val="150000"/>
              </a:lnSpc>
              <a:buNone/>
            </a:pPr>
            <a:r>
              <a:rPr lang="en-US" altLang="zh-CN" sz="1800" dirty="0">
                <a:solidFill>
                  <a:srgbClr val="002060"/>
                </a:solidFill>
              </a:rPr>
              <a:t>—</a:t>
            </a:r>
            <a:r>
              <a:rPr lang="zh-CN" altLang="zh-CN" sz="1800" dirty="0">
                <a:solidFill>
                  <a:srgbClr val="002060"/>
                </a:solidFill>
              </a:rPr>
              <a:t>做到真学真懂真信真用，在胜利和顺境时不骄傲不急躁，在困难和逆境时不消沉不动摇</a:t>
            </a:r>
          </a:p>
        </p:txBody>
      </p:sp>
      <p:sp>
        <p:nvSpPr>
          <p:cNvPr id="9" name="Text Box 2"/>
          <p:cNvSpPr txBox="1">
            <a:spLocks noChangeArrowheads="1"/>
          </p:cNvSpPr>
          <p:nvPr/>
        </p:nvSpPr>
        <p:spPr bwMode="auto">
          <a:xfrm>
            <a:off x="323528" y="1052736"/>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2.</a:t>
            </a:r>
            <a:r>
              <a:rPr lang="zh-CN" altLang="en-US" sz="3200" b="1" dirty="0">
                <a:solidFill>
                  <a:srgbClr val="C00000"/>
                </a:solidFill>
                <a:latin typeface="黑体" pitchFamily="2" charset="-122"/>
                <a:ea typeface="黑体" pitchFamily="2" charset="-122"/>
              </a:rPr>
              <a:t>现实启迪</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11</a:t>
            </a:fld>
            <a:endParaRPr lang="en-US" altLang="ko-KR" i="1" dirty="0">
              <a:solidFill>
                <a:srgbClr val="C00000"/>
              </a:solidFill>
              <a:latin typeface="굴림" pitchFamily="34" charset="-127"/>
              <a:ea typeface="굴림" pitchFamily="34" charset="-127"/>
            </a:endParaRPr>
          </a:p>
        </p:txBody>
      </p:sp>
      <p:sp>
        <p:nvSpPr>
          <p:cNvPr id="4" name="矩形 3"/>
          <p:cNvSpPr/>
          <p:nvPr/>
        </p:nvSpPr>
        <p:spPr>
          <a:xfrm>
            <a:off x="3851920" y="969421"/>
            <a:ext cx="3476468" cy="637675"/>
          </a:xfrm>
          <a:prstGeom prst="rect">
            <a:avLst/>
          </a:prstGeom>
          <a:solidFill>
            <a:schemeClr val="accent1">
              <a:lumMod val="20000"/>
              <a:lumOff val="80000"/>
            </a:schemeClr>
          </a:solidFill>
        </p:spPr>
        <p:txBody>
          <a:bodyPr wrap="square">
            <a:spAutoFit/>
          </a:bodyPr>
          <a:lstStyle/>
          <a:p>
            <a:pPr>
              <a:lnSpc>
                <a:spcPct val="150000"/>
              </a:lnSpc>
            </a:pPr>
            <a:r>
              <a:rPr lang="zh-CN" altLang="zh-CN" sz="2800" b="1" dirty="0">
                <a:solidFill>
                  <a:srgbClr val="C00000"/>
                </a:solidFill>
                <a:latin typeface="黑体" panose="02010609060101010101" pitchFamily="49" charset="-122"/>
                <a:ea typeface="黑体" panose="02010609060101010101" pitchFamily="49" charset="-122"/>
              </a:rPr>
              <a:t>内涵丰富</a:t>
            </a:r>
            <a:r>
              <a:rPr lang="en-US" altLang="zh-CN" sz="2800" b="1" dirty="0">
                <a:solidFill>
                  <a:srgbClr val="C00000"/>
                </a:solidFill>
                <a:latin typeface="黑体" panose="02010609060101010101" pitchFamily="49" charset="-122"/>
                <a:ea typeface="黑体" panose="02010609060101010101" pitchFamily="49" charset="-122"/>
              </a:rPr>
              <a:t>  </a:t>
            </a:r>
            <a:r>
              <a:rPr lang="zh-CN" altLang="en-US" sz="2800" b="1" dirty="0">
                <a:solidFill>
                  <a:srgbClr val="00B050"/>
                </a:solidFill>
                <a:latin typeface="黑体" panose="02010609060101010101" pitchFamily="49" charset="-122"/>
                <a:ea typeface="黑体" panose="02010609060101010101" pitchFamily="49" charset="-122"/>
              </a:rPr>
              <a:t>窥豹一斑</a:t>
            </a:r>
          </a:p>
        </p:txBody>
      </p:sp>
    </p:spTree>
    <p:extLst>
      <p:ext uri="{BB962C8B-B14F-4D97-AF65-F5344CB8AC3E}">
        <p14:creationId xmlns:p14="http://schemas.microsoft.com/office/powerpoint/2010/main" val="229100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844824"/>
            <a:ext cx="8330130" cy="419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3）</a:t>
            </a:r>
            <a:r>
              <a:rPr lang="zh-CN" altLang="zh-CN" sz="2300" b="1" dirty="0">
                <a:solidFill>
                  <a:srgbClr val="00B050"/>
                </a:solidFill>
              </a:rPr>
              <a:t>坚定道路、理论、制度、文化四个</a:t>
            </a:r>
            <a:r>
              <a:rPr lang="zh-CN" altLang="zh-CN" sz="2300" b="1" dirty="0">
                <a:solidFill>
                  <a:srgbClr val="C00000"/>
                </a:solidFill>
              </a:rPr>
              <a:t>自信</a:t>
            </a:r>
          </a:p>
          <a:p>
            <a:pPr>
              <a:lnSpc>
                <a:spcPct val="150000"/>
              </a:lnSpc>
              <a:buNone/>
            </a:pPr>
            <a:r>
              <a:rPr lang="en-US" altLang="zh-CN" sz="1800" dirty="0">
                <a:solidFill>
                  <a:srgbClr val="002060"/>
                </a:solidFill>
              </a:rPr>
              <a:t>—</a:t>
            </a:r>
            <a:r>
              <a:rPr lang="zh-CN" altLang="en-US" sz="1800" dirty="0">
                <a:solidFill>
                  <a:srgbClr val="002060"/>
                </a:solidFill>
              </a:rPr>
              <a:t>道路：</a:t>
            </a:r>
            <a:r>
              <a:rPr lang="zh-CN" altLang="zh-CN" sz="1800" u="dbl" dirty="0"/>
              <a:t>中国特色社会主义道路</a:t>
            </a:r>
            <a:r>
              <a:rPr lang="en-US" altLang="zh-CN" sz="1800" u="dbl" dirty="0"/>
              <a:t>   </a:t>
            </a:r>
            <a:r>
              <a:rPr lang="en-US" altLang="zh-CN" sz="1400" u="dbl" dirty="0" smtClean="0"/>
              <a:t>（</a:t>
            </a:r>
            <a:r>
              <a:rPr lang="zh-CN" altLang="zh-CN" sz="1400" u="dbl" dirty="0" smtClean="0"/>
              <a:t>现代化</a:t>
            </a:r>
            <a:r>
              <a:rPr lang="zh-CN" altLang="zh-CN" sz="1400" dirty="0"/>
              <a:t>的必由之路</a:t>
            </a:r>
            <a:r>
              <a:rPr lang="zh-CN" altLang="zh-CN" sz="1400" dirty="0" smtClean="0"/>
              <a:t>，人民</a:t>
            </a:r>
            <a:r>
              <a:rPr lang="zh-CN" altLang="zh-CN" sz="1400" dirty="0"/>
              <a:t>美好生活的必由之路</a:t>
            </a:r>
            <a:r>
              <a:rPr lang="zh-CN" altLang="en-US" sz="1400" dirty="0"/>
              <a:t>）</a:t>
            </a:r>
            <a:endParaRPr lang="en-US" altLang="zh-CN" sz="1400" u="dbl" dirty="0"/>
          </a:p>
          <a:p>
            <a:pPr>
              <a:lnSpc>
                <a:spcPct val="150000"/>
              </a:lnSpc>
              <a:buNone/>
            </a:pPr>
            <a:r>
              <a:rPr lang="en-US" altLang="zh-CN" sz="1800" dirty="0"/>
              <a:t>—</a:t>
            </a:r>
            <a:r>
              <a:rPr lang="zh-CN" altLang="en-US" sz="1800" dirty="0"/>
              <a:t>理论：</a:t>
            </a:r>
            <a:r>
              <a:rPr lang="zh-CN" altLang="zh-CN" sz="1800" dirty="0">
                <a:solidFill>
                  <a:srgbClr val="002060"/>
                </a:solidFill>
              </a:rPr>
              <a:t>中国特色社会主义理论</a:t>
            </a:r>
            <a:r>
              <a:rPr lang="en-US" altLang="zh-CN" sz="1800" dirty="0">
                <a:solidFill>
                  <a:srgbClr val="002060"/>
                </a:solidFill>
              </a:rPr>
              <a:t>   </a:t>
            </a:r>
            <a:r>
              <a:rPr lang="en-US" altLang="zh-CN" sz="1400" dirty="0" smtClean="0"/>
              <a:t>（</a:t>
            </a:r>
            <a:r>
              <a:rPr lang="zh-CN" altLang="zh-CN" sz="1400" dirty="0"/>
              <a:t>与时俱</a:t>
            </a:r>
            <a:r>
              <a:rPr lang="zh-CN" altLang="zh-CN" sz="1400" dirty="0" smtClean="0"/>
              <a:t>进</a:t>
            </a:r>
            <a:r>
              <a:rPr lang="zh-CN" altLang="en-US" sz="1400" dirty="0" smtClean="0"/>
              <a:t>、</a:t>
            </a:r>
            <a:r>
              <a:rPr lang="zh-CN" altLang="zh-CN" sz="1400" dirty="0" smtClean="0"/>
              <a:t>时代前沿</a:t>
            </a:r>
            <a:endParaRPr lang="en-US" altLang="zh-CN" sz="1400" dirty="0" smtClean="0"/>
          </a:p>
          <a:p>
            <a:pPr>
              <a:lnSpc>
                <a:spcPct val="150000"/>
              </a:lnSpc>
              <a:buNone/>
            </a:pPr>
            <a:r>
              <a:rPr lang="en-US" altLang="zh-CN" sz="1400" dirty="0"/>
              <a:t> </a:t>
            </a:r>
            <a:r>
              <a:rPr lang="en-US" altLang="zh-CN" sz="1400" dirty="0" smtClean="0"/>
              <a:t>                                                                        </a:t>
            </a:r>
            <a:r>
              <a:rPr lang="zh-CN" altLang="zh-CN" sz="1400" dirty="0" smtClean="0"/>
              <a:t>是</a:t>
            </a:r>
            <a:r>
              <a:rPr lang="zh-CN" altLang="zh-CN" sz="1400" dirty="0"/>
              <a:t>指导党和人民实现中华民族伟大复兴的正确</a:t>
            </a:r>
            <a:r>
              <a:rPr lang="zh-CN" altLang="zh-CN" sz="1400" dirty="0" smtClean="0"/>
              <a:t>理论</a:t>
            </a:r>
            <a:r>
              <a:rPr lang="zh-CN" altLang="en-US" sz="1400" dirty="0" smtClean="0"/>
              <a:t>）</a:t>
            </a:r>
            <a:endParaRPr lang="en-US" altLang="zh-CN" sz="1400" dirty="0"/>
          </a:p>
          <a:p>
            <a:pPr>
              <a:lnSpc>
                <a:spcPct val="150000"/>
              </a:lnSpc>
              <a:buNone/>
            </a:pPr>
            <a:r>
              <a:rPr lang="en-US" altLang="zh-CN" sz="1800" dirty="0" smtClean="0"/>
              <a:t>—</a:t>
            </a:r>
            <a:r>
              <a:rPr lang="zh-CN" altLang="en-US" sz="1800" dirty="0">
                <a:solidFill>
                  <a:srgbClr val="002060"/>
                </a:solidFill>
              </a:rPr>
              <a:t>制度：</a:t>
            </a:r>
            <a:r>
              <a:rPr lang="zh-CN" altLang="zh-CN" sz="1800" dirty="0">
                <a:solidFill>
                  <a:srgbClr val="002060"/>
                </a:solidFill>
              </a:rPr>
              <a:t>中国特色社会主义制度</a:t>
            </a:r>
            <a:r>
              <a:rPr lang="en-US" altLang="zh-CN" sz="1800" dirty="0">
                <a:solidFill>
                  <a:srgbClr val="002060"/>
                </a:solidFill>
              </a:rPr>
              <a:t>   </a:t>
            </a:r>
            <a:r>
              <a:rPr lang="en-US" altLang="zh-CN" sz="1400" dirty="0" smtClean="0"/>
              <a:t>（</a:t>
            </a:r>
            <a:r>
              <a:rPr lang="zh-CN" altLang="zh-CN" sz="1400" dirty="0" smtClean="0"/>
              <a:t>鲜明</a:t>
            </a:r>
            <a:r>
              <a:rPr lang="zh-CN" altLang="zh-CN" sz="1400" dirty="0"/>
              <a:t>中国特色、明显制度优势、强大自我完善</a:t>
            </a:r>
            <a:r>
              <a:rPr lang="zh-CN" altLang="zh-CN" sz="1400" dirty="0" smtClean="0"/>
              <a:t>能力</a:t>
            </a:r>
            <a:endParaRPr lang="en-US" altLang="zh-CN" sz="1400" dirty="0" smtClean="0"/>
          </a:p>
          <a:p>
            <a:pPr>
              <a:lnSpc>
                <a:spcPct val="150000"/>
              </a:lnSpc>
              <a:buNone/>
            </a:pPr>
            <a:r>
              <a:rPr lang="en-US" altLang="zh-CN" sz="1400" dirty="0"/>
              <a:t> </a:t>
            </a:r>
            <a:r>
              <a:rPr lang="en-US" altLang="zh-CN" sz="1400" dirty="0" smtClean="0"/>
              <a:t>                                                                        </a:t>
            </a:r>
            <a:r>
              <a:rPr lang="zh-CN" altLang="zh-CN" sz="1400" dirty="0" smtClean="0"/>
              <a:t>是</a:t>
            </a:r>
            <a:r>
              <a:rPr lang="zh-CN" altLang="zh-CN" sz="1400" dirty="0"/>
              <a:t>当代中国发展进步的根本制度</a:t>
            </a:r>
            <a:r>
              <a:rPr lang="zh-CN" altLang="zh-CN" sz="1400" dirty="0" smtClean="0"/>
              <a:t>保障</a:t>
            </a:r>
            <a:r>
              <a:rPr lang="zh-CN" altLang="en-US" sz="1400" dirty="0" smtClean="0"/>
              <a:t>）</a:t>
            </a:r>
            <a:endParaRPr lang="en-US" altLang="zh-CN" sz="1400" dirty="0"/>
          </a:p>
          <a:p>
            <a:pPr>
              <a:lnSpc>
                <a:spcPct val="150000"/>
              </a:lnSpc>
              <a:buNone/>
            </a:pPr>
            <a:r>
              <a:rPr lang="en-US" altLang="zh-CN" sz="2000" b="1" dirty="0">
                <a:solidFill>
                  <a:srgbClr val="C00000"/>
                </a:solidFill>
              </a:rPr>
              <a:t>—</a:t>
            </a:r>
            <a:r>
              <a:rPr lang="zh-CN" altLang="zh-CN" sz="2000" b="1" dirty="0">
                <a:solidFill>
                  <a:srgbClr val="C00000"/>
                </a:solidFill>
              </a:rPr>
              <a:t>文化</a:t>
            </a:r>
            <a:r>
              <a:rPr lang="zh-CN" altLang="en-US" sz="1800" dirty="0"/>
              <a:t>：</a:t>
            </a:r>
            <a:r>
              <a:rPr lang="zh-CN" altLang="zh-CN" sz="1800" dirty="0">
                <a:solidFill>
                  <a:srgbClr val="002060"/>
                </a:solidFill>
              </a:rPr>
              <a:t>中华优秀传统文化</a:t>
            </a:r>
            <a:r>
              <a:rPr lang="zh-CN" altLang="en-US" sz="1800" dirty="0">
                <a:solidFill>
                  <a:srgbClr val="002060"/>
                </a:solidFill>
              </a:rPr>
              <a:t>         </a:t>
            </a:r>
            <a:r>
              <a:rPr lang="zh-CN" altLang="en-US" sz="1400" dirty="0"/>
              <a:t>（</a:t>
            </a:r>
            <a:r>
              <a:rPr lang="en-US" altLang="zh-CN" sz="1400" dirty="0"/>
              <a:t> 5000</a:t>
            </a:r>
            <a:r>
              <a:rPr lang="zh-CN" altLang="zh-CN" sz="1400" dirty="0"/>
              <a:t>多年文明发展中孕育</a:t>
            </a:r>
            <a:r>
              <a:rPr lang="zh-CN" altLang="en-US" sz="1400" dirty="0"/>
              <a:t>）</a:t>
            </a:r>
            <a:endParaRPr lang="en-US" altLang="zh-CN" sz="1400" dirty="0"/>
          </a:p>
          <a:p>
            <a:pPr>
              <a:lnSpc>
                <a:spcPct val="150000"/>
              </a:lnSpc>
              <a:buNone/>
            </a:pPr>
            <a:r>
              <a:rPr lang="en-US" altLang="zh-CN" sz="1800" dirty="0">
                <a:solidFill>
                  <a:srgbClr val="002060"/>
                </a:solidFill>
              </a:rPr>
              <a:t>                </a:t>
            </a:r>
            <a:r>
              <a:rPr lang="zh-CN" altLang="zh-CN" sz="1800" dirty="0">
                <a:solidFill>
                  <a:srgbClr val="002060"/>
                </a:solidFill>
              </a:rPr>
              <a:t>革命文化</a:t>
            </a:r>
            <a:r>
              <a:rPr lang="en-US" altLang="zh-CN" sz="1800" dirty="0">
                <a:solidFill>
                  <a:srgbClr val="002060"/>
                </a:solidFill>
              </a:rPr>
              <a:t>                       </a:t>
            </a:r>
            <a:r>
              <a:rPr lang="en-US" altLang="zh-CN" sz="1400" dirty="0"/>
              <a:t>（</a:t>
            </a:r>
            <a:r>
              <a:rPr lang="zh-CN" altLang="zh-CN" sz="1400" dirty="0"/>
              <a:t>党</a:t>
            </a:r>
            <a:r>
              <a:rPr lang="zh-CN" altLang="en-US" sz="1400" dirty="0"/>
              <a:t>带领</a:t>
            </a:r>
            <a:r>
              <a:rPr lang="zh-CN" altLang="zh-CN" sz="1400" dirty="0"/>
              <a:t>人民</a:t>
            </a:r>
            <a:r>
              <a:rPr lang="zh-CN" altLang="en-US" sz="1400" dirty="0"/>
              <a:t>进行的</a:t>
            </a:r>
            <a:r>
              <a:rPr lang="zh-CN" altLang="zh-CN" sz="1400" dirty="0"/>
              <a:t>伟大斗争中孕育</a:t>
            </a:r>
            <a:r>
              <a:rPr lang="zh-CN" altLang="en-US" sz="1400" dirty="0"/>
              <a:t>）</a:t>
            </a:r>
            <a:endParaRPr lang="en-US" altLang="zh-CN" sz="1400" dirty="0"/>
          </a:p>
          <a:p>
            <a:pPr>
              <a:lnSpc>
                <a:spcPct val="150000"/>
              </a:lnSpc>
              <a:buNone/>
            </a:pPr>
            <a:r>
              <a:rPr lang="en-US" altLang="zh-CN" sz="1800" dirty="0">
                <a:solidFill>
                  <a:srgbClr val="002060"/>
                </a:solidFill>
              </a:rPr>
              <a:t>                </a:t>
            </a:r>
            <a:r>
              <a:rPr lang="zh-CN" altLang="zh-CN" sz="1800" dirty="0">
                <a:solidFill>
                  <a:srgbClr val="002060"/>
                </a:solidFill>
              </a:rPr>
              <a:t>社会主义先进文化</a:t>
            </a:r>
            <a:r>
              <a:rPr lang="en-US" altLang="zh-CN" sz="1800" dirty="0">
                <a:solidFill>
                  <a:srgbClr val="002060"/>
                </a:solidFill>
              </a:rPr>
              <a:t>         </a:t>
            </a:r>
            <a:r>
              <a:rPr lang="en-US" altLang="zh-CN" sz="1400" dirty="0"/>
              <a:t>（</a:t>
            </a:r>
            <a:r>
              <a:rPr lang="zh-CN" altLang="zh-CN" sz="1400" dirty="0"/>
              <a:t>党</a:t>
            </a:r>
            <a:r>
              <a:rPr lang="zh-CN" altLang="en-US" sz="1400" dirty="0"/>
              <a:t>带领</a:t>
            </a:r>
            <a:r>
              <a:rPr lang="zh-CN" altLang="zh-CN" sz="1400" dirty="0"/>
              <a:t>人民</a:t>
            </a:r>
            <a:r>
              <a:rPr lang="zh-CN" altLang="en-US" sz="1400" dirty="0"/>
              <a:t>进行的国家建设</a:t>
            </a:r>
            <a:r>
              <a:rPr lang="zh-CN" altLang="zh-CN" sz="1400" dirty="0"/>
              <a:t>中孕育</a:t>
            </a:r>
            <a:r>
              <a:rPr lang="zh-CN" altLang="en-US" sz="1400" dirty="0"/>
              <a:t>）</a:t>
            </a:r>
            <a:endParaRPr lang="en-US" altLang="zh-CN" sz="1400" dirty="0"/>
          </a:p>
        </p:txBody>
      </p:sp>
      <p:sp>
        <p:nvSpPr>
          <p:cNvPr id="9" name="Text Box 2"/>
          <p:cNvSpPr txBox="1">
            <a:spLocks noChangeArrowheads="1"/>
          </p:cNvSpPr>
          <p:nvPr/>
        </p:nvSpPr>
        <p:spPr bwMode="auto">
          <a:xfrm>
            <a:off x="323528" y="1052736"/>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2.</a:t>
            </a:r>
            <a:r>
              <a:rPr lang="zh-CN" altLang="en-US" sz="3200" b="1" dirty="0">
                <a:solidFill>
                  <a:srgbClr val="C00000"/>
                </a:solidFill>
                <a:latin typeface="黑体" pitchFamily="2" charset="-122"/>
                <a:ea typeface="黑体" pitchFamily="2" charset="-122"/>
              </a:rPr>
              <a:t>现实启迪</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12</a:t>
            </a:fld>
            <a:endParaRPr lang="en-US" altLang="ko-KR" i="1" dirty="0">
              <a:solidFill>
                <a:srgbClr val="C00000"/>
              </a:solidFill>
              <a:latin typeface="굴림" pitchFamily="34" charset="-127"/>
              <a:ea typeface="굴림" pitchFamily="34" charset="-127"/>
            </a:endParaRPr>
          </a:p>
        </p:txBody>
      </p:sp>
      <p:sp>
        <p:nvSpPr>
          <p:cNvPr id="4" name="矩形 3"/>
          <p:cNvSpPr/>
          <p:nvPr/>
        </p:nvSpPr>
        <p:spPr>
          <a:xfrm>
            <a:off x="3851920" y="969421"/>
            <a:ext cx="3476468" cy="637675"/>
          </a:xfrm>
          <a:prstGeom prst="rect">
            <a:avLst/>
          </a:prstGeom>
          <a:solidFill>
            <a:schemeClr val="accent1">
              <a:lumMod val="20000"/>
              <a:lumOff val="80000"/>
            </a:schemeClr>
          </a:solidFill>
        </p:spPr>
        <p:txBody>
          <a:bodyPr wrap="square">
            <a:spAutoFit/>
          </a:bodyPr>
          <a:lstStyle/>
          <a:p>
            <a:pPr>
              <a:lnSpc>
                <a:spcPct val="150000"/>
              </a:lnSpc>
            </a:pPr>
            <a:r>
              <a:rPr lang="zh-CN" altLang="zh-CN" sz="2800" b="1" dirty="0">
                <a:solidFill>
                  <a:srgbClr val="C00000"/>
                </a:solidFill>
                <a:latin typeface="黑体" panose="02010609060101010101" pitchFamily="49" charset="-122"/>
                <a:ea typeface="黑体" panose="02010609060101010101" pitchFamily="49" charset="-122"/>
              </a:rPr>
              <a:t>内涵丰富</a:t>
            </a:r>
            <a:r>
              <a:rPr lang="en-US" altLang="zh-CN" sz="2800" b="1" dirty="0">
                <a:solidFill>
                  <a:srgbClr val="C00000"/>
                </a:solidFill>
                <a:latin typeface="黑体" panose="02010609060101010101" pitchFamily="49" charset="-122"/>
                <a:ea typeface="黑体" panose="02010609060101010101" pitchFamily="49" charset="-122"/>
              </a:rPr>
              <a:t>  </a:t>
            </a:r>
            <a:r>
              <a:rPr lang="zh-CN" altLang="en-US" sz="2800" b="1" dirty="0">
                <a:solidFill>
                  <a:srgbClr val="00B050"/>
                </a:solidFill>
                <a:latin typeface="黑体" panose="02010609060101010101" pitchFamily="49" charset="-122"/>
                <a:ea typeface="黑体" panose="02010609060101010101" pitchFamily="49" charset="-122"/>
              </a:rPr>
              <a:t>窥豹一斑</a:t>
            </a:r>
          </a:p>
        </p:txBody>
      </p:sp>
      <p:sp>
        <p:nvSpPr>
          <p:cNvPr id="2" name="TextBox 1"/>
          <p:cNvSpPr txBox="1"/>
          <p:nvPr/>
        </p:nvSpPr>
        <p:spPr>
          <a:xfrm>
            <a:off x="1259632" y="6237312"/>
            <a:ext cx="6480720" cy="461665"/>
          </a:xfrm>
          <a:prstGeom prst="rect">
            <a:avLst/>
          </a:prstGeom>
          <a:noFill/>
        </p:spPr>
        <p:txBody>
          <a:bodyPr wrap="square" rtlCol="0">
            <a:spAutoFit/>
          </a:bodyPr>
          <a:lstStyle/>
          <a:p>
            <a:pPr algn="ctr"/>
            <a:r>
              <a:rPr lang="zh-CN" altLang="en-US" sz="2400" b="1">
                <a:solidFill>
                  <a:srgbClr val="C00000"/>
                </a:solidFill>
                <a:latin typeface="黑体" panose="02010609060101010101" pitchFamily="49" charset="-122"/>
                <a:ea typeface="黑体" panose="02010609060101010101" pitchFamily="49" charset="-122"/>
              </a:rPr>
              <a:t>社会主义       中国特色</a:t>
            </a:r>
            <a:endParaRPr lang="zh-CN" altLang="en-US" sz="2400" b="1"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8134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844824"/>
            <a:ext cx="8330130" cy="470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200000"/>
              </a:lnSpc>
              <a:spcBef>
                <a:spcPct val="0"/>
              </a:spcBef>
              <a:buNone/>
            </a:pPr>
            <a:r>
              <a:rPr lang="en-US" altLang="zh-CN" sz="2300" b="1" dirty="0">
                <a:solidFill>
                  <a:srgbClr val="00B050"/>
                </a:solidFill>
              </a:rPr>
              <a:t>3）</a:t>
            </a:r>
            <a:r>
              <a:rPr lang="zh-CN" altLang="zh-CN" sz="2300" b="1" dirty="0">
                <a:solidFill>
                  <a:srgbClr val="00B050"/>
                </a:solidFill>
              </a:rPr>
              <a:t>坚定道路、理论、制度、文化四个</a:t>
            </a:r>
            <a:r>
              <a:rPr lang="zh-CN" altLang="zh-CN" sz="2300" b="1" dirty="0">
                <a:solidFill>
                  <a:srgbClr val="C00000"/>
                </a:solidFill>
              </a:rPr>
              <a:t>自信</a:t>
            </a:r>
          </a:p>
          <a:p>
            <a:pPr>
              <a:lnSpc>
                <a:spcPct val="200000"/>
              </a:lnSpc>
              <a:buNone/>
            </a:pPr>
            <a:r>
              <a:rPr lang="en-US" altLang="zh-CN" sz="2400" b="1" dirty="0">
                <a:solidFill>
                  <a:srgbClr val="002060"/>
                </a:solidFill>
              </a:rPr>
              <a:t>—</a:t>
            </a:r>
            <a:r>
              <a:rPr lang="zh-CN" altLang="zh-CN" sz="2400" b="1" dirty="0">
                <a:solidFill>
                  <a:srgbClr val="C00000"/>
                </a:solidFill>
              </a:rPr>
              <a:t>中国方案</a:t>
            </a:r>
            <a:r>
              <a:rPr lang="zh-CN" altLang="en-US" sz="2400" b="1" dirty="0">
                <a:solidFill>
                  <a:srgbClr val="C00000"/>
                </a:solidFill>
              </a:rPr>
              <a:t>：</a:t>
            </a:r>
            <a:r>
              <a:rPr lang="zh-CN" altLang="zh-CN" sz="2000" dirty="0">
                <a:solidFill>
                  <a:srgbClr val="002060"/>
                </a:solidFill>
              </a:rPr>
              <a:t>为人类对更好社会制度的探索</a:t>
            </a:r>
            <a:endParaRPr lang="en-US" altLang="zh-CN" sz="2000" dirty="0">
              <a:solidFill>
                <a:srgbClr val="002060"/>
              </a:solidFill>
            </a:endParaRPr>
          </a:p>
          <a:p>
            <a:pPr>
              <a:lnSpc>
                <a:spcPct val="200000"/>
              </a:lnSpc>
              <a:buNone/>
            </a:pPr>
            <a:r>
              <a:rPr lang="zh-CN" altLang="en-US" sz="2000" dirty="0">
                <a:solidFill>
                  <a:srgbClr val="002060"/>
                </a:solidFill>
              </a:rPr>
              <a:t>有</a:t>
            </a:r>
            <a:r>
              <a:rPr lang="zh-CN" altLang="zh-CN" sz="2000" dirty="0">
                <a:solidFill>
                  <a:srgbClr val="002060"/>
                </a:solidFill>
              </a:rPr>
              <a:t>学者认为</a:t>
            </a:r>
            <a:r>
              <a:rPr lang="zh-CN" altLang="en-US" sz="2000" dirty="0">
                <a:solidFill>
                  <a:srgbClr val="002060"/>
                </a:solidFill>
              </a:rPr>
              <a:t>：</a:t>
            </a:r>
            <a:r>
              <a:rPr lang="zh-CN" altLang="zh-CN" sz="1800" dirty="0">
                <a:solidFill>
                  <a:srgbClr val="002060"/>
                </a:solidFill>
              </a:rPr>
              <a:t>中国崛起创造了一个有别于西方的发展模式，甚至超越了西方</a:t>
            </a:r>
            <a:endParaRPr lang="en-US" altLang="zh-CN" sz="1800" dirty="0">
              <a:solidFill>
                <a:srgbClr val="002060"/>
              </a:solidFill>
            </a:endParaRPr>
          </a:p>
          <a:p>
            <a:pPr>
              <a:lnSpc>
                <a:spcPct val="200000"/>
              </a:lnSpc>
              <a:buNone/>
            </a:pPr>
            <a:r>
              <a:rPr lang="zh-CN" altLang="en-US" sz="1800" dirty="0">
                <a:solidFill>
                  <a:srgbClr val="002060"/>
                </a:solidFill>
              </a:rPr>
              <a:t>官方：一直未用</a:t>
            </a:r>
            <a:r>
              <a:rPr lang="en-US" altLang="zh-CN" sz="1800" dirty="0">
                <a:solidFill>
                  <a:srgbClr val="002060"/>
                </a:solidFill>
              </a:rPr>
              <a:t>“</a:t>
            </a:r>
            <a:r>
              <a:rPr lang="zh-CN" altLang="en-US" sz="1800" dirty="0">
                <a:solidFill>
                  <a:srgbClr val="C00000"/>
                </a:solidFill>
              </a:rPr>
              <a:t>中国模式</a:t>
            </a:r>
            <a:r>
              <a:rPr lang="en-US" altLang="zh-CN" sz="1800" dirty="0">
                <a:solidFill>
                  <a:srgbClr val="002060"/>
                </a:solidFill>
              </a:rPr>
              <a:t>”</a:t>
            </a:r>
          </a:p>
          <a:p>
            <a:pPr>
              <a:lnSpc>
                <a:spcPct val="200000"/>
              </a:lnSpc>
              <a:buNone/>
            </a:pPr>
            <a:r>
              <a:rPr lang="zh-CN" altLang="zh-CN" sz="1800" dirty="0">
                <a:solidFill>
                  <a:srgbClr val="002060"/>
                </a:solidFill>
              </a:rPr>
              <a:t>习总</a:t>
            </a:r>
            <a:r>
              <a:rPr lang="zh-CN" altLang="en-US" sz="1800" dirty="0">
                <a:solidFill>
                  <a:srgbClr val="002060"/>
                </a:solidFill>
              </a:rPr>
              <a:t>书记</a:t>
            </a:r>
            <a:r>
              <a:rPr lang="zh-CN" altLang="zh-CN" sz="1800" dirty="0">
                <a:solidFill>
                  <a:srgbClr val="002060"/>
                </a:solidFill>
              </a:rPr>
              <a:t>提出 </a:t>
            </a:r>
            <a:r>
              <a:rPr lang="en-US" altLang="zh-CN" sz="1800" dirty="0">
                <a:solidFill>
                  <a:srgbClr val="002060"/>
                </a:solidFill>
              </a:rPr>
              <a:t>”</a:t>
            </a:r>
            <a:r>
              <a:rPr lang="zh-CN" altLang="zh-CN" sz="1800" dirty="0">
                <a:solidFill>
                  <a:srgbClr val="C00000"/>
                </a:solidFill>
              </a:rPr>
              <a:t>中国方案</a:t>
            </a:r>
            <a:r>
              <a:rPr lang="en-US" altLang="zh-CN" sz="1800" dirty="0">
                <a:solidFill>
                  <a:srgbClr val="002060"/>
                </a:solidFill>
              </a:rPr>
              <a:t>”：</a:t>
            </a:r>
            <a:r>
              <a:rPr lang="zh-CN" altLang="zh-CN" sz="1800" dirty="0">
                <a:solidFill>
                  <a:srgbClr val="002060"/>
                </a:solidFill>
              </a:rPr>
              <a:t>可供选择，中国特色，普遍规律</a:t>
            </a:r>
            <a:endParaRPr lang="en-US" altLang="zh-CN" sz="1800" dirty="0">
              <a:solidFill>
                <a:srgbClr val="002060"/>
              </a:solidFill>
            </a:endParaRPr>
          </a:p>
          <a:p>
            <a:pPr>
              <a:lnSpc>
                <a:spcPct val="200000"/>
              </a:lnSpc>
              <a:buNone/>
            </a:pPr>
            <a:r>
              <a:rPr lang="zh-CN" altLang="zh-CN" sz="2000" dirty="0">
                <a:solidFill>
                  <a:srgbClr val="002060"/>
                </a:solidFill>
              </a:rPr>
              <a:t>中国特色社会主义</a:t>
            </a:r>
            <a:r>
              <a:rPr lang="zh-CN" altLang="en-US" sz="2000" dirty="0">
                <a:solidFill>
                  <a:srgbClr val="002060"/>
                </a:solidFill>
              </a:rPr>
              <a:t>：</a:t>
            </a:r>
            <a:r>
              <a:rPr lang="zh-CN" altLang="zh-CN" sz="1800" dirty="0">
                <a:solidFill>
                  <a:srgbClr val="002060"/>
                </a:solidFill>
              </a:rPr>
              <a:t>是不是好，要看事实，要看中国人民的判断，而不是看那些戴着有色眼镜的人的主观臆断</a:t>
            </a:r>
            <a:endParaRPr lang="en-US" altLang="zh-CN" sz="1800" dirty="0">
              <a:solidFill>
                <a:srgbClr val="002060"/>
              </a:solidFill>
            </a:endParaRPr>
          </a:p>
        </p:txBody>
      </p:sp>
      <p:sp>
        <p:nvSpPr>
          <p:cNvPr id="9" name="Text Box 2"/>
          <p:cNvSpPr txBox="1">
            <a:spLocks noChangeArrowheads="1"/>
          </p:cNvSpPr>
          <p:nvPr/>
        </p:nvSpPr>
        <p:spPr bwMode="auto">
          <a:xfrm>
            <a:off x="323528" y="1052736"/>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2.</a:t>
            </a:r>
            <a:r>
              <a:rPr lang="zh-CN" altLang="en-US" sz="3200" b="1" dirty="0">
                <a:solidFill>
                  <a:srgbClr val="C00000"/>
                </a:solidFill>
                <a:latin typeface="黑体" pitchFamily="2" charset="-122"/>
                <a:ea typeface="黑体" pitchFamily="2" charset="-122"/>
              </a:rPr>
              <a:t>现实启迪</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13</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3995275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700808"/>
            <a:ext cx="8330130" cy="377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4）</a:t>
            </a:r>
            <a:r>
              <a:rPr lang="zh-CN" altLang="zh-CN" sz="2300" b="1" dirty="0">
                <a:solidFill>
                  <a:srgbClr val="00B050"/>
                </a:solidFill>
              </a:rPr>
              <a:t>现阶段的主要任务</a:t>
            </a:r>
            <a:endParaRPr lang="en-US" altLang="zh-CN" sz="2300" b="1" dirty="0">
              <a:solidFill>
                <a:srgbClr val="00B050"/>
              </a:solidFill>
            </a:endParaRPr>
          </a:p>
          <a:p>
            <a:pPr eaLnBrk="1" hangingPunct="1">
              <a:lnSpc>
                <a:spcPct val="150000"/>
              </a:lnSpc>
              <a:spcBef>
                <a:spcPct val="0"/>
              </a:spcBef>
              <a:buNone/>
            </a:pPr>
            <a:r>
              <a:rPr lang="en-US" altLang="zh-CN" sz="2000" dirty="0"/>
              <a:t>—</a:t>
            </a:r>
            <a:r>
              <a:rPr lang="zh-CN" altLang="zh-CN" sz="2000" dirty="0"/>
              <a:t>统筹推进“五位一体”总体布局，协调推进“四个全面”战略布局</a:t>
            </a:r>
            <a:endParaRPr lang="en-US" altLang="zh-CN" sz="2000" dirty="0"/>
          </a:p>
          <a:p>
            <a:pPr eaLnBrk="1" hangingPunct="1">
              <a:lnSpc>
                <a:spcPct val="150000"/>
              </a:lnSpc>
              <a:spcBef>
                <a:spcPct val="0"/>
              </a:spcBef>
              <a:buNone/>
            </a:pPr>
            <a:r>
              <a:rPr lang="en-US" altLang="zh-CN" sz="2000" dirty="0"/>
              <a:t>—</a:t>
            </a:r>
            <a:r>
              <a:rPr lang="zh-CN" altLang="zh-CN" sz="2000" dirty="0"/>
              <a:t>实现“两个一百年”奋斗目标</a:t>
            </a:r>
            <a:endParaRPr lang="en-US" altLang="zh-CN" sz="2000" dirty="0"/>
          </a:p>
          <a:p>
            <a:pPr eaLnBrk="1" hangingPunct="1">
              <a:lnSpc>
                <a:spcPct val="150000"/>
              </a:lnSpc>
              <a:spcBef>
                <a:spcPct val="0"/>
              </a:spcBef>
              <a:buNone/>
            </a:pPr>
            <a:r>
              <a:rPr lang="en-US" altLang="zh-CN" sz="2000" dirty="0"/>
              <a:t>           </a:t>
            </a:r>
            <a:r>
              <a:rPr lang="zh-CN" altLang="en-US" sz="1600" dirty="0"/>
              <a:t>建</a:t>
            </a:r>
            <a:r>
              <a:rPr lang="zh-CN" altLang="zh-CN" sz="1600" dirty="0"/>
              <a:t>党</a:t>
            </a:r>
            <a:r>
              <a:rPr lang="en-US" altLang="zh-CN" sz="1600" dirty="0"/>
              <a:t>100</a:t>
            </a:r>
            <a:r>
              <a:rPr lang="zh-CN" altLang="zh-CN" sz="1600" dirty="0"/>
              <a:t>年</a:t>
            </a:r>
            <a:r>
              <a:rPr lang="zh-CN" altLang="en-US" sz="1600" dirty="0"/>
              <a:t>（</a:t>
            </a:r>
            <a:r>
              <a:rPr lang="en-US" altLang="zh-CN" sz="1600" dirty="0"/>
              <a:t>2020</a:t>
            </a:r>
            <a:r>
              <a:rPr lang="zh-CN" altLang="zh-CN" sz="1600" dirty="0"/>
              <a:t>年</a:t>
            </a:r>
            <a:r>
              <a:rPr lang="zh-CN" altLang="en-US" sz="1600" dirty="0"/>
              <a:t>）：</a:t>
            </a:r>
            <a:r>
              <a:rPr lang="zh-CN" altLang="zh-CN" sz="1600" dirty="0"/>
              <a:t>全面建成小康社会</a:t>
            </a:r>
            <a:r>
              <a:rPr lang="en-US" altLang="zh-CN" sz="1600" dirty="0"/>
              <a:t> </a:t>
            </a:r>
          </a:p>
          <a:p>
            <a:pPr eaLnBrk="1" hangingPunct="1">
              <a:lnSpc>
                <a:spcPct val="150000"/>
              </a:lnSpc>
              <a:spcBef>
                <a:spcPct val="0"/>
              </a:spcBef>
              <a:buNone/>
            </a:pPr>
            <a:r>
              <a:rPr lang="en-US" altLang="zh-CN" sz="1800" dirty="0"/>
              <a:t>            </a:t>
            </a:r>
            <a:r>
              <a:rPr lang="zh-CN" altLang="en-US" sz="1600" dirty="0"/>
              <a:t>建国</a:t>
            </a:r>
            <a:r>
              <a:rPr lang="en-US" altLang="zh-CN" sz="1600" dirty="0"/>
              <a:t>100</a:t>
            </a:r>
            <a:r>
              <a:rPr lang="zh-CN" altLang="en-US" sz="1600" dirty="0"/>
              <a:t>年（</a:t>
            </a:r>
            <a:r>
              <a:rPr lang="zh-CN" altLang="zh-CN" sz="1600" dirty="0"/>
              <a:t>本世纪中叶</a:t>
            </a:r>
            <a:r>
              <a:rPr lang="zh-CN" altLang="en-US" sz="1600" dirty="0"/>
              <a:t>）：</a:t>
            </a:r>
            <a:r>
              <a:rPr lang="zh-CN" altLang="zh-CN" sz="1600" dirty="0"/>
              <a:t>建成富强民主文明和谐的社会主义现代化国家</a:t>
            </a:r>
            <a:endParaRPr lang="en-US" altLang="zh-CN" sz="1600" dirty="0"/>
          </a:p>
          <a:p>
            <a:pPr eaLnBrk="1" hangingPunct="1">
              <a:lnSpc>
                <a:spcPct val="150000"/>
              </a:lnSpc>
              <a:spcBef>
                <a:spcPct val="0"/>
              </a:spcBef>
              <a:buNone/>
            </a:pPr>
            <a:r>
              <a:rPr lang="en-US" altLang="zh-CN" sz="2000" dirty="0"/>
              <a:t>—</a:t>
            </a:r>
            <a:r>
              <a:rPr lang="zh-CN" altLang="zh-CN" sz="2000" dirty="0"/>
              <a:t>总体布局</a:t>
            </a:r>
            <a:r>
              <a:rPr lang="zh-CN" altLang="en-US" sz="2000" dirty="0"/>
              <a:t>：</a:t>
            </a:r>
            <a:r>
              <a:rPr lang="zh-CN" altLang="zh-CN" sz="1600" dirty="0"/>
              <a:t>经济建设、政治建设、文化建设、社会建设、生态文明建设</a:t>
            </a:r>
            <a:r>
              <a:rPr lang="zh-CN" altLang="en-US" sz="1600" dirty="0"/>
              <a:t>   </a:t>
            </a:r>
            <a:r>
              <a:rPr lang="zh-CN" altLang="zh-CN" sz="1600" dirty="0"/>
              <a:t>五位一体</a:t>
            </a:r>
            <a:endParaRPr lang="en-US" altLang="zh-CN" sz="1600" dirty="0"/>
          </a:p>
          <a:p>
            <a:pPr eaLnBrk="1" hangingPunct="1">
              <a:lnSpc>
                <a:spcPct val="150000"/>
              </a:lnSpc>
              <a:spcBef>
                <a:spcPct val="0"/>
              </a:spcBef>
              <a:buNone/>
            </a:pPr>
            <a:r>
              <a:rPr lang="en-US" altLang="zh-CN" sz="2000" dirty="0"/>
              <a:t>—</a:t>
            </a:r>
            <a:r>
              <a:rPr lang="zh-CN" altLang="zh-CN" sz="2000" dirty="0"/>
              <a:t>战略布局</a:t>
            </a:r>
            <a:r>
              <a:rPr lang="zh-CN" altLang="en-US" sz="2000" dirty="0"/>
              <a:t>：</a:t>
            </a:r>
            <a:r>
              <a:rPr lang="zh-CN" altLang="zh-CN" sz="1600" dirty="0"/>
              <a:t>全面建成小康社会、全面深化改革、全面依法治国、全面从严治党</a:t>
            </a:r>
            <a:endParaRPr lang="en-US" altLang="zh-CN" sz="1600" dirty="0"/>
          </a:p>
          <a:p>
            <a:pPr eaLnBrk="1" hangingPunct="1">
              <a:lnSpc>
                <a:spcPct val="150000"/>
              </a:lnSpc>
              <a:spcBef>
                <a:spcPct val="0"/>
              </a:spcBef>
              <a:buNone/>
            </a:pPr>
            <a:r>
              <a:rPr lang="en-US" altLang="zh-CN" sz="2000" dirty="0"/>
              <a:t>—</a:t>
            </a:r>
            <a:r>
              <a:rPr lang="zh-CN" altLang="en-US" sz="2000" dirty="0"/>
              <a:t>发展还是硬道理：</a:t>
            </a:r>
            <a:r>
              <a:rPr lang="zh-CN" altLang="zh-CN" sz="1600" dirty="0"/>
              <a:t>发展是党执政兴国的第一要务，是解决中国所有问题的关键</a:t>
            </a:r>
            <a:endParaRPr lang="en-US" altLang="zh-CN" sz="1600" dirty="0"/>
          </a:p>
        </p:txBody>
      </p:sp>
      <p:sp>
        <p:nvSpPr>
          <p:cNvPr id="9" name="Text Box 2"/>
          <p:cNvSpPr txBox="1">
            <a:spLocks noChangeArrowheads="1"/>
          </p:cNvSpPr>
          <p:nvPr/>
        </p:nvSpPr>
        <p:spPr bwMode="auto">
          <a:xfrm>
            <a:off x="323528" y="1052736"/>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2.</a:t>
            </a:r>
            <a:r>
              <a:rPr lang="zh-CN" altLang="en-US" sz="3200" b="1" dirty="0">
                <a:solidFill>
                  <a:srgbClr val="C00000"/>
                </a:solidFill>
                <a:latin typeface="黑体" pitchFamily="2" charset="-122"/>
                <a:ea typeface="黑体" pitchFamily="2" charset="-122"/>
              </a:rPr>
              <a:t>现实启迪</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14</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629548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67544" y="1484784"/>
            <a:ext cx="8330130" cy="471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zh-CN" altLang="zh-CN" sz="2300" b="1" dirty="0">
                <a:solidFill>
                  <a:srgbClr val="00B050"/>
                </a:solidFill>
              </a:rPr>
              <a:t>全面建成小康社会</a:t>
            </a:r>
            <a:endParaRPr lang="en-US" altLang="zh-CN" sz="2300" b="1" dirty="0">
              <a:solidFill>
                <a:srgbClr val="00B050"/>
              </a:solidFill>
            </a:endParaRPr>
          </a:p>
          <a:p>
            <a:pPr>
              <a:lnSpc>
                <a:spcPct val="150000"/>
              </a:lnSpc>
              <a:buNone/>
            </a:pPr>
            <a:r>
              <a:rPr lang="en-US" altLang="zh-CN" sz="2000" dirty="0"/>
              <a:t>—</a:t>
            </a:r>
            <a:r>
              <a:rPr lang="zh-CN" altLang="en-US" sz="1800" dirty="0"/>
              <a:t>“小康社会”：邓小平</a:t>
            </a:r>
            <a:r>
              <a:rPr lang="en-US" altLang="zh-CN" sz="1800" dirty="0"/>
              <a:t>20</a:t>
            </a:r>
            <a:r>
              <a:rPr lang="zh-CN" altLang="en-US" sz="1800" dirty="0"/>
              <a:t>世纪</a:t>
            </a:r>
            <a:r>
              <a:rPr lang="en-US" altLang="zh-CN" sz="1800" dirty="0"/>
              <a:t>70</a:t>
            </a:r>
            <a:r>
              <a:rPr lang="zh-CN" altLang="en-US" sz="1800" dirty="0"/>
              <a:t>年代末</a:t>
            </a:r>
            <a:r>
              <a:rPr lang="en-US" altLang="zh-CN" sz="1800" dirty="0"/>
              <a:t>80</a:t>
            </a:r>
            <a:r>
              <a:rPr lang="zh-CN" altLang="en-US" sz="1800" dirty="0"/>
              <a:t>年代初，在规划中国经济社会发展蓝图时提出的战略构想</a:t>
            </a:r>
            <a:endParaRPr lang="en-US" altLang="zh-CN" sz="1800" dirty="0"/>
          </a:p>
          <a:p>
            <a:pPr>
              <a:lnSpc>
                <a:spcPct val="150000"/>
              </a:lnSpc>
              <a:buNone/>
            </a:pPr>
            <a:r>
              <a:rPr lang="en-US" altLang="zh-CN" sz="2000" dirty="0"/>
              <a:t>—</a:t>
            </a:r>
            <a:r>
              <a:rPr lang="zh-CN" altLang="en-US" sz="2000" dirty="0"/>
              <a:t>全面建成小康：党的十八大报告首次提出全面“建成”小康社会</a:t>
            </a:r>
            <a:endParaRPr lang="en-US" altLang="zh-CN" sz="2000" dirty="0"/>
          </a:p>
          <a:p>
            <a:pPr>
              <a:lnSpc>
                <a:spcPct val="150000"/>
              </a:lnSpc>
              <a:buNone/>
            </a:pPr>
            <a:r>
              <a:rPr lang="en-US" altLang="zh-CN" sz="2000" dirty="0"/>
              <a:t>—</a:t>
            </a:r>
            <a:r>
              <a:rPr lang="zh-CN" altLang="en-US" sz="2000" dirty="0"/>
              <a:t>小康标准：</a:t>
            </a:r>
            <a:r>
              <a:rPr lang="zh-CN" altLang="en-US" sz="1400" dirty="0"/>
              <a:t>人均国内生产总值超过</a:t>
            </a:r>
            <a:r>
              <a:rPr lang="en-US" altLang="zh-CN" sz="1400" dirty="0"/>
              <a:t>3000</a:t>
            </a:r>
            <a:r>
              <a:rPr lang="zh-CN" altLang="en-US" sz="1400" dirty="0"/>
              <a:t>美元（根本标志）、城镇居民人均可支配收入</a:t>
            </a:r>
            <a:r>
              <a:rPr lang="en-US" altLang="zh-CN" sz="1400" dirty="0"/>
              <a:t>1.8</a:t>
            </a:r>
            <a:r>
              <a:rPr lang="zh-CN" altLang="en-US" sz="1400" dirty="0"/>
              <a:t>万元、农村居民家庭人均纯收入</a:t>
            </a:r>
            <a:r>
              <a:rPr lang="en-US" altLang="zh-CN" sz="1400" dirty="0"/>
              <a:t>8000</a:t>
            </a:r>
            <a:r>
              <a:rPr lang="zh-CN" altLang="en-US" sz="1400" dirty="0"/>
              <a:t>元、恩格尔系数低于</a:t>
            </a:r>
            <a:r>
              <a:rPr lang="en-US" altLang="zh-CN" sz="1400" dirty="0"/>
              <a:t>40%</a:t>
            </a:r>
            <a:r>
              <a:rPr lang="zh-CN" altLang="en-US" sz="1400" dirty="0"/>
              <a:t>、城镇人均住房建筑面积</a:t>
            </a:r>
            <a:r>
              <a:rPr lang="en-US" altLang="zh-CN" sz="1400" dirty="0"/>
              <a:t>30</a:t>
            </a:r>
            <a:r>
              <a:rPr lang="zh-CN" altLang="en-US" sz="1400" dirty="0"/>
              <a:t>平方米、城镇化率达到</a:t>
            </a:r>
            <a:r>
              <a:rPr lang="en-US" altLang="zh-CN" sz="1400" dirty="0"/>
              <a:t>50%</a:t>
            </a:r>
            <a:r>
              <a:rPr lang="zh-CN" altLang="en-US" sz="1400" dirty="0"/>
              <a:t>、居民家庭计算机普及率</a:t>
            </a:r>
            <a:r>
              <a:rPr lang="en-US" altLang="zh-CN" sz="1400" dirty="0"/>
              <a:t>20%</a:t>
            </a:r>
            <a:r>
              <a:rPr lang="zh-CN" altLang="en-US" sz="1400" dirty="0"/>
              <a:t>、大学入学率</a:t>
            </a:r>
            <a:r>
              <a:rPr lang="en-US" altLang="zh-CN" sz="1400" dirty="0"/>
              <a:t>20%</a:t>
            </a:r>
            <a:r>
              <a:rPr lang="zh-CN" altLang="en-US" sz="1400" dirty="0"/>
              <a:t>、每千人医生数</a:t>
            </a:r>
            <a:r>
              <a:rPr lang="en-US" altLang="zh-CN" sz="1400" dirty="0"/>
              <a:t>2.8</a:t>
            </a:r>
            <a:r>
              <a:rPr lang="zh-CN" altLang="en-US" sz="1400" dirty="0"/>
              <a:t>人、城镇居民最低生活保障率</a:t>
            </a:r>
            <a:r>
              <a:rPr lang="en-US" altLang="zh-CN" sz="1400" dirty="0"/>
              <a:t>95%</a:t>
            </a:r>
            <a:r>
              <a:rPr lang="zh-CN" altLang="en-US" sz="1400" dirty="0"/>
              <a:t>以上；（ </a:t>
            </a:r>
            <a:r>
              <a:rPr lang="en-US" altLang="zh-CN" sz="1400" dirty="0"/>
              <a:t>2016</a:t>
            </a:r>
            <a:r>
              <a:rPr lang="zh-CN" altLang="en-US" sz="1400" dirty="0"/>
              <a:t>年</a:t>
            </a:r>
            <a:r>
              <a:rPr lang="en-US" altLang="zh-CN" sz="1400" dirty="0"/>
              <a:t>01</a:t>
            </a:r>
            <a:r>
              <a:rPr lang="zh-CN" altLang="en-US" sz="1400" dirty="0"/>
              <a:t>月</a:t>
            </a:r>
            <a:r>
              <a:rPr lang="en-US" altLang="zh-CN" sz="1400" dirty="0"/>
              <a:t>20</a:t>
            </a:r>
            <a:r>
              <a:rPr lang="zh-CN" altLang="en-US" sz="1400" dirty="0"/>
              <a:t>日，国家统计局公布</a:t>
            </a:r>
            <a:r>
              <a:rPr lang="en-US" altLang="zh-CN" sz="1400" dirty="0"/>
              <a:t>2015</a:t>
            </a:r>
            <a:r>
              <a:rPr lang="zh-CN" altLang="en-US" sz="1400" dirty="0"/>
              <a:t>年全年全国居民人均可支配收入为</a:t>
            </a:r>
            <a:r>
              <a:rPr lang="en-US" altLang="zh-CN" sz="1400" dirty="0"/>
              <a:t>21966</a:t>
            </a:r>
            <a:r>
              <a:rPr lang="zh-CN" altLang="en-US" sz="1400" dirty="0"/>
              <a:t>元）</a:t>
            </a:r>
          </a:p>
          <a:p>
            <a:pPr>
              <a:lnSpc>
                <a:spcPct val="150000"/>
              </a:lnSpc>
              <a:buNone/>
            </a:pPr>
            <a:r>
              <a:rPr lang="en-US" altLang="zh-CN" sz="2000" dirty="0"/>
              <a:t>—</a:t>
            </a:r>
            <a:r>
              <a:rPr lang="zh-CN" altLang="en-US" sz="2000" dirty="0"/>
              <a:t>五项指标：</a:t>
            </a:r>
            <a:r>
              <a:rPr lang="en-US" altLang="zh-CN" sz="1400" dirty="0"/>
              <a:t>1）</a:t>
            </a:r>
            <a:r>
              <a:rPr lang="zh-CN" altLang="en-US" sz="1400" b="1" dirty="0">
                <a:solidFill>
                  <a:srgbClr val="00B0F0"/>
                </a:solidFill>
              </a:rPr>
              <a:t>经济建设</a:t>
            </a:r>
            <a:r>
              <a:rPr lang="zh-CN" altLang="en-US" sz="1400" dirty="0"/>
              <a:t>，</a:t>
            </a:r>
            <a:r>
              <a:rPr lang="zh-CN" altLang="en-US" sz="1000" dirty="0"/>
              <a:t>增强发展协调性，努力实现经济又好又快发展（人均国内生产总值到</a:t>
            </a:r>
            <a:r>
              <a:rPr lang="en-US" altLang="zh-CN" sz="1000" dirty="0"/>
              <a:t>2020</a:t>
            </a:r>
            <a:r>
              <a:rPr lang="zh-CN" altLang="en-US" sz="1000" dirty="0"/>
              <a:t>年比</a:t>
            </a:r>
            <a:r>
              <a:rPr lang="en-US" altLang="zh-CN" sz="1000" dirty="0"/>
              <a:t>2010</a:t>
            </a:r>
            <a:r>
              <a:rPr lang="zh-CN" altLang="en-US" sz="1000" dirty="0"/>
              <a:t>年翻两番）</a:t>
            </a:r>
            <a:endParaRPr lang="en-US" altLang="zh-CN" sz="1000" dirty="0"/>
          </a:p>
          <a:p>
            <a:pPr>
              <a:lnSpc>
                <a:spcPct val="150000"/>
              </a:lnSpc>
              <a:buNone/>
            </a:pPr>
            <a:r>
              <a:rPr lang="en-US" altLang="zh-CN" sz="1400" dirty="0"/>
              <a:t> 2)</a:t>
            </a:r>
            <a:r>
              <a:rPr lang="zh-CN" altLang="en-US" sz="1400" b="1" dirty="0">
                <a:solidFill>
                  <a:srgbClr val="00B0F0"/>
                </a:solidFill>
              </a:rPr>
              <a:t>政治建设</a:t>
            </a:r>
            <a:r>
              <a:rPr lang="zh-CN" altLang="en-US" sz="1400" dirty="0"/>
              <a:t>，</a:t>
            </a:r>
            <a:r>
              <a:rPr lang="zh-CN" altLang="en-US" sz="1050" dirty="0"/>
              <a:t>扩大社会主义民主，更好保障人民权益和社会公平正义；</a:t>
            </a:r>
            <a:r>
              <a:rPr lang="en-US" altLang="zh-CN" sz="1400" dirty="0"/>
              <a:t>3</a:t>
            </a:r>
            <a:r>
              <a:rPr lang="en-US" altLang="zh-CN" sz="1400" b="1" dirty="0">
                <a:solidFill>
                  <a:srgbClr val="00B0F0"/>
                </a:solidFill>
              </a:rPr>
              <a:t>)</a:t>
            </a:r>
            <a:r>
              <a:rPr lang="zh-CN" altLang="en-US" sz="1400" b="1" dirty="0">
                <a:solidFill>
                  <a:srgbClr val="00B0F0"/>
                </a:solidFill>
              </a:rPr>
              <a:t>文化建设</a:t>
            </a:r>
            <a:r>
              <a:rPr lang="zh-CN" altLang="en-US" sz="1050" dirty="0"/>
              <a:t>，明显提高全民族文明素质 </a:t>
            </a:r>
            <a:r>
              <a:rPr lang="en-US" altLang="zh-CN" sz="1400" dirty="0"/>
              <a:t>4)</a:t>
            </a:r>
            <a:r>
              <a:rPr lang="zh-CN" altLang="en-US" sz="1400" b="1" dirty="0">
                <a:solidFill>
                  <a:srgbClr val="00B0F0"/>
                </a:solidFill>
              </a:rPr>
              <a:t>社会建设</a:t>
            </a:r>
            <a:r>
              <a:rPr lang="zh-CN" altLang="en-US" sz="1400" dirty="0"/>
              <a:t>，</a:t>
            </a:r>
            <a:r>
              <a:rPr lang="zh-CN" altLang="en-US" sz="1050" dirty="0"/>
              <a:t>加快发展社会事业，全面改善人民生活；</a:t>
            </a:r>
            <a:r>
              <a:rPr lang="en-US" altLang="zh-CN" sz="1400" dirty="0"/>
              <a:t>5）</a:t>
            </a:r>
            <a:r>
              <a:rPr lang="zh-CN" altLang="en-US" sz="1400" b="1" dirty="0">
                <a:solidFill>
                  <a:srgbClr val="00B0F0"/>
                </a:solidFill>
              </a:rPr>
              <a:t>生态文明</a:t>
            </a:r>
            <a:r>
              <a:rPr lang="zh-CN" altLang="en-US" sz="1050" dirty="0"/>
              <a:t>建设，基本形成节约能源资源和保护生态环境的产业结构、增长方式、消费模式。</a:t>
            </a:r>
            <a:endParaRPr lang="en-US" altLang="zh-CN" sz="2000" dirty="0"/>
          </a:p>
        </p:txBody>
      </p:sp>
      <p:sp>
        <p:nvSpPr>
          <p:cNvPr id="9" name="Text Box 2"/>
          <p:cNvSpPr txBox="1">
            <a:spLocks noChangeArrowheads="1"/>
          </p:cNvSpPr>
          <p:nvPr/>
        </p:nvSpPr>
        <p:spPr bwMode="auto">
          <a:xfrm>
            <a:off x="323528" y="836712"/>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2.</a:t>
            </a:r>
            <a:r>
              <a:rPr lang="zh-CN" altLang="en-US" sz="3200" b="1" dirty="0">
                <a:solidFill>
                  <a:srgbClr val="C00000"/>
                </a:solidFill>
                <a:latin typeface="黑体" pitchFamily="2" charset="-122"/>
                <a:ea typeface="黑体" pitchFamily="2" charset="-122"/>
              </a:rPr>
              <a:t>现实启迪</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15</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1384675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67544" y="1484784"/>
            <a:ext cx="8330130" cy="508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zh-CN" altLang="en-US" sz="2300" b="1" dirty="0">
                <a:solidFill>
                  <a:srgbClr val="00B050"/>
                </a:solidFill>
              </a:rPr>
              <a:t>发展还是硬道理</a:t>
            </a:r>
            <a:endParaRPr lang="en-US" altLang="zh-CN" sz="2300" b="1" dirty="0">
              <a:solidFill>
                <a:srgbClr val="00B050"/>
              </a:solidFill>
            </a:endParaRPr>
          </a:p>
          <a:p>
            <a:pPr>
              <a:lnSpc>
                <a:spcPct val="150000"/>
              </a:lnSpc>
              <a:buNone/>
            </a:pPr>
            <a:r>
              <a:rPr lang="en-US" altLang="zh-CN" sz="2000" dirty="0"/>
              <a:t>—</a:t>
            </a:r>
            <a:r>
              <a:rPr lang="zh-CN" altLang="en-US" sz="2000" dirty="0"/>
              <a:t>基本国情没变：</a:t>
            </a:r>
            <a:r>
              <a:rPr lang="zh-CN" altLang="en-US" sz="1600" u="dbl" dirty="0"/>
              <a:t>我国</a:t>
            </a:r>
            <a:r>
              <a:rPr lang="zh-CN" altLang="zh-CN" sz="1600" u="dbl" dirty="0"/>
              <a:t>仍处于并将长期处于社会主义初级阶段</a:t>
            </a:r>
            <a:endParaRPr lang="en-US" altLang="zh-CN" sz="1800" u="dbl" dirty="0"/>
          </a:p>
          <a:p>
            <a:pPr>
              <a:lnSpc>
                <a:spcPct val="150000"/>
              </a:lnSpc>
              <a:buNone/>
            </a:pPr>
            <a:r>
              <a:rPr lang="zh-CN" altLang="en-US" sz="1600" dirty="0"/>
              <a:t>                      </a:t>
            </a:r>
            <a:r>
              <a:rPr lang="zh-CN" altLang="zh-CN" sz="1600" dirty="0"/>
              <a:t>社会主要矛盾</a:t>
            </a:r>
            <a:r>
              <a:rPr lang="zh-CN" altLang="en-US" sz="1600" dirty="0"/>
              <a:t>仍是</a:t>
            </a:r>
            <a:r>
              <a:rPr lang="zh-CN" altLang="zh-CN" sz="1600" dirty="0"/>
              <a:t>人民日益增长的物质文化需要同落后的社会生产之间的矛盾</a:t>
            </a:r>
            <a:endParaRPr lang="en-US" altLang="zh-CN" sz="1600" dirty="0"/>
          </a:p>
          <a:p>
            <a:pPr>
              <a:lnSpc>
                <a:spcPct val="150000"/>
              </a:lnSpc>
              <a:buNone/>
            </a:pPr>
            <a:r>
              <a:rPr lang="en-US" altLang="zh-CN" sz="1600" dirty="0"/>
              <a:t>                      </a:t>
            </a:r>
            <a:r>
              <a:rPr lang="zh-CN" altLang="zh-CN" sz="1600" dirty="0"/>
              <a:t>我国是世界上最大发展中国家</a:t>
            </a:r>
            <a:r>
              <a:rPr lang="zh-CN" altLang="en-US" sz="1600" dirty="0"/>
              <a:t>（</a:t>
            </a:r>
            <a:r>
              <a:rPr lang="zh-CN" altLang="zh-CN" sz="1600" dirty="0"/>
              <a:t>国际地位</a:t>
            </a:r>
            <a:r>
              <a:rPr lang="zh-CN" altLang="en-US" sz="1600" dirty="0"/>
              <a:t>）</a:t>
            </a:r>
            <a:endParaRPr lang="en-US" altLang="zh-CN" sz="1600" dirty="0"/>
          </a:p>
          <a:p>
            <a:pPr>
              <a:lnSpc>
                <a:spcPct val="150000"/>
              </a:lnSpc>
              <a:buNone/>
            </a:pPr>
            <a:r>
              <a:rPr lang="en-US" altLang="zh-CN" sz="2000" dirty="0"/>
              <a:t>—</a:t>
            </a:r>
            <a:r>
              <a:rPr lang="zh-CN" altLang="en-US" sz="2000" dirty="0"/>
              <a:t>面临新情况：</a:t>
            </a:r>
            <a:r>
              <a:rPr lang="zh-CN" altLang="zh-CN" sz="1600" u="dbl" dirty="0"/>
              <a:t>中国经济发展进入新常态</a:t>
            </a:r>
            <a:endParaRPr lang="en-US" altLang="zh-CN" sz="1600" u="dbl" dirty="0"/>
          </a:p>
          <a:p>
            <a:pPr>
              <a:lnSpc>
                <a:spcPct val="150000"/>
              </a:lnSpc>
              <a:buNone/>
            </a:pPr>
            <a:r>
              <a:rPr lang="en-US" altLang="zh-CN" sz="1600" dirty="0"/>
              <a:t>                                </a:t>
            </a:r>
            <a:r>
              <a:rPr lang="zh-CN" altLang="zh-CN" sz="1600" dirty="0"/>
              <a:t>世界经济发展进入转型期</a:t>
            </a:r>
            <a:endParaRPr lang="en-US" altLang="zh-CN" sz="1600" dirty="0"/>
          </a:p>
          <a:p>
            <a:pPr>
              <a:lnSpc>
                <a:spcPct val="150000"/>
              </a:lnSpc>
              <a:buNone/>
            </a:pPr>
            <a:r>
              <a:rPr lang="en-US" altLang="zh-CN" sz="1600" dirty="0"/>
              <a:t>                                </a:t>
            </a:r>
            <a:r>
              <a:rPr lang="zh-CN" altLang="zh-CN" sz="1600" dirty="0"/>
              <a:t>世界科技发展酝酿新突破</a:t>
            </a:r>
            <a:endParaRPr lang="en-US" altLang="zh-CN" sz="1600" dirty="0"/>
          </a:p>
          <a:p>
            <a:pPr>
              <a:lnSpc>
                <a:spcPct val="150000"/>
              </a:lnSpc>
              <a:buNone/>
            </a:pPr>
            <a:r>
              <a:rPr lang="en-US" altLang="zh-CN" sz="2000" dirty="0"/>
              <a:t>—</a:t>
            </a:r>
            <a:r>
              <a:rPr lang="zh-CN" altLang="en-US" sz="2000" dirty="0"/>
              <a:t>发展有新调整：</a:t>
            </a:r>
            <a:r>
              <a:rPr lang="zh-CN" altLang="zh-CN" sz="1600" dirty="0"/>
              <a:t>以经济建设为中心</a:t>
            </a:r>
            <a:endParaRPr lang="en-US" altLang="zh-CN" sz="1600" dirty="0"/>
          </a:p>
          <a:p>
            <a:pPr>
              <a:lnSpc>
                <a:spcPct val="150000"/>
              </a:lnSpc>
              <a:buNone/>
            </a:pPr>
            <a:r>
              <a:rPr lang="en-US" altLang="zh-CN" sz="1600" dirty="0"/>
              <a:t>           </a:t>
            </a:r>
            <a:r>
              <a:rPr lang="zh-CN" altLang="zh-CN" sz="1600" dirty="0"/>
              <a:t>加快转变经济发展方式、调整经济发展结构、提高发展质量和效益</a:t>
            </a:r>
            <a:endParaRPr lang="en-US" altLang="zh-CN" sz="1600" dirty="0"/>
          </a:p>
          <a:p>
            <a:pPr>
              <a:lnSpc>
                <a:spcPct val="150000"/>
              </a:lnSpc>
              <a:buNone/>
            </a:pPr>
            <a:r>
              <a:rPr lang="en-US" altLang="zh-CN" sz="1600" dirty="0"/>
              <a:t>    </a:t>
            </a:r>
            <a:r>
              <a:rPr lang="zh-CN" altLang="zh-CN" sz="1600" dirty="0"/>
              <a:t>着力推进供给侧结构性改革，推动经济更有效率、更有质量、更加公平、更可持续地发展</a:t>
            </a:r>
            <a:endParaRPr lang="en-US" altLang="zh-CN" sz="1600" dirty="0"/>
          </a:p>
          <a:p>
            <a:pPr>
              <a:lnSpc>
                <a:spcPct val="150000"/>
              </a:lnSpc>
              <a:buNone/>
            </a:pPr>
            <a:r>
              <a:rPr lang="en-US" altLang="zh-CN" sz="1600" dirty="0"/>
              <a:t>    </a:t>
            </a:r>
            <a:r>
              <a:rPr lang="zh-CN" altLang="zh-CN" sz="1600" dirty="0"/>
              <a:t>加快形成崇尚创新、注重协调、倡导绿色、厚植开放、推进共享的机制和环境</a:t>
            </a:r>
            <a:endParaRPr lang="en-US" altLang="zh-CN" sz="1600" dirty="0"/>
          </a:p>
        </p:txBody>
      </p:sp>
      <p:sp>
        <p:nvSpPr>
          <p:cNvPr id="9" name="Text Box 2"/>
          <p:cNvSpPr txBox="1">
            <a:spLocks noChangeArrowheads="1"/>
          </p:cNvSpPr>
          <p:nvPr/>
        </p:nvSpPr>
        <p:spPr bwMode="auto">
          <a:xfrm>
            <a:off x="323528" y="836712"/>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2.</a:t>
            </a:r>
            <a:r>
              <a:rPr lang="zh-CN" altLang="en-US" sz="3200" b="1" dirty="0">
                <a:solidFill>
                  <a:srgbClr val="C00000"/>
                </a:solidFill>
                <a:latin typeface="黑体" pitchFamily="2" charset="-122"/>
                <a:ea typeface="黑体" pitchFamily="2" charset="-122"/>
              </a:rPr>
              <a:t>现实启迪</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16</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226765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556792"/>
            <a:ext cx="8330130" cy="511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5）</a:t>
            </a:r>
            <a:r>
              <a:rPr lang="zh-CN" altLang="zh-CN" sz="2300" b="1" dirty="0">
                <a:solidFill>
                  <a:srgbClr val="00B050"/>
                </a:solidFill>
              </a:rPr>
              <a:t>不断把改革开放推向前进</a:t>
            </a:r>
            <a:endParaRPr lang="en-US" altLang="zh-CN" sz="2300" b="1" dirty="0">
              <a:solidFill>
                <a:srgbClr val="00B050"/>
              </a:solidFill>
            </a:endParaRPr>
          </a:p>
          <a:p>
            <a:pPr eaLnBrk="1" hangingPunct="1">
              <a:lnSpc>
                <a:spcPct val="150000"/>
              </a:lnSpc>
              <a:spcBef>
                <a:spcPct val="0"/>
              </a:spcBef>
              <a:buNone/>
            </a:pPr>
            <a:r>
              <a:rPr lang="en-US" altLang="zh-CN" sz="2000" dirty="0"/>
              <a:t>—</a:t>
            </a:r>
            <a:r>
              <a:rPr lang="zh-CN" altLang="zh-CN" sz="2000" dirty="0"/>
              <a:t>定位</a:t>
            </a:r>
            <a:r>
              <a:rPr lang="zh-CN" altLang="en-US" sz="2000" dirty="0"/>
              <a:t>：</a:t>
            </a:r>
            <a:r>
              <a:rPr lang="zh-CN" altLang="zh-CN" sz="1600" dirty="0"/>
              <a:t>当代中国最鲜明的特色</a:t>
            </a:r>
            <a:r>
              <a:rPr lang="zh-CN" altLang="en-US" sz="1600" dirty="0"/>
              <a:t>；</a:t>
            </a:r>
            <a:r>
              <a:rPr lang="zh-CN" altLang="zh-CN" sz="1600" dirty="0"/>
              <a:t>党在新的历史时期最鲜明的旗帜</a:t>
            </a:r>
            <a:r>
              <a:rPr lang="zh-CN" altLang="en-US" sz="1600" dirty="0"/>
              <a:t>；</a:t>
            </a:r>
            <a:endParaRPr lang="en-US" altLang="zh-CN" sz="1600" dirty="0"/>
          </a:p>
          <a:p>
            <a:pPr eaLnBrk="1" hangingPunct="1">
              <a:lnSpc>
                <a:spcPct val="150000"/>
              </a:lnSpc>
              <a:spcBef>
                <a:spcPct val="0"/>
              </a:spcBef>
              <a:buNone/>
            </a:pPr>
            <a:r>
              <a:rPr lang="en-US" altLang="zh-CN" sz="1600" dirty="0"/>
              <a:t>                  </a:t>
            </a:r>
            <a:r>
              <a:rPr lang="zh-CN" altLang="zh-CN" sz="1600" dirty="0"/>
              <a:t>决定当代中国命运的关键抉择</a:t>
            </a:r>
            <a:r>
              <a:rPr lang="zh-CN" altLang="en-US" sz="1600" dirty="0"/>
              <a:t>；</a:t>
            </a:r>
            <a:r>
              <a:rPr lang="zh-CN" altLang="zh-CN" sz="1600" dirty="0"/>
              <a:t>党和人民事业大踏步赶上时代的重要法宝</a:t>
            </a:r>
            <a:r>
              <a:rPr lang="zh-CN" altLang="en-US" sz="1600" dirty="0"/>
              <a:t>；</a:t>
            </a:r>
            <a:endParaRPr lang="en-US" altLang="zh-CN" sz="1600" dirty="0"/>
          </a:p>
          <a:p>
            <a:pPr eaLnBrk="1" hangingPunct="1">
              <a:lnSpc>
                <a:spcPct val="150000"/>
              </a:lnSpc>
              <a:spcBef>
                <a:spcPct val="0"/>
              </a:spcBef>
              <a:buNone/>
            </a:pPr>
            <a:r>
              <a:rPr lang="en-US" altLang="zh-CN" sz="2000" dirty="0"/>
              <a:t>—</a:t>
            </a:r>
            <a:r>
              <a:rPr lang="zh-CN" altLang="zh-CN" sz="2000" dirty="0"/>
              <a:t>方向</a:t>
            </a:r>
            <a:r>
              <a:rPr lang="zh-CN" altLang="en-US" sz="2000" dirty="0"/>
              <a:t>：</a:t>
            </a:r>
            <a:r>
              <a:rPr lang="zh-CN" altLang="zh-CN" sz="1600" dirty="0"/>
              <a:t>不走封闭僵化的老路、也不走改旗易帜的邪路</a:t>
            </a:r>
            <a:r>
              <a:rPr lang="zh-CN" altLang="en-US" sz="1600" dirty="0"/>
              <a:t>；</a:t>
            </a:r>
            <a:r>
              <a:rPr lang="zh-CN" altLang="zh-CN" sz="1600" dirty="0"/>
              <a:t>中国特色社会主义</a:t>
            </a:r>
            <a:r>
              <a:rPr lang="zh-CN" altLang="en-US" sz="1600" dirty="0"/>
              <a:t>道路</a:t>
            </a:r>
            <a:endParaRPr lang="en-US" altLang="zh-CN" sz="1600" dirty="0"/>
          </a:p>
          <a:p>
            <a:pPr eaLnBrk="1" hangingPunct="1">
              <a:lnSpc>
                <a:spcPct val="150000"/>
              </a:lnSpc>
              <a:spcBef>
                <a:spcPct val="0"/>
              </a:spcBef>
              <a:buNone/>
            </a:pPr>
            <a:r>
              <a:rPr lang="en-US" altLang="zh-CN" sz="1600" dirty="0"/>
              <a:t>                  </a:t>
            </a:r>
            <a:r>
              <a:rPr lang="zh-CN" altLang="zh-CN" sz="1600" dirty="0"/>
              <a:t>总目标完善和发展中国特色社会主义制度、推进国家治理体系和治理能力现代化</a:t>
            </a:r>
            <a:endParaRPr lang="en-US" altLang="zh-CN" sz="1600" dirty="0"/>
          </a:p>
          <a:p>
            <a:pPr eaLnBrk="1" hangingPunct="1">
              <a:lnSpc>
                <a:spcPct val="150000"/>
              </a:lnSpc>
              <a:spcBef>
                <a:spcPct val="0"/>
              </a:spcBef>
              <a:buNone/>
            </a:pPr>
            <a:r>
              <a:rPr lang="en-US" altLang="zh-CN" sz="2000" dirty="0"/>
              <a:t>—</a:t>
            </a:r>
            <a:r>
              <a:rPr lang="zh-CN" altLang="zh-CN" sz="2000" dirty="0"/>
              <a:t>条目</a:t>
            </a:r>
            <a:r>
              <a:rPr lang="zh-CN" altLang="en-US" sz="2000" dirty="0"/>
              <a:t>：</a:t>
            </a:r>
            <a:r>
              <a:rPr lang="zh-CN" altLang="zh-CN" sz="1600" dirty="0"/>
              <a:t>以经济体制改革为重点</a:t>
            </a:r>
            <a:endParaRPr lang="en-US" altLang="zh-CN" sz="1600" dirty="0"/>
          </a:p>
          <a:p>
            <a:pPr eaLnBrk="1" hangingPunct="1">
              <a:lnSpc>
                <a:spcPct val="150000"/>
              </a:lnSpc>
              <a:spcBef>
                <a:spcPct val="0"/>
              </a:spcBef>
              <a:buNone/>
            </a:pPr>
            <a:r>
              <a:rPr lang="en-US" altLang="zh-CN" sz="1600" dirty="0"/>
              <a:t>    </a:t>
            </a:r>
            <a:r>
              <a:rPr lang="zh-CN" altLang="zh-CN" sz="1600" dirty="0"/>
              <a:t>全面深化经济体制、政治体制、文化体制、社会体制、生态文明体制和党的建设制度改革</a:t>
            </a:r>
            <a:endParaRPr lang="en-US" altLang="zh-CN" sz="1600" dirty="0"/>
          </a:p>
          <a:p>
            <a:pPr eaLnBrk="1" hangingPunct="1">
              <a:lnSpc>
                <a:spcPct val="150000"/>
              </a:lnSpc>
              <a:spcBef>
                <a:spcPct val="0"/>
              </a:spcBef>
              <a:buNone/>
            </a:pPr>
            <a:r>
              <a:rPr lang="en-US" altLang="zh-CN" sz="2000" dirty="0"/>
              <a:t>—</a:t>
            </a:r>
            <a:r>
              <a:rPr lang="zh-CN" altLang="zh-CN" sz="2000" dirty="0"/>
              <a:t>精神勇力</a:t>
            </a:r>
            <a:r>
              <a:rPr lang="zh-CN" altLang="en-US" sz="2000" dirty="0"/>
              <a:t>：</a:t>
            </a:r>
            <a:r>
              <a:rPr lang="zh-CN" altLang="zh-CN" sz="1600" dirty="0"/>
              <a:t>敢于涉深水区、啃硬骨头</a:t>
            </a:r>
            <a:r>
              <a:rPr lang="zh-CN" altLang="en-US" sz="1600" dirty="0"/>
              <a:t>；</a:t>
            </a:r>
            <a:r>
              <a:rPr lang="zh-CN" altLang="zh-CN" sz="1600" dirty="0"/>
              <a:t>勇于自我革命</a:t>
            </a:r>
            <a:r>
              <a:rPr lang="zh-CN" altLang="en-US" sz="1600" dirty="0"/>
              <a:t>；</a:t>
            </a:r>
            <a:r>
              <a:rPr lang="zh-CN" altLang="zh-CN" sz="1600" dirty="0"/>
              <a:t>敢于触及深层次利益关系和矛盾</a:t>
            </a:r>
            <a:r>
              <a:rPr lang="zh-CN" altLang="en-US" sz="1600" dirty="0"/>
              <a:t>；</a:t>
            </a:r>
            <a:r>
              <a:rPr lang="zh-CN" altLang="zh-CN" sz="1600" dirty="0"/>
              <a:t>坚决破除利益固化藩篱，坚决清除妨碍社会生产力发展的体制机制障碍</a:t>
            </a:r>
            <a:r>
              <a:rPr lang="zh-CN" altLang="en-US" sz="1600" dirty="0"/>
              <a:t>；</a:t>
            </a:r>
            <a:endParaRPr lang="en-US" altLang="zh-CN" sz="1600" dirty="0"/>
          </a:p>
          <a:p>
            <a:pPr eaLnBrk="1" hangingPunct="1">
              <a:lnSpc>
                <a:spcPct val="150000"/>
              </a:lnSpc>
              <a:spcBef>
                <a:spcPct val="0"/>
              </a:spcBef>
              <a:buNone/>
            </a:pPr>
            <a:r>
              <a:rPr lang="en-US" altLang="zh-CN" sz="2000" dirty="0"/>
              <a:t>—</a:t>
            </a:r>
            <a:r>
              <a:rPr lang="zh-CN" altLang="zh-CN" sz="2000" dirty="0"/>
              <a:t>法治保障</a:t>
            </a:r>
            <a:r>
              <a:rPr lang="zh-CN" altLang="en-US" sz="2000" dirty="0"/>
              <a:t>：</a:t>
            </a:r>
            <a:r>
              <a:rPr lang="zh-CN" altLang="zh-CN" sz="1600" dirty="0"/>
              <a:t>改革和法治如鸟之两翼、车之两轮</a:t>
            </a:r>
            <a:r>
              <a:rPr lang="zh-CN" altLang="en-US" sz="1600" dirty="0"/>
              <a:t>；</a:t>
            </a:r>
            <a:endParaRPr lang="en-US" altLang="zh-CN" sz="1600" dirty="0"/>
          </a:p>
          <a:p>
            <a:pPr eaLnBrk="1" hangingPunct="1">
              <a:lnSpc>
                <a:spcPct val="150000"/>
              </a:lnSpc>
              <a:spcBef>
                <a:spcPct val="0"/>
              </a:spcBef>
              <a:buNone/>
            </a:pPr>
            <a:r>
              <a:rPr lang="en-US" altLang="zh-CN" sz="1600" dirty="0"/>
              <a:t>                           </a:t>
            </a:r>
            <a:r>
              <a:rPr lang="zh-CN" altLang="zh-CN" sz="1600" dirty="0"/>
              <a:t>全面依法治国，核心是坚持党的领导、人民当家作主、依法治国有机统一</a:t>
            </a:r>
            <a:endParaRPr lang="en-US" altLang="zh-CN" sz="1600" dirty="0"/>
          </a:p>
          <a:p>
            <a:pPr eaLnBrk="1" hangingPunct="1">
              <a:lnSpc>
                <a:spcPct val="150000"/>
              </a:lnSpc>
              <a:spcBef>
                <a:spcPct val="0"/>
              </a:spcBef>
              <a:buNone/>
            </a:pPr>
            <a:r>
              <a:rPr lang="en-US" altLang="zh-CN" sz="1600" dirty="0"/>
              <a:t>                           </a:t>
            </a:r>
            <a:r>
              <a:rPr lang="zh-CN" altLang="zh-CN" sz="1600" dirty="0"/>
              <a:t>关键在于坚持党领导立法、保证执法、支持司法、带头守法</a:t>
            </a:r>
            <a:endParaRPr lang="en-US" altLang="zh-CN" sz="1600" dirty="0"/>
          </a:p>
        </p:txBody>
      </p:sp>
      <p:sp>
        <p:nvSpPr>
          <p:cNvPr id="9" name="Text Box 2"/>
          <p:cNvSpPr txBox="1">
            <a:spLocks noChangeArrowheads="1"/>
          </p:cNvSpPr>
          <p:nvPr/>
        </p:nvSpPr>
        <p:spPr bwMode="auto">
          <a:xfrm>
            <a:off x="323528" y="836712"/>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2.</a:t>
            </a:r>
            <a:r>
              <a:rPr lang="zh-CN" altLang="en-US" sz="3200" b="1" dirty="0">
                <a:solidFill>
                  <a:srgbClr val="C00000"/>
                </a:solidFill>
                <a:latin typeface="黑体" pitchFamily="2" charset="-122"/>
                <a:ea typeface="黑体" pitchFamily="2" charset="-122"/>
              </a:rPr>
              <a:t>现实启迪</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17</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1127660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268760"/>
            <a:ext cx="8330130" cy="539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6）</a:t>
            </a:r>
            <a:r>
              <a:rPr lang="zh-CN" altLang="zh-CN" sz="2300" b="1" dirty="0">
                <a:solidFill>
                  <a:srgbClr val="00B050"/>
                </a:solidFill>
              </a:rPr>
              <a:t>党建常抓不懈</a:t>
            </a:r>
            <a:endParaRPr lang="en-US" altLang="zh-CN" sz="2300" b="1" dirty="0">
              <a:solidFill>
                <a:srgbClr val="00B050"/>
              </a:solidFill>
            </a:endParaRPr>
          </a:p>
          <a:p>
            <a:pPr eaLnBrk="1" hangingPunct="1">
              <a:lnSpc>
                <a:spcPct val="150000"/>
              </a:lnSpc>
              <a:spcBef>
                <a:spcPct val="0"/>
              </a:spcBef>
              <a:buNone/>
            </a:pPr>
            <a:r>
              <a:rPr lang="en-US" altLang="zh-CN" sz="2000" dirty="0"/>
              <a:t>    8800</a:t>
            </a:r>
            <a:r>
              <a:rPr lang="zh-CN" altLang="zh-CN" sz="2000" dirty="0"/>
              <a:t>多万名党员、</a:t>
            </a:r>
            <a:r>
              <a:rPr lang="en-US" altLang="zh-CN" sz="2000" dirty="0"/>
              <a:t>440</a:t>
            </a:r>
            <a:r>
              <a:rPr lang="zh-CN" altLang="zh-CN" sz="2000" dirty="0"/>
              <a:t>多万个党组织</a:t>
            </a:r>
            <a:endParaRPr lang="en-US" altLang="zh-CN" sz="2000" dirty="0"/>
          </a:p>
          <a:p>
            <a:pPr eaLnBrk="1" hangingPunct="1">
              <a:lnSpc>
                <a:spcPct val="150000"/>
              </a:lnSpc>
              <a:spcBef>
                <a:spcPct val="0"/>
              </a:spcBef>
              <a:buNone/>
            </a:pPr>
            <a:r>
              <a:rPr lang="en-US" altLang="zh-CN" sz="2000" dirty="0"/>
              <a:t>—</a:t>
            </a:r>
            <a:r>
              <a:rPr lang="zh-CN" altLang="zh-CN" sz="2000" dirty="0"/>
              <a:t>党的领导是根本命脉</a:t>
            </a:r>
            <a:r>
              <a:rPr lang="zh-CN" altLang="en-US" sz="2000" dirty="0"/>
              <a:t>：</a:t>
            </a:r>
            <a:r>
              <a:rPr lang="zh-CN" altLang="zh-CN" sz="1600" dirty="0"/>
              <a:t>办好中国的事情，关键在党</a:t>
            </a:r>
            <a:r>
              <a:rPr lang="zh-CN" altLang="en-US" sz="1600" dirty="0"/>
              <a:t>；</a:t>
            </a:r>
            <a:endParaRPr lang="en-US" altLang="zh-CN" sz="1600" dirty="0"/>
          </a:p>
          <a:p>
            <a:pPr eaLnBrk="1" hangingPunct="1">
              <a:lnSpc>
                <a:spcPct val="150000"/>
              </a:lnSpc>
              <a:spcBef>
                <a:spcPct val="0"/>
              </a:spcBef>
              <a:buNone/>
            </a:pPr>
            <a:r>
              <a:rPr lang="en-US" altLang="zh-CN" sz="1600" dirty="0"/>
              <a:t>                                                 </a:t>
            </a:r>
            <a:r>
              <a:rPr lang="zh-CN" altLang="zh-CN" sz="1600" dirty="0"/>
              <a:t>中国特色社会主义最本质的特征是中国共产党领导</a:t>
            </a:r>
            <a:endParaRPr lang="en-US" altLang="zh-CN" sz="1600" dirty="0"/>
          </a:p>
          <a:p>
            <a:pPr eaLnBrk="1" hangingPunct="1">
              <a:lnSpc>
                <a:spcPct val="150000"/>
              </a:lnSpc>
              <a:spcBef>
                <a:spcPct val="0"/>
              </a:spcBef>
              <a:buNone/>
            </a:pPr>
            <a:r>
              <a:rPr lang="en-US" altLang="zh-CN" sz="1600" dirty="0"/>
              <a:t>                                                 </a:t>
            </a:r>
            <a:r>
              <a:rPr lang="zh-CN" altLang="zh-CN" sz="1600" dirty="0"/>
              <a:t>中国特色社会主义制度的最大优势是中国共产党领导</a:t>
            </a:r>
            <a:endParaRPr lang="en-US" altLang="zh-CN" sz="1600" dirty="0"/>
          </a:p>
          <a:p>
            <a:pPr eaLnBrk="1" hangingPunct="1">
              <a:lnSpc>
                <a:spcPct val="150000"/>
              </a:lnSpc>
              <a:spcBef>
                <a:spcPct val="0"/>
              </a:spcBef>
              <a:buNone/>
            </a:pPr>
            <a:r>
              <a:rPr lang="en-US" altLang="zh-CN" sz="2000" dirty="0"/>
              <a:t>—</a:t>
            </a:r>
            <a:r>
              <a:rPr lang="zh-CN" altLang="zh-CN" sz="2000" dirty="0"/>
              <a:t>先进性和纯洁性</a:t>
            </a:r>
            <a:r>
              <a:rPr lang="zh-CN" altLang="en-US" sz="2000" dirty="0"/>
              <a:t>：</a:t>
            </a:r>
            <a:r>
              <a:rPr lang="zh-CN" altLang="zh-CN" sz="1600" dirty="0"/>
              <a:t>经受“四大考验”、克服</a:t>
            </a:r>
            <a:r>
              <a:rPr lang="zh-CN" altLang="zh-CN" sz="1600" dirty="0" smtClean="0"/>
              <a:t>“四种危险”</a:t>
            </a:r>
            <a:endParaRPr lang="en-US" altLang="zh-CN" sz="1600" dirty="0" smtClean="0"/>
          </a:p>
          <a:p>
            <a:pPr eaLnBrk="1" hangingPunct="1">
              <a:lnSpc>
                <a:spcPct val="150000"/>
              </a:lnSpc>
              <a:spcBef>
                <a:spcPct val="0"/>
              </a:spcBef>
              <a:buNone/>
            </a:pPr>
            <a:r>
              <a:rPr lang="zh-CN" altLang="en-US" sz="1600" dirty="0" smtClean="0"/>
              <a:t>                                         执政</a:t>
            </a:r>
            <a:r>
              <a:rPr lang="zh-CN" altLang="en-US" sz="1600" dirty="0"/>
              <a:t>考验、改革开放考验、市场经济考验、外部环境考验</a:t>
            </a:r>
            <a:br>
              <a:rPr lang="zh-CN" altLang="en-US" sz="1600" dirty="0"/>
            </a:br>
            <a:r>
              <a:rPr lang="zh-CN" altLang="en-US" sz="1600" dirty="0" smtClean="0"/>
              <a:t>                                 精神</a:t>
            </a:r>
            <a:r>
              <a:rPr lang="zh-CN" altLang="en-US" sz="1600" dirty="0"/>
              <a:t>懈怠的危险、能力不足的危险、脱离群众的危险、消极腐败的</a:t>
            </a:r>
            <a:r>
              <a:rPr lang="zh-CN" altLang="en-US" sz="1600" dirty="0" smtClean="0"/>
              <a:t>危险</a:t>
            </a:r>
            <a:endParaRPr lang="en-US" altLang="zh-CN" sz="1600" dirty="0" smtClean="0"/>
          </a:p>
          <a:p>
            <a:pPr eaLnBrk="1" hangingPunct="1">
              <a:lnSpc>
                <a:spcPct val="150000"/>
              </a:lnSpc>
              <a:spcBef>
                <a:spcPct val="0"/>
              </a:spcBef>
              <a:buNone/>
            </a:pPr>
            <a:r>
              <a:rPr lang="en-US" altLang="zh-CN" sz="1600" dirty="0" smtClean="0"/>
              <a:t>                                         </a:t>
            </a:r>
            <a:r>
              <a:rPr lang="zh-CN" altLang="zh-CN" sz="1600" dirty="0" smtClean="0"/>
              <a:t>增强</a:t>
            </a:r>
            <a:r>
              <a:rPr lang="zh-CN" altLang="zh-CN" sz="1600" dirty="0"/>
              <a:t>党自我净化、自我完善、自我革新、自我提高</a:t>
            </a:r>
            <a:r>
              <a:rPr lang="zh-CN" altLang="zh-CN" sz="1600" dirty="0" smtClean="0"/>
              <a:t>能力</a:t>
            </a:r>
            <a:endParaRPr lang="en-US" altLang="zh-CN" sz="1600" dirty="0" smtClean="0"/>
          </a:p>
          <a:p>
            <a:pPr eaLnBrk="1" hangingPunct="1">
              <a:lnSpc>
                <a:spcPct val="150000"/>
              </a:lnSpc>
              <a:spcBef>
                <a:spcPct val="0"/>
              </a:spcBef>
              <a:buNone/>
            </a:pPr>
            <a:r>
              <a:rPr lang="en-US" altLang="zh-CN" sz="2000" dirty="0"/>
              <a:t>—</a:t>
            </a:r>
            <a:r>
              <a:rPr lang="zh-CN" altLang="zh-CN" sz="2000" dirty="0"/>
              <a:t>管党治</a:t>
            </a:r>
            <a:r>
              <a:rPr lang="zh-CN" altLang="zh-CN" sz="2000" dirty="0" smtClean="0"/>
              <a:t>党</a:t>
            </a:r>
            <a:r>
              <a:rPr lang="zh-CN" altLang="en-US" sz="2000" dirty="0" smtClean="0"/>
              <a:t>：</a:t>
            </a:r>
            <a:r>
              <a:rPr lang="zh-CN" altLang="zh-CN" sz="1600" dirty="0"/>
              <a:t>治国必先治党，治党务必</a:t>
            </a:r>
            <a:r>
              <a:rPr lang="zh-CN" altLang="zh-CN" sz="1600" dirty="0" smtClean="0"/>
              <a:t>从严</a:t>
            </a:r>
            <a:endParaRPr lang="en-US" altLang="zh-CN" sz="1600" dirty="0" smtClean="0"/>
          </a:p>
          <a:p>
            <a:pPr eaLnBrk="1" hangingPunct="1">
              <a:lnSpc>
                <a:spcPct val="150000"/>
              </a:lnSpc>
              <a:spcBef>
                <a:spcPct val="0"/>
              </a:spcBef>
              <a:buNone/>
            </a:pPr>
            <a:r>
              <a:rPr lang="en-US" altLang="zh-CN" sz="1600" dirty="0" smtClean="0"/>
              <a:t>                            </a:t>
            </a:r>
            <a:r>
              <a:rPr lang="zh-CN" altLang="zh-CN" sz="1600" b="1" dirty="0"/>
              <a:t>严肃党内政治生活</a:t>
            </a:r>
            <a:r>
              <a:rPr lang="zh-CN" altLang="en-US" sz="1600" dirty="0"/>
              <a:t>，</a:t>
            </a:r>
            <a:r>
              <a:rPr lang="zh-CN" altLang="zh-CN" sz="1600" dirty="0"/>
              <a:t>是全面从严治党的基础</a:t>
            </a:r>
            <a:endParaRPr lang="en-US" altLang="zh-CN" sz="1600" dirty="0"/>
          </a:p>
          <a:p>
            <a:pPr eaLnBrk="1" hangingPunct="1">
              <a:lnSpc>
                <a:spcPct val="150000"/>
              </a:lnSpc>
              <a:spcBef>
                <a:spcPct val="0"/>
              </a:spcBef>
              <a:buNone/>
            </a:pPr>
            <a:r>
              <a:rPr lang="en-US" altLang="zh-CN" sz="1600" dirty="0" smtClean="0"/>
              <a:t>                            </a:t>
            </a:r>
            <a:r>
              <a:rPr lang="zh-CN" altLang="zh-CN" sz="1600" dirty="0" smtClean="0"/>
              <a:t>作风</a:t>
            </a:r>
            <a:r>
              <a:rPr lang="zh-CN" altLang="zh-CN" sz="1600" dirty="0"/>
              <a:t>建设永远在路上</a:t>
            </a:r>
            <a:endParaRPr lang="en-US" altLang="zh-CN" sz="1600" dirty="0"/>
          </a:p>
          <a:p>
            <a:pPr eaLnBrk="1" hangingPunct="1">
              <a:lnSpc>
                <a:spcPct val="150000"/>
              </a:lnSpc>
              <a:spcBef>
                <a:spcPct val="0"/>
              </a:spcBef>
              <a:buNone/>
            </a:pPr>
            <a:r>
              <a:rPr lang="en-US" altLang="zh-CN" sz="1600" dirty="0" smtClean="0"/>
              <a:t>                            </a:t>
            </a:r>
            <a:r>
              <a:rPr lang="zh-CN" altLang="zh-CN" sz="1600" dirty="0" smtClean="0"/>
              <a:t>反</a:t>
            </a:r>
            <a:r>
              <a:rPr lang="zh-CN" altLang="zh-CN" sz="1600" dirty="0"/>
              <a:t>腐坚持零</a:t>
            </a:r>
            <a:r>
              <a:rPr lang="zh-CN" altLang="zh-CN" sz="1600" dirty="0" smtClean="0"/>
              <a:t>容忍</a:t>
            </a:r>
            <a:endParaRPr lang="en-US" altLang="zh-CN" sz="1600" dirty="0"/>
          </a:p>
        </p:txBody>
      </p:sp>
      <p:sp>
        <p:nvSpPr>
          <p:cNvPr id="9" name="Text Box 2"/>
          <p:cNvSpPr txBox="1">
            <a:spLocks noChangeArrowheads="1"/>
          </p:cNvSpPr>
          <p:nvPr/>
        </p:nvSpPr>
        <p:spPr bwMode="auto">
          <a:xfrm>
            <a:off x="323528" y="764704"/>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2.</a:t>
            </a:r>
            <a:r>
              <a:rPr lang="zh-CN" altLang="en-US" sz="3200" b="1" dirty="0">
                <a:solidFill>
                  <a:srgbClr val="C00000"/>
                </a:solidFill>
                <a:latin typeface="黑体" pitchFamily="2" charset="-122"/>
                <a:ea typeface="黑体" pitchFamily="2" charset="-122"/>
              </a:rPr>
              <a:t>现实启迪</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18</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85235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2"/>
          <p:cNvSpPr>
            <a:spLocks noChangeArrowheads="1" noChangeShapeType="1" noTextEdit="1"/>
          </p:cNvSpPr>
          <p:nvPr/>
        </p:nvSpPr>
        <p:spPr bwMode="auto">
          <a:xfrm>
            <a:off x="548253" y="1052736"/>
            <a:ext cx="6472019" cy="397693"/>
          </a:xfrm>
          <a:prstGeom prst="rect">
            <a:avLst/>
          </a:prstGeom>
        </p:spPr>
        <p:txBody>
          <a:bodyPr wrap="none" lIns="58064" tIns="29032" rIns="58064" bIns="29032"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800" dirty="0">
                <a:solidFill>
                  <a:srgbClr val="C00000"/>
                </a:solidFill>
                <a:latin typeface="Goudy Stout" pitchFamily="18" charset="0"/>
                <a:ea typeface="微软雅黑" pitchFamily="34" charset="-122"/>
              </a:rPr>
              <a:t>二、扎根认可事业做合格党员和认可人</a:t>
            </a:r>
          </a:p>
        </p:txBody>
      </p:sp>
      <p:sp>
        <p:nvSpPr>
          <p:cNvPr id="9" name="Text Box 2"/>
          <p:cNvSpPr txBox="1">
            <a:spLocks noChangeArrowheads="1"/>
          </p:cNvSpPr>
          <p:nvPr/>
        </p:nvSpPr>
        <p:spPr bwMode="auto">
          <a:xfrm>
            <a:off x="511733" y="1753562"/>
            <a:ext cx="77392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zh-CN" altLang="en-US" sz="2400" b="1" dirty="0">
                <a:solidFill>
                  <a:srgbClr val="00B050"/>
                </a:solidFill>
                <a:latin typeface="黑体" pitchFamily="2" charset="-122"/>
                <a:ea typeface="黑体" pitchFamily="2" charset="-122"/>
              </a:rPr>
              <a:t>伴随经济社会发展，认可事业成就辉煌 </a:t>
            </a:r>
            <a:r>
              <a:rPr lang="en-US" altLang="zh-CN" sz="2400" dirty="0">
                <a:solidFill>
                  <a:srgbClr val="00B050"/>
                </a:solidFill>
              </a:rPr>
              <a:t>  （</a:t>
            </a:r>
            <a:r>
              <a:rPr lang="zh-CN" altLang="en-US" sz="2400" dirty="0">
                <a:solidFill>
                  <a:srgbClr val="00B050"/>
                </a:solidFill>
              </a:rPr>
              <a:t>事业光荣）</a:t>
            </a:r>
            <a:r>
              <a:rPr lang="zh-CN" altLang="en-US" sz="2400" b="1" dirty="0">
                <a:solidFill>
                  <a:srgbClr val="00B050"/>
                </a:solidFill>
                <a:latin typeface="黑体" pitchFamily="2" charset="-122"/>
                <a:ea typeface="黑体" pitchFamily="2" charset="-122"/>
              </a:rPr>
              <a:t> </a:t>
            </a:r>
            <a:endParaRPr lang="en-US" altLang="zh-CN" sz="2400" b="1" dirty="0">
              <a:solidFill>
                <a:srgbClr val="00B050"/>
              </a:solidFill>
              <a:latin typeface="黑体" pitchFamily="2" charset="-122"/>
              <a:ea typeface="黑体" pitchFamily="2" charset="-122"/>
            </a:endParaRPr>
          </a:p>
          <a:p>
            <a:pPr marL="0" indent="0" eaLnBrk="1" hangingPunct="1">
              <a:spcBef>
                <a:spcPct val="50000"/>
              </a:spcBef>
              <a:buNone/>
            </a:pPr>
            <a:r>
              <a:rPr lang="zh-CN" altLang="en-US" sz="2400" b="1" dirty="0">
                <a:solidFill>
                  <a:srgbClr val="00B050"/>
                </a:solidFill>
                <a:latin typeface="黑体" pitchFamily="2" charset="-122"/>
                <a:ea typeface="黑体" pitchFamily="2" charset="-122"/>
              </a:rPr>
              <a:t>传递信任服务发展，认可人责无旁贷    </a:t>
            </a:r>
            <a:r>
              <a:rPr lang="en-US" altLang="zh-CN" sz="2400" dirty="0">
                <a:solidFill>
                  <a:srgbClr val="00B050"/>
                </a:solidFill>
              </a:rPr>
              <a:t>（</a:t>
            </a:r>
            <a:r>
              <a:rPr lang="zh-CN" altLang="en-US" sz="2400" dirty="0">
                <a:solidFill>
                  <a:srgbClr val="00B050"/>
                </a:solidFill>
              </a:rPr>
              <a:t>职责所在）</a:t>
            </a:r>
            <a:r>
              <a:rPr lang="zh-CN" altLang="en-US" sz="2400" b="1" dirty="0">
                <a:solidFill>
                  <a:srgbClr val="00B050"/>
                </a:solidFill>
                <a:latin typeface="黑体" pitchFamily="2" charset="-122"/>
                <a:ea typeface="黑体" pitchFamily="2" charset="-122"/>
              </a:rPr>
              <a:t> </a:t>
            </a:r>
            <a:endParaRPr lang="en-US" altLang="zh-CN" sz="2400" b="1" dirty="0">
              <a:solidFill>
                <a:srgbClr val="00B050"/>
              </a:solidFill>
              <a:latin typeface="黑体" pitchFamily="2" charset="-122"/>
              <a:ea typeface="黑体" pitchFamily="2" charset="-122"/>
            </a:endParaRPr>
          </a:p>
          <a:p>
            <a:pPr marL="0" indent="0" eaLnBrk="1" hangingPunct="1">
              <a:spcBef>
                <a:spcPct val="50000"/>
              </a:spcBef>
              <a:buNone/>
            </a:pPr>
            <a:r>
              <a:rPr lang="zh-CN" altLang="en-US" sz="2400" b="1" dirty="0" smtClean="0">
                <a:solidFill>
                  <a:srgbClr val="00B050"/>
                </a:solidFill>
                <a:latin typeface="黑体" pitchFamily="2" charset="-122"/>
                <a:ea typeface="黑体" pitchFamily="2" charset="-122"/>
              </a:rPr>
              <a:t>做合格</a:t>
            </a:r>
            <a:r>
              <a:rPr lang="zh-CN" altLang="en-US" sz="2400" b="1" dirty="0">
                <a:solidFill>
                  <a:srgbClr val="00B050"/>
                </a:solidFill>
                <a:latin typeface="黑体" pitchFamily="2" charset="-122"/>
                <a:ea typeface="黑体" pitchFamily="2" charset="-122"/>
              </a:rPr>
              <a:t>党员和认可人</a:t>
            </a:r>
            <a:r>
              <a:rPr lang="zh-CN" altLang="en-US" sz="2400" b="1" dirty="0" smtClean="0">
                <a:solidFill>
                  <a:srgbClr val="00B050"/>
                </a:solidFill>
                <a:latin typeface="黑体" pitchFamily="2" charset="-122"/>
                <a:ea typeface="黑体" pitchFamily="2" charset="-122"/>
              </a:rPr>
              <a:t>，不忘初心继续前进</a:t>
            </a:r>
            <a:r>
              <a:rPr lang="en-US" altLang="zh-CN" sz="2400" dirty="0" smtClean="0">
                <a:solidFill>
                  <a:srgbClr val="00B050"/>
                </a:solidFill>
              </a:rPr>
              <a:t>（</a:t>
            </a:r>
            <a:r>
              <a:rPr lang="zh-CN" altLang="en-US" sz="2400" dirty="0">
                <a:solidFill>
                  <a:srgbClr val="00B050"/>
                </a:solidFill>
              </a:rPr>
              <a:t>前途光明）</a:t>
            </a:r>
            <a:endParaRPr lang="en-US" altLang="zh-CN" sz="2400" dirty="0">
              <a:solidFill>
                <a:srgbClr val="00B05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19</a:t>
            </a:fld>
            <a:endParaRPr lang="en-US" altLang="ko-KR" i="1" dirty="0">
              <a:solidFill>
                <a:srgbClr val="C00000"/>
              </a:solidFill>
              <a:latin typeface="굴림" pitchFamily="34" charset="-127"/>
              <a:ea typeface="굴림" pitchFamily="34" charset="-127"/>
            </a:endParaRPr>
          </a:p>
        </p:txBody>
      </p:sp>
      <p:pic>
        <p:nvPicPr>
          <p:cNvPr id="5" name="Picture 3" descr="18寸3张"/>
          <p:cNvPicPr>
            <a:picLocks noChangeAspect="1" noChangeArrowheads="1"/>
          </p:cNvPicPr>
          <p:nvPr/>
        </p:nvPicPr>
        <p:blipFill>
          <a:blip r:embed="rId2"/>
          <a:srcRect/>
          <a:stretch>
            <a:fillRect/>
          </a:stretch>
        </p:blipFill>
        <p:spPr bwMode="auto">
          <a:xfrm>
            <a:off x="548253" y="3645024"/>
            <a:ext cx="8002394" cy="3212976"/>
          </a:xfrm>
          <a:prstGeom prst="rect">
            <a:avLst/>
          </a:prstGeom>
          <a:noFill/>
          <a:ln w="9525">
            <a:noFill/>
            <a:miter lim="800000"/>
            <a:headEnd/>
            <a:tailEnd/>
          </a:ln>
        </p:spPr>
      </p:pic>
    </p:spTree>
    <p:extLst>
      <p:ext uri="{BB962C8B-B14F-4D97-AF65-F5344CB8AC3E}">
        <p14:creationId xmlns:p14="http://schemas.microsoft.com/office/powerpoint/2010/main" val="3148169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576" y="804647"/>
            <a:ext cx="7178291" cy="1328209"/>
          </a:xfrm>
          <a:prstGeom prst="rect">
            <a:avLst/>
          </a:prstGeom>
          <a:noFill/>
        </p:spPr>
        <p:txBody>
          <a:bodyPr lIns="58064" tIns="29032" rIns="58064" bIns="29032">
            <a:spAutoFit/>
          </a:bodyPr>
          <a:lstStyle/>
          <a:p>
            <a:pPr algn="ctr">
              <a:lnSpc>
                <a:spcPct val="150000"/>
              </a:lnSpc>
              <a:defRPr/>
            </a:pPr>
            <a:r>
              <a:rPr lang="zh-CN" altLang="en-US" sz="6000" b="1" dirty="0">
                <a:solidFill>
                  <a:srgbClr val="00B050"/>
                </a:solidFill>
                <a:latin typeface="华文隶书" panose="02010800040101010101" pitchFamily="2" charset="-122"/>
                <a:ea typeface="华文隶书" panose="02010800040101010101" pitchFamily="2" charset="-122"/>
              </a:rPr>
              <a:t>主要内容</a:t>
            </a:r>
          </a:p>
        </p:txBody>
      </p:sp>
      <p:sp>
        <p:nvSpPr>
          <p:cNvPr id="5" name="Rectangle 3"/>
          <p:cNvSpPr txBox="1">
            <a:spLocks noChangeArrowheads="1"/>
          </p:cNvSpPr>
          <p:nvPr/>
        </p:nvSpPr>
        <p:spPr bwMode="auto">
          <a:xfrm>
            <a:off x="1691680" y="2302128"/>
            <a:ext cx="5904656" cy="2739211"/>
          </a:xfrm>
          <a:prstGeom prst="rect">
            <a:avLst/>
          </a:prstGeom>
          <a:noFill/>
          <a:ln w="9525">
            <a:noFill/>
            <a:miter lim="800000"/>
            <a:headEnd/>
            <a:tailEnd/>
          </a:ln>
        </p:spPr>
        <p:txBody>
          <a:bodyPr vert="horz" wrap="square" lIns="36000" tIns="45720" rIns="36000" bIns="45720" numCol="1" anchor="t" anchorCtr="0" compatLnSpc="1">
            <a:prstTxWarp prst="textNoShape">
              <a:avLst/>
            </a:prstTxWarp>
            <a:spAutoFit/>
          </a:bodyPr>
          <a:lstStyle>
            <a:lvl1pPr algn="l" defTabSz="457200" rtl="0" eaLnBrk="0" fontAlgn="base" hangingPunct="0">
              <a:spcBef>
                <a:spcPct val="0"/>
              </a:spcBef>
              <a:spcAft>
                <a:spcPct val="0"/>
              </a:spcAft>
              <a:defRPr kumimoji="1" sz="2300" kern="1200">
                <a:solidFill>
                  <a:srgbClr val="FFFFFF"/>
                </a:solidFill>
                <a:latin typeface="+mj-lt"/>
                <a:ea typeface="+mj-ea"/>
                <a:cs typeface="宋体" charset="-122"/>
              </a:defRPr>
            </a:lvl1pPr>
            <a:lvl2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2pPr>
            <a:lvl3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3pPr>
            <a:lvl4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4pPr>
            <a:lvl5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5pPr>
            <a:lvl6pPr marL="457200" algn="l" defTabSz="457200" rtl="0" fontAlgn="base">
              <a:spcBef>
                <a:spcPct val="0"/>
              </a:spcBef>
              <a:spcAft>
                <a:spcPct val="0"/>
              </a:spcAft>
              <a:defRPr kumimoji="1" sz="2300">
                <a:solidFill>
                  <a:srgbClr val="FFFFFF"/>
                </a:solidFill>
                <a:latin typeface="Calibri" charset="0"/>
                <a:ea typeface="宋体" charset="-122"/>
                <a:cs typeface="宋体" charset="-122"/>
              </a:defRPr>
            </a:lvl6pPr>
            <a:lvl7pPr marL="914400" algn="l" defTabSz="457200" rtl="0" fontAlgn="base">
              <a:spcBef>
                <a:spcPct val="0"/>
              </a:spcBef>
              <a:spcAft>
                <a:spcPct val="0"/>
              </a:spcAft>
              <a:defRPr kumimoji="1" sz="2300">
                <a:solidFill>
                  <a:srgbClr val="FFFFFF"/>
                </a:solidFill>
                <a:latin typeface="Calibri" charset="0"/>
                <a:ea typeface="宋体" charset="-122"/>
                <a:cs typeface="宋体" charset="-122"/>
              </a:defRPr>
            </a:lvl7pPr>
            <a:lvl8pPr marL="1371600" algn="l" defTabSz="457200" rtl="0" fontAlgn="base">
              <a:spcBef>
                <a:spcPct val="0"/>
              </a:spcBef>
              <a:spcAft>
                <a:spcPct val="0"/>
              </a:spcAft>
              <a:defRPr kumimoji="1" sz="2300">
                <a:solidFill>
                  <a:srgbClr val="FFFFFF"/>
                </a:solidFill>
                <a:latin typeface="Calibri" charset="0"/>
                <a:ea typeface="宋体" charset="-122"/>
                <a:cs typeface="宋体" charset="-122"/>
              </a:defRPr>
            </a:lvl8pPr>
            <a:lvl9pPr marL="1828800" algn="l" defTabSz="457200" rtl="0" fontAlgn="base">
              <a:spcBef>
                <a:spcPct val="0"/>
              </a:spcBef>
              <a:spcAft>
                <a:spcPct val="0"/>
              </a:spcAft>
              <a:defRPr kumimoji="1" sz="2300">
                <a:solidFill>
                  <a:srgbClr val="FFFFFF"/>
                </a:solidFill>
                <a:latin typeface="Calibri" charset="0"/>
                <a:ea typeface="宋体" charset="-122"/>
                <a:cs typeface="宋体" charset="-122"/>
              </a:defRPr>
            </a:lvl9pPr>
          </a:lstStyle>
          <a:p>
            <a:pPr indent="-857250">
              <a:lnSpc>
                <a:spcPct val="150000"/>
              </a:lnSpc>
              <a:spcBef>
                <a:spcPts val="600"/>
              </a:spcBef>
              <a:spcAft>
                <a:spcPts val="0"/>
              </a:spcAft>
              <a:buClr>
                <a:srgbClr val="C00000"/>
              </a:buClr>
              <a:buSzPct val="90000"/>
            </a:pPr>
            <a:r>
              <a:rPr lang="zh-CN" altLang="en-US" sz="3600" dirty="0">
                <a:solidFill>
                  <a:srgbClr val="0070C0"/>
                </a:solidFill>
                <a:latin typeface="黑体" pitchFamily="2" charset="-122"/>
                <a:ea typeface="黑体" pitchFamily="2" charset="-122"/>
              </a:rPr>
              <a:t>一</a:t>
            </a:r>
            <a:r>
              <a:rPr lang="en-US" altLang="zh-CN" sz="3600" dirty="0">
                <a:solidFill>
                  <a:srgbClr val="0070C0"/>
                </a:solidFill>
                <a:latin typeface="黑体" pitchFamily="2" charset="-122"/>
                <a:ea typeface="黑体" pitchFamily="2" charset="-122"/>
              </a:rPr>
              <a:t>. </a:t>
            </a:r>
            <a:r>
              <a:rPr lang="zh-CN" altLang="en-US" sz="3600" dirty="0">
                <a:solidFill>
                  <a:srgbClr val="0070C0"/>
                </a:solidFill>
                <a:latin typeface="黑体" pitchFamily="2" charset="-122"/>
                <a:ea typeface="黑体" pitchFamily="2" charset="-122"/>
              </a:rPr>
              <a:t>学</a:t>
            </a:r>
            <a:r>
              <a:rPr lang="en-US" altLang="zh-CN" sz="3600" dirty="0">
                <a:solidFill>
                  <a:srgbClr val="0070C0"/>
                </a:solidFill>
                <a:latin typeface="黑体" pitchFamily="2" charset="-122"/>
                <a:ea typeface="黑体" pitchFamily="2" charset="-122"/>
              </a:rPr>
              <a:t>“</a:t>
            </a:r>
            <a:r>
              <a:rPr lang="zh-CN" altLang="en-US" sz="3600" dirty="0">
                <a:solidFill>
                  <a:srgbClr val="0070C0"/>
                </a:solidFill>
                <a:latin typeface="黑体" pitchFamily="2" charset="-122"/>
                <a:ea typeface="黑体" pitchFamily="2" charset="-122"/>
              </a:rPr>
              <a:t>七一讲话</a:t>
            </a:r>
            <a:r>
              <a:rPr lang="en-US" altLang="zh-CN" sz="3600" dirty="0">
                <a:solidFill>
                  <a:srgbClr val="0070C0"/>
                </a:solidFill>
                <a:latin typeface="黑体" pitchFamily="2" charset="-122"/>
                <a:ea typeface="黑体" pitchFamily="2" charset="-122"/>
              </a:rPr>
              <a:t>”</a:t>
            </a:r>
            <a:r>
              <a:rPr lang="zh-CN" altLang="en-US" sz="3600" dirty="0">
                <a:solidFill>
                  <a:srgbClr val="0070C0"/>
                </a:solidFill>
                <a:latin typeface="黑体" pitchFamily="2" charset="-122"/>
                <a:ea typeface="黑体" pitchFamily="2" charset="-122"/>
              </a:rPr>
              <a:t>精神</a:t>
            </a:r>
          </a:p>
          <a:p>
            <a:pPr indent="-857250">
              <a:lnSpc>
                <a:spcPct val="150000"/>
              </a:lnSpc>
              <a:spcBef>
                <a:spcPts val="600"/>
              </a:spcBef>
              <a:spcAft>
                <a:spcPts val="0"/>
              </a:spcAft>
              <a:buClr>
                <a:srgbClr val="C00000"/>
              </a:buClr>
              <a:buSzPct val="90000"/>
            </a:pPr>
            <a:r>
              <a:rPr lang="zh-CN" altLang="en-US" sz="3600" dirty="0">
                <a:solidFill>
                  <a:srgbClr val="0070C0"/>
                </a:solidFill>
                <a:latin typeface="黑体" pitchFamily="2" charset="-122"/>
                <a:ea typeface="黑体" pitchFamily="2" charset="-122"/>
              </a:rPr>
              <a:t>二</a:t>
            </a:r>
            <a:r>
              <a:rPr lang="en-US" altLang="zh-CN" sz="3600" dirty="0">
                <a:solidFill>
                  <a:srgbClr val="0070C0"/>
                </a:solidFill>
                <a:latin typeface="黑体" pitchFamily="2" charset="-122"/>
                <a:ea typeface="黑体" pitchFamily="2" charset="-122"/>
              </a:rPr>
              <a:t>. </a:t>
            </a:r>
            <a:r>
              <a:rPr lang="zh-CN" altLang="en-US" sz="3600" dirty="0">
                <a:solidFill>
                  <a:srgbClr val="0070C0"/>
                </a:solidFill>
                <a:latin typeface="黑体" pitchFamily="2" charset="-122"/>
                <a:ea typeface="黑体" pitchFamily="2" charset="-122"/>
              </a:rPr>
              <a:t>扎根认可事业做合格党 </a:t>
            </a:r>
            <a:endParaRPr lang="en-US" altLang="zh-CN" sz="3600" dirty="0">
              <a:solidFill>
                <a:srgbClr val="0070C0"/>
              </a:solidFill>
              <a:latin typeface="黑体" pitchFamily="2" charset="-122"/>
              <a:ea typeface="黑体" pitchFamily="2" charset="-122"/>
            </a:endParaRPr>
          </a:p>
          <a:p>
            <a:pPr indent="-857250">
              <a:lnSpc>
                <a:spcPct val="150000"/>
              </a:lnSpc>
              <a:spcBef>
                <a:spcPts val="600"/>
              </a:spcBef>
              <a:spcAft>
                <a:spcPts val="0"/>
              </a:spcAft>
              <a:buClr>
                <a:srgbClr val="C00000"/>
              </a:buClr>
              <a:buSzPct val="90000"/>
            </a:pPr>
            <a:r>
              <a:rPr lang="en-US" altLang="zh-CN" sz="3600" dirty="0">
                <a:solidFill>
                  <a:srgbClr val="0070C0"/>
                </a:solidFill>
                <a:latin typeface="黑体" pitchFamily="2" charset="-122"/>
                <a:ea typeface="黑体" pitchFamily="2" charset="-122"/>
              </a:rPr>
              <a:t>    </a:t>
            </a:r>
            <a:r>
              <a:rPr lang="zh-CN" altLang="en-US" sz="3600" dirty="0">
                <a:solidFill>
                  <a:srgbClr val="0070C0"/>
                </a:solidFill>
                <a:latin typeface="黑体" pitchFamily="2" charset="-122"/>
                <a:ea typeface="黑体" pitchFamily="2" charset="-122"/>
              </a:rPr>
              <a:t>员和认可人</a:t>
            </a:r>
          </a:p>
        </p:txBody>
      </p:sp>
      <p:sp>
        <p:nvSpPr>
          <p:cNvPr id="6"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2</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2254770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363868"/>
            <a:ext cx="8330130" cy="52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1) </a:t>
            </a:r>
            <a:r>
              <a:rPr lang="zh-CN" altLang="en-US" sz="2300" b="1" dirty="0">
                <a:solidFill>
                  <a:srgbClr val="00B050"/>
                </a:solidFill>
              </a:rPr>
              <a:t>发展历程 </a:t>
            </a:r>
            <a:r>
              <a:rPr lang="zh-CN" altLang="en-US" sz="1800" b="1" dirty="0">
                <a:solidFill>
                  <a:srgbClr val="00B050"/>
                </a:solidFill>
              </a:rPr>
              <a:t>（与改革开放同步）</a:t>
            </a:r>
            <a:endParaRPr lang="en-US" altLang="zh-CN" sz="1800" b="1" dirty="0">
              <a:solidFill>
                <a:srgbClr val="00B050"/>
              </a:solidFill>
            </a:endParaRPr>
          </a:p>
        </p:txBody>
      </p:sp>
      <p:sp>
        <p:nvSpPr>
          <p:cNvPr id="9" name="Text Box 2"/>
          <p:cNvSpPr txBox="1">
            <a:spLocks noChangeArrowheads="1"/>
          </p:cNvSpPr>
          <p:nvPr/>
        </p:nvSpPr>
        <p:spPr bwMode="auto">
          <a:xfrm>
            <a:off x="323528" y="764704"/>
            <a:ext cx="72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2800" b="1" dirty="0">
                <a:solidFill>
                  <a:srgbClr val="C00000"/>
                </a:solidFill>
                <a:latin typeface="黑体" pitchFamily="2" charset="-122"/>
                <a:ea typeface="黑体" pitchFamily="2" charset="-122"/>
              </a:rPr>
              <a:t>1.</a:t>
            </a:r>
            <a:r>
              <a:rPr lang="zh-CN" altLang="en-US" sz="2800" b="1" dirty="0">
                <a:solidFill>
                  <a:srgbClr val="C00000"/>
                </a:solidFill>
                <a:latin typeface="黑体" pitchFamily="2" charset="-122"/>
                <a:ea typeface="黑体" pitchFamily="2" charset="-122"/>
              </a:rPr>
              <a:t>伴随经济社会发展，认可事业成就辉煌</a:t>
            </a:r>
            <a:endParaRPr lang="en-US" altLang="zh-CN" sz="2800" b="1" dirty="0">
              <a:solidFill>
                <a:srgbClr val="C00000"/>
              </a:solidFill>
              <a:latin typeface="黑体" pitchFamily="2" charset="-122"/>
              <a:ea typeface="黑体" pitchFamily="2" charset="-122"/>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20</a:t>
            </a:fld>
            <a:endParaRPr lang="en-US" altLang="ko-KR" i="1" dirty="0">
              <a:solidFill>
                <a:srgbClr val="C00000"/>
              </a:solidFill>
              <a:latin typeface="굴림" pitchFamily="34" charset="-127"/>
              <a:ea typeface="굴림" pitchFamily="34" charset="-127"/>
            </a:endParaRPr>
          </a:p>
        </p:txBody>
      </p:sp>
      <p:grpSp>
        <p:nvGrpSpPr>
          <p:cNvPr id="5" name="组合 4"/>
          <p:cNvGrpSpPr/>
          <p:nvPr/>
        </p:nvGrpSpPr>
        <p:grpSpPr>
          <a:xfrm>
            <a:off x="1695730" y="2248191"/>
            <a:ext cx="1697918" cy="1743815"/>
            <a:chOff x="2946311" y="213608"/>
            <a:chExt cx="1868785" cy="1868785"/>
          </a:xfrm>
          <a:scene3d>
            <a:camera prst="orthographicFront"/>
            <a:lightRig rig="threePt" dir="t"/>
          </a:scene3d>
        </p:grpSpPr>
        <p:sp>
          <p:nvSpPr>
            <p:cNvPr id="6" name=" 3"/>
            <p:cNvSpPr/>
            <p:nvPr/>
          </p:nvSpPr>
          <p:spPr>
            <a:xfrm rot="20700000">
              <a:off x="2946311" y="213608"/>
              <a:ext cx="1868785" cy="1868785"/>
            </a:xfrm>
            <a:prstGeom prst="gear6">
              <a:avLst/>
            </a:prstGeom>
            <a:solidFill>
              <a:schemeClr val="accent3">
                <a:lumMod val="75000"/>
              </a:schemeClr>
            </a:solidFill>
            <a:effectLst>
              <a:outerShdw blurRad="76200" dir="13500000" sy="23000" kx="1200000" algn="br" rotWithShape="0">
                <a:prstClr val="black">
                  <a:alpha val="20000"/>
                </a:prstClr>
              </a:outerShdw>
            </a:effectLst>
            <a:sp3d>
              <a:bevelT w="127000" h="114300"/>
              <a:bevelB/>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 4"/>
            <p:cNvSpPr/>
            <p:nvPr/>
          </p:nvSpPr>
          <p:spPr>
            <a:xfrm>
              <a:off x="3355045" y="614782"/>
              <a:ext cx="1049026" cy="1049026"/>
            </a:xfrm>
            <a:prstGeom prst="rect">
              <a:avLst/>
            </a:prstGeom>
            <a:sp3d/>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ct val="35000"/>
                </a:spcAft>
                <a:defRPr/>
              </a:pPr>
              <a:r>
                <a:rPr lang="zh-CN" altLang="en-US" sz="1500" b="1" dirty="0">
                  <a:solidFill>
                    <a:schemeClr val="bg1"/>
                  </a:solidFill>
                  <a:latin typeface="微软雅黑" pitchFamily="34" charset="-122"/>
                  <a:ea typeface="微软雅黑" pitchFamily="34" charset="-122"/>
                </a:rPr>
                <a:t>  起步阶段</a:t>
              </a:r>
              <a:endParaRPr lang="en-US" altLang="zh-CN" sz="1500" b="1" dirty="0">
                <a:solidFill>
                  <a:schemeClr val="bg1"/>
                </a:solidFill>
                <a:latin typeface="微软雅黑" pitchFamily="34" charset="-122"/>
                <a:ea typeface="微软雅黑" pitchFamily="34" charset="-122"/>
              </a:endParaRPr>
            </a:p>
            <a:p>
              <a:pPr algn="ctr" defTabSz="666750">
                <a:lnSpc>
                  <a:spcPct val="90000"/>
                </a:lnSpc>
                <a:spcAft>
                  <a:spcPct val="35000"/>
                </a:spcAft>
                <a:defRPr/>
              </a:pPr>
              <a:r>
                <a:rPr lang="zh-CN" altLang="en-US" sz="1200" dirty="0">
                  <a:solidFill>
                    <a:schemeClr val="bg1"/>
                  </a:solidFill>
                  <a:latin typeface="微软雅黑" pitchFamily="34" charset="-122"/>
                  <a:ea typeface="微软雅黑" pitchFamily="34" charset="-122"/>
                </a:rPr>
                <a:t>（</a:t>
              </a:r>
              <a:r>
                <a:rPr lang="en-US" sz="1200" dirty="0">
                  <a:solidFill>
                    <a:schemeClr val="bg1"/>
                  </a:solidFill>
                  <a:latin typeface="微软雅黑" pitchFamily="34" charset="-122"/>
                  <a:ea typeface="微软雅黑" pitchFamily="34" charset="-122"/>
                </a:rPr>
                <a:t>1978</a:t>
              </a:r>
              <a:r>
                <a:rPr lang="en-US" altLang="zh-CN" sz="1200" dirty="0">
                  <a:solidFill>
                    <a:schemeClr val="bg1"/>
                  </a:solidFill>
                  <a:latin typeface="微软雅黑" pitchFamily="34" charset="-122"/>
                  <a:ea typeface="微软雅黑" pitchFamily="34" charset="-122"/>
                </a:rPr>
                <a:t>-</a:t>
              </a:r>
              <a:r>
                <a:rPr lang="en-US" sz="1200" dirty="0">
                  <a:solidFill>
                    <a:schemeClr val="bg1"/>
                  </a:solidFill>
                  <a:latin typeface="微软雅黑" pitchFamily="34" charset="-122"/>
                  <a:ea typeface="微软雅黑" pitchFamily="34" charset="-122"/>
                </a:rPr>
                <a:t>1991</a:t>
              </a:r>
              <a:r>
                <a:rPr lang="zh-CN" altLang="en-US" sz="1200" dirty="0">
                  <a:solidFill>
                    <a:schemeClr val="bg1"/>
                  </a:solidFill>
                  <a:latin typeface="微软雅黑" pitchFamily="34" charset="-122"/>
                  <a:ea typeface="微软雅黑" pitchFamily="34" charset="-122"/>
                </a:rPr>
                <a:t>年）</a:t>
              </a:r>
              <a:endParaRPr lang="zh-CN" altLang="en-US" sz="1200" dirty="0">
                <a:latin typeface="微软雅黑" pitchFamily="34" charset="-122"/>
                <a:ea typeface="微软雅黑" pitchFamily="34" charset="-122"/>
              </a:endParaRPr>
            </a:p>
          </p:txBody>
        </p:sp>
      </p:grpSp>
      <p:grpSp>
        <p:nvGrpSpPr>
          <p:cNvPr id="8" name="组合 7"/>
          <p:cNvGrpSpPr/>
          <p:nvPr/>
        </p:nvGrpSpPr>
        <p:grpSpPr>
          <a:xfrm>
            <a:off x="404919" y="3787006"/>
            <a:ext cx="1705605" cy="1769992"/>
            <a:chOff x="1811802" y="1598358"/>
            <a:chExt cx="1907321" cy="1907321"/>
          </a:xfrm>
          <a:scene3d>
            <a:camera prst="orthographicFront"/>
            <a:lightRig rig="threePt" dir="t"/>
          </a:scene3d>
        </p:grpSpPr>
        <p:sp>
          <p:nvSpPr>
            <p:cNvPr id="11" name=" 3"/>
            <p:cNvSpPr/>
            <p:nvPr/>
          </p:nvSpPr>
          <p:spPr>
            <a:xfrm>
              <a:off x="1811802" y="1598358"/>
              <a:ext cx="1907321" cy="1907321"/>
            </a:xfrm>
            <a:prstGeom prst="gear6">
              <a:avLst/>
            </a:prstGeom>
            <a:solidFill>
              <a:schemeClr val="accent4">
                <a:lumMod val="75000"/>
              </a:schemeClr>
            </a:solidFill>
            <a:effectLst>
              <a:outerShdw blurRad="76200" dir="13500000" sy="23000" kx="1200000" algn="br" rotWithShape="0">
                <a:prstClr val="black">
                  <a:alpha val="20000"/>
                </a:prstClr>
              </a:outerShdw>
            </a:effectLst>
            <a:sp3d>
              <a:bevelT w="127000" h="114300"/>
              <a:bevelB/>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2" name=" 4"/>
            <p:cNvSpPr/>
            <p:nvPr/>
          </p:nvSpPr>
          <p:spPr>
            <a:xfrm>
              <a:off x="2165627" y="2081435"/>
              <a:ext cx="1188153" cy="941167"/>
            </a:xfrm>
            <a:prstGeom prst="rect">
              <a:avLst/>
            </a:prstGeom>
            <a:sp3d/>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ct val="35000"/>
                </a:spcAft>
                <a:defRPr/>
              </a:pPr>
              <a:r>
                <a:rPr lang="zh-CN" altLang="en-US" sz="1500" b="1" dirty="0">
                  <a:latin typeface="微软雅黑" pitchFamily="34" charset="-122"/>
                  <a:ea typeface="微软雅黑" pitchFamily="34" charset="-122"/>
                </a:rPr>
                <a:t>全面推行阶段</a:t>
              </a:r>
              <a:endParaRPr lang="en-US" altLang="zh-CN" sz="1500" b="1" dirty="0">
                <a:latin typeface="微软雅黑" pitchFamily="34" charset="-122"/>
                <a:ea typeface="微软雅黑" pitchFamily="34" charset="-122"/>
              </a:endParaRPr>
            </a:p>
            <a:p>
              <a:pPr algn="ctr" defTabSz="666750">
                <a:lnSpc>
                  <a:spcPct val="90000"/>
                </a:lnSpc>
                <a:spcAft>
                  <a:spcPct val="35000"/>
                </a:spcAft>
                <a:defRPr/>
              </a:pPr>
              <a:r>
                <a:rPr lang="zh-CN" altLang="en-US" sz="1200" dirty="0">
                  <a:latin typeface="微软雅黑" pitchFamily="34" charset="-122"/>
                  <a:ea typeface="微软雅黑" pitchFamily="34" charset="-122"/>
                </a:rPr>
                <a:t>（</a:t>
              </a:r>
              <a:r>
                <a:rPr lang="en-US" sz="1200" dirty="0">
                  <a:latin typeface="微软雅黑" pitchFamily="34" charset="-122"/>
                  <a:ea typeface="微软雅黑" pitchFamily="34" charset="-122"/>
                </a:rPr>
                <a:t>1991</a:t>
              </a:r>
              <a:r>
                <a:rPr lang="en-US" altLang="zh-CN" sz="1200" dirty="0">
                  <a:latin typeface="微软雅黑" pitchFamily="34" charset="-122"/>
                  <a:ea typeface="微软雅黑" pitchFamily="34" charset="-122"/>
                </a:rPr>
                <a:t>-</a:t>
              </a:r>
              <a:r>
                <a:rPr lang="en-US" sz="1200" dirty="0">
                  <a:latin typeface="微软雅黑" pitchFamily="34" charset="-122"/>
                  <a:ea typeface="微软雅黑" pitchFamily="34" charset="-122"/>
                </a:rPr>
                <a:t>2001</a:t>
              </a:r>
              <a:r>
                <a:rPr lang="zh-CN" altLang="en-US" sz="1200" dirty="0">
                  <a:latin typeface="微软雅黑" pitchFamily="34" charset="-122"/>
                  <a:ea typeface="微软雅黑" pitchFamily="34" charset="-122"/>
                </a:rPr>
                <a:t>年）</a:t>
              </a:r>
            </a:p>
          </p:txBody>
        </p:sp>
      </p:grpSp>
      <p:grpSp>
        <p:nvGrpSpPr>
          <p:cNvPr id="13" name="组合 12"/>
          <p:cNvGrpSpPr/>
          <p:nvPr/>
        </p:nvGrpSpPr>
        <p:grpSpPr>
          <a:xfrm>
            <a:off x="2462647" y="4203305"/>
            <a:ext cx="1970957" cy="1902376"/>
            <a:chOff x="3456265" y="2248030"/>
            <a:chExt cx="2385355" cy="2332563"/>
          </a:xfrm>
          <a:scene3d>
            <a:camera prst="orthographicFront"/>
            <a:lightRig rig="threePt" dir="t"/>
          </a:scene3d>
        </p:grpSpPr>
        <p:sp>
          <p:nvSpPr>
            <p:cNvPr id="14" name=" 3"/>
            <p:cNvSpPr/>
            <p:nvPr/>
          </p:nvSpPr>
          <p:spPr>
            <a:xfrm>
              <a:off x="3456265" y="2248030"/>
              <a:ext cx="2385355" cy="2332563"/>
            </a:xfrm>
            <a:prstGeom prst="gear9">
              <a:avLst/>
            </a:prstGeom>
            <a:solidFill>
              <a:schemeClr val="tx2">
                <a:lumMod val="60000"/>
                <a:lumOff val="40000"/>
              </a:schemeClr>
            </a:solidFill>
            <a:effectLst>
              <a:outerShdw blurRad="76200" dir="13500000" sy="23000" kx="1200000" algn="br" rotWithShape="0">
                <a:prstClr val="black">
                  <a:alpha val="20000"/>
                </a:prstClr>
              </a:outerShdw>
            </a:effectLst>
            <a:sp3d>
              <a:bevelT w="127000" h="114300"/>
              <a:bevelB/>
            </a:sp3d>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5" name=" 4"/>
            <p:cNvSpPr/>
            <p:nvPr/>
          </p:nvSpPr>
          <p:spPr>
            <a:xfrm>
              <a:off x="3931880" y="2794423"/>
              <a:ext cx="1434125" cy="119898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zh-CN" altLang="en-US" b="1" dirty="0">
                  <a:latin typeface="微软雅黑" pitchFamily="34" charset="-122"/>
                  <a:ea typeface="微软雅黑" pitchFamily="34" charset="-122"/>
                </a:rPr>
                <a:t>统一发展阶段</a:t>
              </a:r>
              <a:endParaRPr lang="en-US" altLang="zh-CN" b="1" dirty="0">
                <a:latin typeface="微软雅黑" pitchFamily="34" charset="-122"/>
                <a:ea typeface="微软雅黑" pitchFamily="34" charset="-122"/>
              </a:endParaRPr>
            </a:p>
            <a:p>
              <a:pPr algn="ctr" defTabSz="800100">
                <a:lnSpc>
                  <a:spcPct val="90000"/>
                </a:lnSpc>
                <a:spcAft>
                  <a:spcPct val="35000"/>
                </a:spcAft>
                <a:defRPr/>
              </a:pPr>
              <a:r>
                <a:rPr lang="zh-CN" altLang="en-US" sz="1200" dirty="0">
                  <a:latin typeface="微软雅黑" pitchFamily="34" charset="-122"/>
                  <a:ea typeface="微软雅黑" pitchFamily="34" charset="-122"/>
                </a:rPr>
                <a:t>（</a:t>
              </a:r>
              <a:r>
                <a:rPr lang="en-US" sz="1200" dirty="0">
                  <a:latin typeface="微软雅黑" pitchFamily="34" charset="-122"/>
                  <a:ea typeface="微软雅黑" pitchFamily="34" charset="-122"/>
                </a:rPr>
                <a:t>2001</a:t>
              </a:r>
              <a:r>
                <a:rPr lang="zh-CN" altLang="en-US" sz="1200" dirty="0">
                  <a:latin typeface="微软雅黑" pitchFamily="34" charset="-122"/>
                  <a:ea typeface="微软雅黑" pitchFamily="34" charset="-122"/>
                </a:rPr>
                <a:t>至今）</a:t>
              </a:r>
            </a:p>
          </p:txBody>
        </p:sp>
      </p:grpSp>
      <p:sp>
        <p:nvSpPr>
          <p:cNvPr id="16" name="环形箭头 15"/>
          <p:cNvSpPr/>
          <p:nvPr/>
        </p:nvSpPr>
        <p:spPr>
          <a:xfrm rot="7594721">
            <a:off x="1551554" y="1942510"/>
            <a:ext cx="2093566" cy="2163009"/>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 3"/>
          <p:cNvSpPr/>
          <p:nvPr/>
        </p:nvSpPr>
        <p:spPr>
          <a:xfrm>
            <a:off x="97992" y="3604136"/>
            <a:ext cx="2016098" cy="1989988"/>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环形箭头 17"/>
          <p:cNvSpPr/>
          <p:nvPr/>
        </p:nvSpPr>
        <p:spPr>
          <a:xfrm>
            <a:off x="2073736" y="3787006"/>
            <a:ext cx="2774266" cy="2738338"/>
          </a:xfrm>
          <a:prstGeom prst="circularArrow">
            <a:avLst>
              <a:gd name="adj1" fmla="val 4687"/>
              <a:gd name="adj2" fmla="val 299029"/>
              <a:gd name="adj3" fmla="val 2528356"/>
              <a:gd name="adj4" fmla="val 15835262"/>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矩形 1"/>
          <p:cNvSpPr/>
          <p:nvPr/>
        </p:nvSpPr>
        <p:spPr>
          <a:xfrm>
            <a:off x="4090633" y="2058173"/>
            <a:ext cx="4945863" cy="2369880"/>
          </a:xfrm>
          <a:prstGeom prst="rect">
            <a:avLst/>
          </a:prstGeom>
        </p:spPr>
        <p:txBody>
          <a:bodyPr wrap="square">
            <a:spAutoFit/>
          </a:bodyPr>
          <a:lstStyle/>
          <a:p>
            <a:pPr>
              <a:spcAft>
                <a:spcPts val="1200"/>
              </a:spcAft>
            </a:pPr>
            <a:r>
              <a:rPr lang="zh-CN" altLang="en-US" sz="1600" dirty="0"/>
              <a:t>萌芽：</a:t>
            </a:r>
            <a:r>
              <a:rPr lang="en-US" altLang="zh-CN" sz="1600" dirty="0"/>
              <a:t>1980</a:t>
            </a:r>
            <a:r>
              <a:rPr lang="zh-CN" altLang="en-US" sz="1600" dirty="0"/>
              <a:t>年，</a:t>
            </a:r>
            <a:r>
              <a:rPr lang="zh-CN" altLang="zh-CN" sz="1600" dirty="0"/>
              <a:t>原国家标准局和原国家进出口商品检验局</a:t>
            </a:r>
            <a:r>
              <a:rPr lang="zh-CN" altLang="en-US" sz="1600" dirty="0"/>
              <a:t>，</a:t>
            </a:r>
            <a:r>
              <a:rPr lang="zh-CN" altLang="zh-CN" sz="1600" dirty="0"/>
              <a:t>共同组团参加国际实验室认可大会（</a:t>
            </a:r>
            <a:r>
              <a:rPr lang="en-US" altLang="zh-CN" sz="1600" dirty="0"/>
              <a:t>ILAC</a:t>
            </a:r>
            <a:r>
              <a:rPr lang="zh-CN" altLang="en-US" sz="1600" dirty="0"/>
              <a:t>）</a:t>
            </a:r>
            <a:r>
              <a:rPr lang="zh-CN" altLang="zh-CN" sz="1600" dirty="0"/>
              <a:t>法国巴黎</a:t>
            </a:r>
            <a:endParaRPr lang="en-US" altLang="zh-CN" sz="1600" dirty="0"/>
          </a:p>
          <a:p>
            <a:pPr>
              <a:spcAft>
                <a:spcPts val="1200"/>
              </a:spcAft>
            </a:pPr>
            <a:r>
              <a:rPr lang="zh-CN" altLang="en-US" sz="1600" dirty="0"/>
              <a:t>引入：</a:t>
            </a:r>
            <a:r>
              <a:rPr lang="en-US" altLang="zh-CN" sz="1600" dirty="0"/>
              <a:t>1985</a:t>
            </a:r>
            <a:r>
              <a:rPr lang="zh-CN" altLang="zh-CN" sz="1600" dirty="0"/>
              <a:t>年，《计量法》颁布，原国家进出口商品检验局成立实验室认证处</a:t>
            </a:r>
            <a:r>
              <a:rPr lang="en-US" altLang="zh-CN" sz="1600" dirty="0"/>
              <a:t> （</a:t>
            </a:r>
            <a:r>
              <a:rPr lang="zh-CN" altLang="en-US" sz="1600" dirty="0"/>
              <a:t>以认证概念）</a:t>
            </a:r>
            <a:endParaRPr lang="en-US" altLang="zh-CN" sz="1600" dirty="0"/>
          </a:p>
          <a:p>
            <a:pPr>
              <a:spcAft>
                <a:spcPts val="1200"/>
              </a:spcAft>
            </a:pPr>
            <a:r>
              <a:rPr lang="zh-CN" altLang="zh-CN" sz="1600" dirty="0"/>
              <a:t>“认可”</a:t>
            </a:r>
            <a:r>
              <a:rPr lang="zh-CN" altLang="en-US" sz="1600" dirty="0"/>
              <a:t>正式应用：</a:t>
            </a:r>
            <a:r>
              <a:rPr lang="zh-CN" altLang="zh-CN" sz="1600" u="dbl" dirty="0"/>
              <a:t>《产品质量法》颁布，“认可”首次写入法律，原国家进出口商品检验局和原国家质量技术监督局以“认可”概念分别</a:t>
            </a:r>
            <a:r>
              <a:rPr lang="zh-CN" altLang="en-US" sz="1600" u="dbl" dirty="0"/>
              <a:t>开展</a:t>
            </a:r>
            <a:r>
              <a:rPr lang="zh-CN" altLang="zh-CN" sz="1600" u="dbl" dirty="0"/>
              <a:t>能力评价工作</a:t>
            </a:r>
            <a:endParaRPr lang="zh-CN" altLang="en-US" sz="1600" dirty="0"/>
          </a:p>
        </p:txBody>
      </p:sp>
      <p:sp>
        <p:nvSpPr>
          <p:cNvPr id="4" name="矩形 3"/>
          <p:cNvSpPr/>
          <p:nvPr/>
        </p:nvSpPr>
        <p:spPr>
          <a:xfrm>
            <a:off x="3707904" y="2134597"/>
            <a:ext cx="323165" cy="646331"/>
          </a:xfrm>
          <a:prstGeom prst="rect">
            <a:avLst/>
          </a:prstGeom>
        </p:spPr>
        <p:txBody>
          <a:bodyPr wrap="square">
            <a:spAutoFit/>
          </a:bodyPr>
          <a:lstStyle/>
          <a:p>
            <a:r>
              <a:rPr lang="zh-CN" altLang="en-US" b="1" dirty="0">
                <a:latin typeface="微软雅黑" pitchFamily="34" charset="-122"/>
                <a:ea typeface="微软雅黑" pitchFamily="34" charset="-122"/>
              </a:rPr>
              <a:t>起步</a:t>
            </a:r>
            <a:endParaRPr lang="zh-CN" altLang="en-US" dirty="0"/>
          </a:p>
        </p:txBody>
      </p:sp>
      <p:sp>
        <p:nvSpPr>
          <p:cNvPr id="21" name="矩形 20"/>
          <p:cNvSpPr/>
          <p:nvPr/>
        </p:nvSpPr>
        <p:spPr>
          <a:xfrm>
            <a:off x="4685665" y="4509120"/>
            <a:ext cx="1326495" cy="369332"/>
          </a:xfrm>
          <a:prstGeom prst="rect">
            <a:avLst/>
          </a:prstGeom>
        </p:spPr>
        <p:txBody>
          <a:bodyPr vert="horz" wrap="square">
            <a:spAutoFit/>
          </a:bodyPr>
          <a:lstStyle/>
          <a:p>
            <a:pPr algn="dist"/>
            <a:r>
              <a:rPr lang="zh-CN" altLang="en-US" b="1" dirty="0">
                <a:latin typeface="微软雅黑" pitchFamily="34" charset="-122"/>
                <a:ea typeface="微软雅黑" pitchFamily="34" charset="-122"/>
              </a:rPr>
              <a:t>全面推行</a:t>
            </a:r>
            <a:endParaRPr lang="zh-CN" altLang="en-US" dirty="0"/>
          </a:p>
        </p:txBody>
      </p:sp>
      <p:sp>
        <p:nvSpPr>
          <p:cNvPr id="22" name="矩形 21"/>
          <p:cNvSpPr/>
          <p:nvPr/>
        </p:nvSpPr>
        <p:spPr>
          <a:xfrm>
            <a:off x="4848002" y="4965068"/>
            <a:ext cx="4188494" cy="1846659"/>
          </a:xfrm>
          <a:prstGeom prst="rect">
            <a:avLst/>
          </a:prstGeom>
        </p:spPr>
        <p:txBody>
          <a:bodyPr wrap="square">
            <a:spAutoFit/>
          </a:bodyPr>
          <a:lstStyle/>
          <a:p>
            <a:pPr>
              <a:lnSpc>
                <a:spcPct val="150000"/>
              </a:lnSpc>
            </a:pPr>
            <a:r>
              <a:rPr lang="zh-CN" altLang="en-US" sz="1600" dirty="0"/>
              <a:t>技监局：</a:t>
            </a:r>
            <a:r>
              <a:rPr lang="en-US" altLang="zh-CN" sz="1600" dirty="0"/>
              <a:t>4</a:t>
            </a:r>
            <a:r>
              <a:rPr lang="zh-CN" altLang="en-US" sz="1600" dirty="0"/>
              <a:t>家 </a:t>
            </a:r>
            <a:r>
              <a:rPr lang="en-US" altLang="zh-CN" sz="1200" dirty="0"/>
              <a:t>CNACR、CNACL、CRBA(1994)、</a:t>
            </a:r>
          </a:p>
          <a:p>
            <a:pPr>
              <a:lnSpc>
                <a:spcPct val="150000"/>
              </a:lnSpc>
            </a:pPr>
            <a:r>
              <a:rPr lang="en-US" altLang="zh-CN" sz="1200" dirty="0"/>
              <a:t>                            CNACP(1995)</a:t>
            </a:r>
          </a:p>
          <a:p>
            <a:pPr>
              <a:lnSpc>
                <a:spcPct val="150000"/>
              </a:lnSpc>
            </a:pPr>
            <a:r>
              <a:rPr lang="zh-CN" altLang="en-US" sz="1600" dirty="0"/>
              <a:t>商检局：</a:t>
            </a:r>
            <a:r>
              <a:rPr lang="en-US" altLang="zh-CN" sz="1600" dirty="0"/>
              <a:t>2</a:t>
            </a:r>
            <a:r>
              <a:rPr lang="zh-CN" altLang="en-US" sz="1600" dirty="0"/>
              <a:t>家 </a:t>
            </a:r>
            <a:r>
              <a:rPr lang="en-US" altLang="zh-CN" sz="1600" dirty="0"/>
              <a:t>CCIBLAC(1996)、CNAB(1997)</a:t>
            </a:r>
          </a:p>
          <a:p>
            <a:pPr>
              <a:lnSpc>
                <a:spcPct val="150000"/>
              </a:lnSpc>
            </a:pPr>
            <a:r>
              <a:rPr lang="zh-CN" altLang="en-US" sz="1600" dirty="0"/>
              <a:t>环保局：</a:t>
            </a:r>
            <a:r>
              <a:rPr lang="en-US" altLang="zh-CN" sz="1600" dirty="0"/>
              <a:t>2</a:t>
            </a:r>
            <a:r>
              <a:rPr lang="zh-CN" altLang="en-US" sz="1600" dirty="0"/>
              <a:t>家 </a:t>
            </a:r>
            <a:r>
              <a:rPr lang="en-US" altLang="zh-CN" sz="1400" dirty="0"/>
              <a:t>CACEB</a:t>
            </a:r>
            <a:r>
              <a:rPr lang="zh-CN" altLang="en-US" sz="1400" dirty="0"/>
              <a:t>（</a:t>
            </a:r>
            <a:r>
              <a:rPr lang="en-US" altLang="zh-CN" sz="1400" dirty="0"/>
              <a:t>1997）CACOB</a:t>
            </a:r>
            <a:r>
              <a:rPr lang="zh-CN" altLang="en-US" sz="1400" dirty="0"/>
              <a:t>（</a:t>
            </a:r>
            <a:r>
              <a:rPr lang="en-US" altLang="zh-CN" sz="1400" dirty="0"/>
              <a:t>2001)</a:t>
            </a:r>
          </a:p>
          <a:p>
            <a:pPr>
              <a:lnSpc>
                <a:spcPct val="150000"/>
              </a:lnSpc>
            </a:pPr>
            <a:r>
              <a:rPr lang="zh-CN" altLang="en-US" sz="1600" dirty="0"/>
              <a:t>安监局：</a:t>
            </a:r>
            <a:r>
              <a:rPr lang="en-US" altLang="zh-CN" sz="1600" dirty="0"/>
              <a:t>1</a:t>
            </a:r>
            <a:r>
              <a:rPr lang="zh-CN" altLang="en-US" sz="1600" dirty="0"/>
              <a:t>家 </a:t>
            </a:r>
            <a:r>
              <a:rPr lang="en-US" altLang="zh-CN" sz="1600" dirty="0"/>
              <a:t>CNASC</a:t>
            </a:r>
            <a:r>
              <a:rPr lang="zh-CN" altLang="en-US" sz="1600" dirty="0"/>
              <a:t>（</a:t>
            </a:r>
            <a:r>
              <a:rPr lang="en-US" altLang="zh-CN" sz="1600" dirty="0"/>
              <a:t>2000）</a:t>
            </a:r>
            <a:endParaRPr lang="zh-CN" altLang="zh-CN" sz="1600" dirty="0"/>
          </a:p>
        </p:txBody>
      </p:sp>
    </p:spTree>
    <p:extLst>
      <p:ext uri="{BB962C8B-B14F-4D97-AF65-F5344CB8AC3E}">
        <p14:creationId xmlns:p14="http://schemas.microsoft.com/office/powerpoint/2010/main" val="33122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363868"/>
            <a:ext cx="8330130" cy="52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1) </a:t>
            </a:r>
            <a:r>
              <a:rPr lang="zh-CN" altLang="en-US" sz="2300" b="1" dirty="0">
                <a:solidFill>
                  <a:srgbClr val="00B050"/>
                </a:solidFill>
              </a:rPr>
              <a:t>发展历程 </a:t>
            </a:r>
            <a:r>
              <a:rPr lang="zh-CN" altLang="en-US" sz="1800" b="1" dirty="0">
                <a:solidFill>
                  <a:srgbClr val="00B050"/>
                </a:solidFill>
              </a:rPr>
              <a:t>（与改革开放同步）</a:t>
            </a:r>
            <a:endParaRPr lang="en-US" altLang="zh-CN" sz="1800" b="1" dirty="0">
              <a:solidFill>
                <a:srgbClr val="00B050"/>
              </a:solidFill>
            </a:endParaRPr>
          </a:p>
        </p:txBody>
      </p:sp>
      <p:sp>
        <p:nvSpPr>
          <p:cNvPr id="9" name="Text Box 2"/>
          <p:cNvSpPr txBox="1">
            <a:spLocks noChangeArrowheads="1"/>
          </p:cNvSpPr>
          <p:nvPr/>
        </p:nvSpPr>
        <p:spPr bwMode="auto">
          <a:xfrm>
            <a:off x="323528" y="764704"/>
            <a:ext cx="72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2800" b="1" dirty="0">
                <a:solidFill>
                  <a:srgbClr val="C00000"/>
                </a:solidFill>
                <a:latin typeface="黑体" pitchFamily="2" charset="-122"/>
                <a:ea typeface="黑体" pitchFamily="2" charset="-122"/>
              </a:rPr>
              <a:t>1.</a:t>
            </a:r>
            <a:r>
              <a:rPr lang="zh-CN" altLang="en-US" sz="2800" b="1" dirty="0">
                <a:solidFill>
                  <a:srgbClr val="C00000"/>
                </a:solidFill>
                <a:latin typeface="黑体" pitchFamily="2" charset="-122"/>
                <a:ea typeface="黑体" pitchFamily="2" charset="-122"/>
              </a:rPr>
              <a:t>伴随经济社会发展，认可事业成就辉煌</a:t>
            </a:r>
            <a:endParaRPr lang="en-US" altLang="zh-CN" sz="2800" b="1" dirty="0">
              <a:solidFill>
                <a:srgbClr val="C00000"/>
              </a:solidFill>
              <a:latin typeface="黑体" pitchFamily="2" charset="-122"/>
              <a:ea typeface="黑体" pitchFamily="2" charset="-122"/>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21</a:t>
            </a:fld>
            <a:endParaRPr lang="en-US" altLang="ko-KR" i="1" dirty="0">
              <a:solidFill>
                <a:srgbClr val="C00000"/>
              </a:solidFill>
              <a:latin typeface="굴림" pitchFamily="34" charset="-127"/>
              <a:ea typeface="굴림" pitchFamily="34" charset="-127"/>
            </a:endParaRPr>
          </a:p>
        </p:txBody>
      </p:sp>
      <p:sp>
        <p:nvSpPr>
          <p:cNvPr id="2" name="矩形 1"/>
          <p:cNvSpPr/>
          <p:nvPr/>
        </p:nvSpPr>
        <p:spPr>
          <a:xfrm>
            <a:off x="539552" y="2514376"/>
            <a:ext cx="8280920" cy="4062651"/>
          </a:xfrm>
          <a:prstGeom prst="rect">
            <a:avLst/>
          </a:prstGeom>
        </p:spPr>
        <p:txBody>
          <a:bodyPr wrap="square">
            <a:spAutoFit/>
          </a:bodyPr>
          <a:lstStyle/>
          <a:p>
            <a:pPr>
              <a:lnSpc>
                <a:spcPct val="150000"/>
              </a:lnSpc>
              <a:spcAft>
                <a:spcPts val="0"/>
              </a:spcAft>
            </a:pPr>
            <a:r>
              <a:rPr lang="zh-CN" altLang="en-US" sz="1600" dirty="0"/>
              <a:t>认可中心成立：</a:t>
            </a:r>
            <a:r>
              <a:rPr lang="en-US" altLang="zh-CN" sz="1600" dirty="0"/>
              <a:t>2002</a:t>
            </a:r>
            <a:r>
              <a:rPr lang="zh-CN" altLang="zh-CN" sz="1600" dirty="0"/>
              <a:t>年</a:t>
            </a:r>
            <a:r>
              <a:rPr lang="en-US" altLang="zh-CN" sz="1600" dirty="0"/>
              <a:t>8</a:t>
            </a:r>
            <a:r>
              <a:rPr lang="zh-CN" altLang="zh-CN" sz="1600" dirty="0"/>
              <a:t>月</a:t>
            </a:r>
            <a:r>
              <a:rPr lang="en-US" altLang="zh-CN" sz="1600" dirty="0"/>
              <a:t>20</a:t>
            </a:r>
            <a:r>
              <a:rPr lang="zh-CN" altLang="zh-CN" sz="1600" dirty="0"/>
              <a:t>日（主任刘卓慧）</a:t>
            </a:r>
            <a:endParaRPr lang="en-US" altLang="zh-CN" sz="1600" dirty="0"/>
          </a:p>
          <a:p>
            <a:pPr>
              <a:lnSpc>
                <a:spcPct val="150000"/>
              </a:lnSpc>
            </a:pPr>
            <a:r>
              <a:rPr lang="en-US" altLang="zh-CN" sz="1600" dirty="0"/>
              <a:t>   </a:t>
            </a:r>
            <a:r>
              <a:rPr lang="zh-CN" altLang="en-US" sz="1600" dirty="0"/>
              <a:t>下设：</a:t>
            </a:r>
            <a:r>
              <a:rPr lang="en-US" altLang="zh-CN" sz="1600" dirty="0"/>
              <a:t>CNAB 2002</a:t>
            </a:r>
            <a:r>
              <a:rPr lang="zh-CN" altLang="zh-CN" sz="1600" dirty="0"/>
              <a:t>年</a:t>
            </a:r>
            <a:r>
              <a:rPr lang="en-US" altLang="zh-CN" sz="1600" dirty="0"/>
              <a:t>7</a:t>
            </a:r>
            <a:r>
              <a:rPr lang="zh-CN" altLang="zh-CN" sz="1600" dirty="0"/>
              <a:t>月</a:t>
            </a:r>
            <a:r>
              <a:rPr lang="en-US" altLang="zh-CN" sz="1600" dirty="0"/>
              <a:t>3</a:t>
            </a:r>
            <a:r>
              <a:rPr lang="zh-CN" altLang="zh-CN" sz="1600" dirty="0"/>
              <a:t>日成立</a:t>
            </a:r>
            <a:r>
              <a:rPr lang="zh-CN" altLang="zh-CN" sz="1200" dirty="0"/>
              <a:t>（委员会主任陆燕荪，秘书长生飞</a:t>
            </a:r>
            <a:r>
              <a:rPr lang="zh-CN" altLang="zh-CN" sz="1100" dirty="0"/>
              <a:t>）</a:t>
            </a:r>
            <a:r>
              <a:rPr lang="zh-CN" altLang="en-US" sz="1100" dirty="0"/>
              <a:t>（</a:t>
            </a:r>
            <a:r>
              <a:rPr lang="en-US" altLang="zh-CN" sz="1200" dirty="0"/>
              <a:t>CNACR+CNACP+CNAB）</a:t>
            </a:r>
            <a:endParaRPr lang="en-US" altLang="zh-CN" sz="1400" dirty="0"/>
          </a:p>
          <a:p>
            <a:pPr>
              <a:lnSpc>
                <a:spcPct val="150000"/>
              </a:lnSpc>
              <a:spcAft>
                <a:spcPts val="0"/>
              </a:spcAft>
            </a:pPr>
            <a:r>
              <a:rPr lang="en-US" altLang="zh-CN" sz="1600" dirty="0"/>
              <a:t>              </a:t>
            </a:r>
            <a:r>
              <a:rPr lang="es-ES_tradnl" altLang="zh-CN" sz="1600" dirty="0"/>
              <a:t>CNAL</a:t>
            </a:r>
            <a:r>
              <a:rPr lang="en-US" altLang="zh-CN" sz="1600" dirty="0"/>
              <a:t> 2002</a:t>
            </a:r>
            <a:r>
              <a:rPr lang="zh-CN" altLang="zh-CN" sz="1600" dirty="0"/>
              <a:t>年</a:t>
            </a:r>
            <a:r>
              <a:rPr lang="en-US" altLang="zh-CN" sz="1600" dirty="0"/>
              <a:t>7</a:t>
            </a:r>
            <a:r>
              <a:rPr lang="zh-CN" altLang="zh-CN" sz="1600" dirty="0"/>
              <a:t>月</a:t>
            </a:r>
            <a:r>
              <a:rPr lang="en-US" altLang="zh-CN" sz="1600" dirty="0"/>
              <a:t>4</a:t>
            </a:r>
            <a:r>
              <a:rPr lang="zh-CN" altLang="zh-CN" sz="1600" dirty="0"/>
              <a:t>日成立</a:t>
            </a:r>
            <a:r>
              <a:rPr lang="zh-CN" altLang="zh-CN" sz="1200" dirty="0"/>
              <a:t>（委员会主任邓楠，秘书长魏昊</a:t>
            </a:r>
            <a:r>
              <a:rPr lang="zh-CN" altLang="zh-CN" sz="1050" dirty="0"/>
              <a:t>）</a:t>
            </a:r>
            <a:r>
              <a:rPr lang="zh-CN" altLang="en-US" sz="1050" dirty="0"/>
              <a:t>（</a:t>
            </a:r>
            <a:r>
              <a:rPr lang="en-US" altLang="zh-CN" sz="1200" dirty="0"/>
              <a:t>CNACL</a:t>
            </a:r>
            <a:r>
              <a:rPr lang="zh-CN" altLang="zh-CN" sz="1200" dirty="0"/>
              <a:t>）</a:t>
            </a:r>
            <a:r>
              <a:rPr lang="en-US" altLang="zh-CN" sz="1200" dirty="0"/>
              <a:t>+CCIBLAC）</a:t>
            </a:r>
          </a:p>
          <a:p>
            <a:pPr>
              <a:lnSpc>
                <a:spcPct val="150000"/>
              </a:lnSpc>
              <a:spcAft>
                <a:spcPts val="0"/>
              </a:spcAft>
            </a:pPr>
            <a:r>
              <a:rPr lang="en-US" altLang="zh-CN" sz="1200" dirty="0"/>
              <a:t>                   </a:t>
            </a:r>
            <a:r>
              <a:rPr lang="en-US" altLang="zh-CN" sz="1600" dirty="0"/>
              <a:t>CNAT 2002</a:t>
            </a:r>
            <a:r>
              <a:rPr lang="zh-CN" altLang="zh-CN" sz="1600" dirty="0"/>
              <a:t>年</a:t>
            </a:r>
            <a:r>
              <a:rPr lang="en-US" altLang="zh-CN" sz="1600" dirty="0"/>
              <a:t>7</a:t>
            </a:r>
            <a:r>
              <a:rPr lang="zh-CN" altLang="zh-CN" sz="1600" dirty="0"/>
              <a:t>月</a:t>
            </a:r>
            <a:r>
              <a:rPr lang="en-US" altLang="zh-CN" sz="1600" dirty="0"/>
              <a:t>26</a:t>
            </a:r>
            <a:r>
              <a:rPr lang="zh-CN" altLang="zh-CN" sz="1600" dirty="0"/>
              <a:t>日成立</a:t>
            </a:r>
            <a:r>
              <a:rPr lang="zh-CN" altLang="zh-CN" sz="1200" dirty="0"/>
              <a:t>（委员会主任舒惠国，秘书长樊恩健</a:t>
            </a:r>
            <a:r>
              <a:rPr lang="zh-CN" altLang="en-US" sz="1200" dirty="0"/>
              <a:t>（</a:t>
            </a:r>
            <a:r>
              <a:rPr lang="en-US" altLang="zh-CN" sz="1200" dirty="0"/>
              <a:t>CRBA+CNAB)</a:t>
            </a:r>
          </a:p>
          <a:p>
            <a:pPr>
              <a:lnSpc>
                <a:spcPct val="150000"/>
              </a:lnSpc>
            </a:pPr>
            <a:r>
              <a:rPr lang="zh-CN" altLang="en-US" sz="1600" dirty="0"/>
              <a:t>合并：</a:t>
            </a:r>
            <a:r>
              <a:rPr lang="en-US" altLang="zh-CN" sz="1600" dirty="0"/>
              <a:t>2002</a:t>
            </a:r>
            <a:r>
              <a:rPr lang="zh-CN" altLang="zh-CN" sz="1600" dirty="0"/>
              <a:t>年</a:t>
            </a:r>
            <a:r>
              <a:rPr lang="en-US" altLang="zh-CN" sz="1600" dirty="0"/>
              <a:t>9</a:t>
            </a:r>
            <a:r>
              <a:rPr lang="zh-CN" altLang="zh-CN" sz="1600" dirty="0"/>
              <a:t>月</a:t>
            </a:r>
            <a:r>
              <a:rPr lang="en-US" altLang="zh-CN" sz="1600" dirty="0"/>
              <a:t>16</a:t>
            </a:r>
            <a:r>
              <a:rPr lang="zh-CN" altLang="zh-CN" sz="1600" dirty="0"/>
              <a:t>日，</a:t>
            </a:r>
            <a:r>
              <a:rPr lang="zh-CN" altLang="en-US" sz="1600" dirty="0"/>
              <a:t>环认委</a:t>
            </a:r>
            <a:r>
              <a:rPr lang="en-US" altLang="zh-CN" sz="1600" dirty="0"/>
              <a:t>CACEB</a:t>
            </a:r>
            <a:r>
              <a:rPr lang="zh-CN" altLang="zh-CN" sz="1600" dirty="0"/>
              <a:t>并入</a:t>
            </a:r>
            <a:r>
              <a:rPr lang="en-US" altLang="zh-CN" sz="1600" dirty="0"/>
              <a:t>CNAB</a:t>
            </a:r>
            <a:endParaRPr lang="zh-CN" altLang="zh-CN" sz="1600" dirty="0"/>
          </a:p>
          <a:p>
            <a:pPr>
              <a:lnSpc>
                <a:spcPct val="150000"/>
              </a:lnSpc>
            </a:pPr>
            <a:r>
              <a:rPr lang="zh-CN" altLang="en-US" sz="1600" dirty="0"/>
              <a:t>          </a:t>
            </a:r>
            <a:r>
              <a:rPr lang="en-US" altLang="zh-CN" sz="1600" dirty="0" smtClean="0"/>
              <a:t>2004</a:t>
            </a:r>
            <a:r>
              <a:rPr lang="zh-CN" altLang="zh-CN" sz="1600" dirty="0"/>
              <a:t>年</a:t>
            </a:r>
            <a:r>
              <a:rPr lang="en-US" altLang="zh-CN" sz="1600" dirty="0"/>
              <a:t>4</a:t>
            </a:r>
            <a:r>
              <a:rPr lang="zh-CN" altLang="zh-CN" sz="1600" dirty="0"/>
              <a:t>月</a:t>
            </a:r>
            <a:r>
              <a:rPr lang="en-US" altLang="zh-CN" sz="1600" dirty="0"/>
              <a:t>9</a:t>
            </a:r>
            <a:r>
              <a:rPr lang="zh-CN" altLang="zh-CN" sz="1600" dirty="0"/>
              <a:t>日，职业安全认可委</a:t>
            </a:r>
            <a:r>
              <a:rPr lang="en-US" altLang="zh-CN" sz="1600" dirty="0"/>
              <a:t>CNASC</a:t>
            </a:r>
            <a:r>
              <a:rPr lang="zh-CN" altLang="zh-CN" sz="1600" dirty="0"/>
              <a:t>并入</a:t>
            </a:r>
            <a:r>
              <a:rPr lang="en-US" altLang="zh-CN" sz="1600" dirty="0"/>
              <a:t>CNAB</a:t>
            </a:r>
            <a:endParaRPr lang="zh-CN" altLang="zh-CN" sz="1600" dirty="0"/>
          </a:p>
          <a:p>
            <a:pPr>
              <a:lnSpc>
                <a:spcPct val="150000"/>
              </a:lnSpc>
            </a:pPr>
            <a:r>
              <a:rPr lang="en-US" altLang="zh-CN" sz="1600" dirty="0"/>
              <a:t>          </a:t>
            </a:r>
            <a:r>
              <a:rPr lang="en-US" altLang="zh-CN" sz="1600" dirty="0" smtClean="0"/>
              <a:t>2004</a:t>
            </a:r>
            <a:r>
              <a:rPr lang="zh-CN" altLang="zh-CN" sz="1600" dirty="0"/>
              <a:t>年</a:t>
            </a:r>
            <a:r>
              <a:rPr lang="en-US" altLang="zh-CN" sz="1600" dirty="0"/>
              <a:t>3</a:t>
            </a:r>
            <a:r>
              <a:rPr lang="zh-CN" altLang="zh-CN" sz="1600" dirty="0"/>
              <a:t>月</a:t>
            </a:r>
            <a:r>
              <a:rPr lang="en-US" altLang="zh-CN" sz="1600" dirty="0"/>
              <a:t>25</a:t>
            </a:r>
            <a:r>
              <a:rPr lang="zh-CN" altLang="zh-CN" sz="1600" dirty="0"/>
              <a:t>日，有机食品认可委</a:t>
            </a:r>
            <a:r>
              <a:rPr lang="en-US" altLang="zh-CN" sz="1600" dirty="0"/>
              <a:t>CACOB</a:t>
            </a:r>
            <a:r>
              <a:rPr lang="zh-CN" altLang="zh-CN" sz="1600" dirty="0"/>
              <a:t>并入</a:t>
            </a:r>
            <a:r>
              <a:rPr lang="en-US" altLang="zh-CN" sz="1600" dirty="0"/>
              <a:t>CNAB</a:t>
            </a:r>
          </a:p>
          <a:p>
            <a:pPr>
              <a:lnSpc>
                <a:spcPct val="150000"/>
              </a:lnSpc>
            </a:pPr>
            <a:r>
              <a:rPr lang="zh-CN" altLang="en-US" sz="1600" dirty="0"/>
              <a:t>移交：</a:t>
            </a:r>
            <a:r>
              <a:rPr lang="en-US" altLang="zh-CN" sz="1600" dirty="0"/>
              <a:t>2005年12月23日</a:t>
            </a:r>
            <a:r>
              <a:rPr lang="zh-CN" altLang="zh-CN" sz="1600" dirty="0"/>
              <a:t>，人员认证工作由认可中心移交认证认可协会</a:t>
            </a:r>
            <a:r>
              <a:rPr lang="en-US" altLang="zh-CN" sz="1600" dirty="0"/>
              <a:t>CCAA</a:t>
            </a:r>
          </a:p>
          <a:p>
            <a:pPr>
              <a:lnSpc>
                <a:spcPct val="150000"/>
              </a:lnSpc>
            </a:pPr>
            <a:r>
              <a:rPr lang="zh-CN" altLang="zh-CN" sz="1600" b="1" dirty="0">
                <a:solidFill>
                  <a:srgbClr val="C00000"/>
                </a:solidFill>
              </a:rPr>
              <a:t>中国合格评定国家认可委员会（</a:t>
            </a:r>
            <a:r>
              <a:rPr lang="en-US" altLang="zh-CN" sz="1600" b="1" dirty="0">
                <a:solidFill>
                  <a:srgbClr val="C00000"/>
                </a:solidFill>
              </a:rPr>
              <a:t>CNAS</a:t>
            </a:r>
            <a:r>
              <a:rPr lang="zh-CN" altLang="zh-CN" sz="1600" b="1" dirty="0">
                <a:solidFill>
                  <a:srgbClr val="C00000"/>
                </a:solidFill>
              </a:rPr>
              <a:t>）成立</a:t>
            </a:r>
            <a:r>
              <a:rPr lang="zh-CN" altLang="en-US" sz="1600" dirty="0"/>
              <a:t>：</a:t>
            </a:r>
            <a:r>
              <a:rPr lang="en-US" altLang="zh-CN" sz="1600" dirty="0"/>
              <a:t>2006</a:t>
            </a:r>
            <a:r>
              <a:rPr lang="zh-CN" altLang="zh-CN" sz="1600" dirty="0"/>
              <a:t>年</a:t>
            </a:r>
            <a:r>
              <a:rPr lang="en-US" altLang="zh-CN" sz="1600" dirty="0"/>
              <a:t>3</a:t>
            </a:r>
            <a:r>
              <a:rPr lang="zh-CN" altLang="zh-CN" sz="1600" dirty="0"/>
              <a:t>月</a:t>
            </a:r>
            <a:r>
              <a:rPr lang="en-US" altLang="zh-CN" sz="1600" dirty="0"/>
              <a:t>31</a:t>
            </a:r>
            <a:r>
              <a:rPr lang="zh-CN" altLang="zh-CN" sz="1600" dirty="0"/>
              <a:t>日</a:t>
            </a:r>
            <a:r>
              <a:rPr lang="zh-CN" altLang="zh-CN" sz="1200" dirty="0"/>
              <a:t>（委员会主任王凤清，秘书长肖建华）</a:t>
            </a:r>
            <a:endParaRPr lang="en-US" altLang="zh-CN" sz="1600" dirty="0"/>
          </a:p>
          <a:p>
            <a:pPr>
              <a:lnSpc>
                <a:spcPct val="150000"/>
              </a:lnSpc>
            </a:pPr>
            <a:r>
              <a:rPr lang="en-US" altLang="zh-CN" sz="1400" b="1" dirty="0"/>
              <a:t>       </a:t>
            </a:r>
            <a:r>
              <a:rPr lang="zh-CN" altLang="zh-CN" sz="1400" b="1" dirty="0"/>
              <a:t>整合</a:t>
            </a:r>
            <a:r>
              <a:rPr lang="en-US" altLang="zh-CN" sz="1400" b="1" dirty="0"/>
              <a:t>CNAB</a:t>
            </a:r>
            <a:r>
              <a:rPr lang="zh-CN" altLang="zh-CN" sz="1400" b="1" dirty="0"/>
              <a:t>和</a:t>
            </a:r>
            <a:r>
              <a:rPr lang="en-US" altLang="zh-CN" sz="1400" b="1" dirty="0"/>
              <a:t>CNAL</a:t>
            </a:r>
            <a:r>
              <a:rPr lang="zh-CN" altLang="zh-CN" sz="1400" b="1" dirty="0"/>
              <a:t>，实现了我国认可体系的集中统一</a:t>
            </a:r>
            <a:endParaRPr lang="en-US" altLang="zh-CN" sz="1400" b="1" dirty="0"/>
          </a:p>
          <a:p>
            <a:pPr>
              <a:lnSpc>
                <a:spcPct val="150000"/>
              </a:lnSpc>
            </a:pPr>
            <a:r>
              <a:rPr lang="en-US" altLang="zh-CN" sz="1400" b="1" dirty="0"/>
              <a:t>       </a:t>
            </a:r>
            <a:r>
              <a:rPr lang="zh-CN" altLang="zh-CN" sz="1400" b="1" dirty="0"/>
              <a:t>国际认可界认可规模最大的国家认可机构由此诞生</a:t>
            </a:r>
          </a:p>
        </p:txBody>
      </p:sp>
      <p:sp>
        <p:nvSpPr>
          <p:cNvPr id="4" name="矩形 3"/>
          <p:cNvSpPr/>
          <p:nvPr/>
        </p:nvSpPr>
        <p:spPr>
          <a:xfrm>
            <a:off x="539552" y="2020198"/>
            <a:ext cx="1440160" cy="369332"/>
          </a:xfrm>
          <a:prstGeom prst="rect">
            <a:avLst/>
          </a:prstGeom>
        </p:spPr>
        <p:txBody>
          <a:bodyPr wrap="square">
            <a:spAutoFit/>
          </a:bodyPr>
          <a:lstStyle/>
          <a:p>
            <a:r>
              <a:rPr lang="zh-CN" altLang="en-US" b="1" dirty="0">
                <a:latin typeface="微软雅黑" pitchFamily="34" charset="-122"/>
                <a:ea typeface="微软雅黑" pitchFamily="34" charset="-122"/>
              </a:rPr>
              <a:t>统一发展</a:t>
            </a:r>
            <a:endParaRPr lang="zh-CN" altLang="en-US" dirty="0"/>
          </a:p>
        </p:txBody>
      </p:sp>
    </p:spTree>
    <p:extLst>
      <p:ext uri="{BB962C8B-B14F-4D97-AF65-F5344CB8AC3E}">
        <p14:creationId xmlns:p14="http://schemas.microsoft.com/office/powerpoint/2010/main" val="3328674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399294"/>
            <a:ext cx="8330130" cy="58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2) </a:t>
            </a:r>
            <a:r>
              <a:rPr lang="zh-CN" altLang="en-US" sz="2300" b="1" dirty="0">
                <a:solidFill>
                  <a:srgbClr val="00B050"/>
                </a:solidFill>
              </a:rPr>
              <a:t>认可制度 </a:t>
            </a:r>
            <a:r>
              <a:rPr lang="zh-CN" altLang="en-US" sz="1800" b="1" dirty="0">
                <a:solidFill>
                  <a:srgbClr val="00B050"/>
                </a:solidFill>
              </a:rPr>
              <a:t>（门类齐全，世界领先）</a:t>
            </a:r>
            <a:endParaRPr lang="en-US" altLang="zh-CN" sz="1800" b="1" dirty="0">
              <a:solidFill>
                <a:srgbClr val="00B050"/>
              </a:solidFill>
            </a:endParaRPr>
          </a:p>
        </p:txBody>
      </p:sp>
      <p:sp>
        <p:nvSpPr>
          <p:cNvPr id="9" name="Text Box 2"/>
          <p:cNvSpPr txBox="1">
            <a:spLocks noChangeArrowheads="1"/>
          </p:cNvSpPr>
          <p:nvPr/>
        </p:nvSpPr>
        <p:spPr bwMode="auto">
          <a:xfrm>
            <a:off x="323528" y="764704"/>
            <a:ext cx="72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2800" b="1" dirty="0">
                <a:solidFill>
                  <a:srgbClr val="C00000"/>
                </a:solidFill>
                <a:latin typeface="黑体" pitchFamily="2" charset="-122"/>
                <a:ea typeface="黑体" pitchFamily="2" charset="-122"/>
              </a:rPr>
              <a:t>1.</a:t>
            </a:r>
            <a:r>
              <a:rPr lang="zh-CN" altLang="en-US" sz="2800" b="1" dirty="0">
                <a:solidFill>
                  <a:srgbClr val="C00000"/>
                </a:solidFill>
                <a:latin typeface="黑体" pitchFamily="2" charset="-122"/>
                <a:ea typeface="黑体" pitchFamily="2" charset="-122"/>
              </a:rPr>
              <a:t>伴随经济社会发展，认可事业成就辉煌</a:t>
            </a:r>
            <a:endParaRPr lang="en-US" altLang="zh-CN" sz="2800" b="1" dirty="0">
              <a:solidFill>
                <a:srgbClr val="C00000"/>
              </a:solidFill>
              <a:latin typeface="黑体" pitchFamily="2" charset="-122"/>
              <a:ea typeface="黑体" pitchFamily="2" charset="-122"/>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22</a:t>
            </a:fld>
            <a:endParaRPr lang="en-US" altLang="ko-KR" i="1" dirty="0">
              <a:solidFill>
                <a:srgbClr val="C00000"/>
              </a:solidFill>
              <a:latin typeface="굴림" pitchFamily="34" charset="-127"/>
              <a:ea typeface="굴림" pitchFamily="34" charset="-127"/>
            </a:endParaRPr>
          </a:p>
        </p:txBody>
      </p:sp>
      <p:pic>
        <p:nvPicPr>
          <p:cNvPr id="11" name="Picture 2"/>
          <p:cNvPicPr>
            <a:picLocks noChangeAspect="1" noChangeArrowheads="1"/>
          </p:cNvPicPr>
          <p:nvPr/>
        </p:nvPicPr>
        <p:blipFill>
          <a:blip r:embed="rId3"/>
          <a:srcRect/>
          <a:stretch>
            <a:fillRect/>
          </a:stretch>
        </p:blipFill>
        <p:spPr bwMode="auto">
          <a:xfrm>
            <a:off x="395536" y="2996952"/>
            <a:ext cx="8208912" cy="3744416"/>
          </a:xfrm>
          <a:prstGeom prst="rect">
            <a:avLst/>
          </a:prstGeom>
          <a:noFill/>
          <a:ln w="9525">
            <a:solidFill>
              <a:srgbClr val="C00000"/>
            </a:solidFill>
            <a:miter lim="800000"/>
            <a:headEnd/>
            <a:tailEnd/>
          </a:ln>
        </p:spPr>
      </p:pic>
      <p:sp>
        <p:nvSpPr>
          <p:cNvPr id="12" name="矩形 19"/>
          <p:cNvSpPr>
            <a:spLocks noChangeArrowheads="1"/>
          </p:cNvSpPr>
          <p:nvPr/>
        </p:nvSpPr>
        <p:spPr bwMode="auto">
          <a:xfrm>
            <a:off x="2051720" y="2065413"/>
            <a:ext cx="5760640" cy="787523"/>
          </a:xfrm>
          <a:prstGeom prst="rect">
            <a:avLst/>
          </a:prstGeom>
          <a:noFill/>
          <a:ln w="9525">
            <a:noFill/>
            <a:miter lim="800000"/>
            <a:headEnd/>
            <a:tailEnd/>
          </a:ln>
        </p:spPr>
        <p:txBody>
          <a:bodyPr wrap="square">
            <a:spAutoFit/>
          </a:bodyPr>
          <a:lstStyle/>
          <a:p>
            <a:pPr>
              <a:lnSpc>
                <a:spcPct val="150000"/>
              </a:lnSpc>
            </a:pPr>
            <a:r>
              <a:rPr lang="zh-CN" altLang="en-US" sz="1600" dirty="0">
                <a:latin typeface="微软雅黑" pitchFamily="34" charset="-122"/>
                <a:ea typeface="微软雅黑" pitchFamily="34" charset="-122"/>
              </a:rPr>
              <a:t>共有</a:t>
            </a:r>
            <a:r>
              <a:rPr lang="en-US" altLang="zh-CN" sz="1600" dirty="0">
                <a:latin typeface="微软雅黑" pitchFamily="34" charset="-122"/>
                <a:ea typeface="微软雅黑" pitchFamily="34" charset="-122"/>
              </a:rPr>
              <a:t>3  </a:t>
            </a:r>
            <a:r>
              <a:rPr lang="zh-CN" altLang="en-US" sz="1600" dirty="0">
                <a:latin typeface="微软雅黑" pitchFamily="34" charset="-122"/>
                <a:ea typeface="微软雅黑" pitchFamily="34" charset="-122"/>
              </a:rPr>
              <a:t>大认可门类，</a:t>
            </a:r>
            <a:r>
              <a:rPr lang="en-US" altLang="zh-CN" sz="1600" dirty="0">
                <a:latin typeface="微软雅黑" pitchFamily="34" charset="-122"/>
                <a:ea typeface="微软雅黑" pitchFamily="34" charset="-122"/>
              </a:rPr>
              <a:t>11</a:t>
            </a:r>
            <a:r>
              <a:rPr lang="zh-CN" altLang="en-US" sz="1600" dirty="0">
                <a:latin typeface="微软雅黑" pitchFamily="34" charset="-122"/>
                <a:ea typeface="微软雅黑" pitchFamily="34" charset="-122"/>
              </a:rPr>
              <a:t>个基本认可制度</a:t>
            </a:r>
            <a:endParaRPr lang="en-US" altLang="zh-CN" sz="1600" dirty="0">
              <a:latin typeface="微软雅黑" pitchFamily="34" charset="-122"/>
              <a:ea typeface="微软雅黑" pitchFamily="34" charset="-122"/>
            </a:endParaRPr>
          </a:p>
          <a:p>
            <a:pPr>
              <a:lnSpc>
                <a:spcPct val="150000"/>
              </a:lnSpc>
            </a:pPr>
            <a:r>
              <a:rPr lang="en-US" altLang="zh-CN" sz="1600" dirty="0">
                <a:latin typeface="微软雅黑" pitchFamily="34" charset="-122"/>
                <a:ea typeface="微软雅黑" pitchFamily="34" charset="-122"/>
              </a:rPr>
              <a:t>24</a:t>
            </a:r>
            <a:r>
              <a:rPr lang="zh-CN" altLang="en-US" sz="1600" dirty="0">
                <a:latin typeface="微软雅黑" pitchFamily="34" charset="-122"/>
                <a:ea typeface="微软雅黑" pitchFamily="34" charset="-122"/>
              </a:rPr>
              <a:t>个专项认可制度，</a:t>
            </a:r>
            <a:r>
              <a:rPr lang="en-US" altLang="zh-CN" sz="1600" dirty="0">
                <a:latin typeface="微软雅黑" pitchFamily="34" charset="-122"/>
                <a:ea typeface="微软雅黑" pitchFamily="34" charset="-122"/>
              </a:rPr>
              <a:t>33</a:t>
            </a:r>
            <a:r>
              <a:rPr lang="zh-CN" altLang="en-US" sz="1600" dirty="0">
                <a:latin typeface="微软雅黑" pitchFamily="34" charset="-122"/>
                <a:ea typeface="微软雅黑" pitchFamily="34" charset="-122"/>
              </a:rPr>
              <a:t>个分项认可制度</a:t>
            </a:r>
          </a:p>
        </p:txBody>
      </p:sp>
      <p:sp>
        <p:nvSpPr>
          <p:cNvPr id="13" name="五边形 12"/>
          <p:cNvSpPr/>
          <p:nvPr/>
        </p:nvSpPr>
        <p:spPr>
          <a:xfrm>
            <a:off x="552261" y="2126951"/>
            <a:ext cx="1643476" cy="707923"/>
          </a:xfrm>
          <a:prstGeom prst="homePlate">
            <a:avLst>
              <a:gd name="adj" fmla="val 37527"/>
            </a:avLst>
          </a:prstGeom>
          <a:noFill/>
          <a:ln w="19050">
            <a:no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defTabSz="800100">
              <a:lnSpc>
                <a:spcPct val="90000"/>
              </a:lnSpc>
              <a:spcAft>
                <a:spcPct val="35000"/>
              </a:spcAft>
              <a:defRPr/>
            </a:pPr>
            <a:r>
              <a:rPr lang="zh-CN" altLang="en-US" sz="1600" dirty="0">
                <a:solidFill>
                  <a:schemeClr val="tx1"/>
                </a:solidFill>
                <a:latin typeface="微软雅黑" pitchFamily="34" charset="-122"/>
                <a:ea typeface="微软雅黑" pitchFamily="34" charset="-122"/>
              </a:rPr>
              <a:t>认可制度分类</a:t>
            </a:r>
            <a:endParaRPr lang="zh-CN" altLang="en-US" sz="20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717988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399294"/>
            <a:ext cx="8330130" cy="58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3) </a:t>
            </a:r>
            <a:r>
              <a:rPr lang="zh-CN" altLang="en-US" sz="2300" b="1" dirty="0">
                <a:solidFill>
                  <a:srgbClr val="00B050"/>
                </a:solidFill>
              </a:rPr>
              <a:t>认可数量 </a:t>
            </a:r>
            <a:r>
              <a:rPr lang="zh-CN" altLang="en-US" sz="1800" b="1" dirty="0">
                <a:solidFill>
                  <a:srgbClr val="00B050"/>
                </a:solidFill>
              </a:rPr>
              <a:t>（世界第一）</a:t>
            </a:r>
            <a:endParaRPr lang="en-US" altLang="zh-CN" sz="1800" b="1" dirty="0">
              <a:solidFill>
                <a:srgbClr val="00B050"/>
              </a:solidFill>
            </a:endParaRPr>
          </a:p>
        </p:txBody>
      </p:sp>
      <p:sp>
        <p:nvSpPr>
          <p:cNvPr id="9" name="Text Box 2"/>
          <p:cNvSpPr txBox="1">
            <a:spLocks noChangeArrowheads="1"/>
          </p:cNvSpPr>
          <p:nvPr/>
        </p:nvSpPr>
        <p:spPr bwMode="auto">
          <a:xfrm>
            <a:off x="323528" y="764704"/>
            <a:ext cx="72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2800" b="1" dirty="0">
                <a:solidFill>
                  <a:srgbClr val="C00000"/>
                </a:solidFill>
                <a:latin typeface="黑体" pitchFamily="2" charset="-122"/>
                <a:ea typeface="黑体" pitchFamily="2" charset="-122"/>
              </a:rPr>
              <a:t>1.</a:t>
            </a:r>
            <a:r>
              <a:rPr lang="zh-CN" altLang="en-US" sz="2800" b="1" dirty="0">
                <a:solidFill>
                  <a:srgbClr val="C00000"/>
                </a:solidFill>
                <a:latin typeface="黑体" pitchFamily="2" charset="-122"/>
                <a:ea typeface="黑体" pitchFamily="2" charset="-122"/>
              </a:rPr>
              <a:t>伴随经济社会发展，认可事业成就辉煌</a:t>
            </a:r>
            <a:endParaRPr lang="en-US" altLang="zh-CN" sz="2800" b="1" dirty="0">
              <a:solidFill>
                <a:srgbClr val="C00000"/>
              </a:solidFill>
              <a:latin typeface="黑体" pitchFamily="2" charset="-122"/>
              <a:ea typeface="黑体" pitchFamily="2" charset="-122"/>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23</a:t>
            </a:fld>
            <a:endParaRPr lang="en-US" altLang="ko-KR" i="1" dirty="0">
              <a:solidFill>
                <a:srgbClr val="C00000"/>
              </a:solidFill>
              <a:latin typeface="굴림" pitchFamily="34" charset="-127"/>
              <a:ea typeface="굴림" pitchFamily="34" charset="-127"/>
            </a:endParaRPr>
          </a:p>
        </p:txBody>
      </p:sp>
      <p:sp>
        <p:nvSpPr>
          <p:cNvPr id="12" name="矩形 19"/>
          <p:cNvSpPr>
            <a:spLocks noChangeArrowheads="1"/>
          </p:cNvSpPr>
          <p:nvPr/>
        </p:nvSpPr>
        <p:spPr bwMode="auto">
          <a:xfrm>
            <a:off x="179513" y="2276872"/>
            <a:ext cx="3960440" cy="1938992"/>
          </a:xfrm>
          <a:prstGeom prst="rect">
            <a:avLst/>
          </a:prstGeom>
          <a:noFill/>
          <a:ln w="9525">
            <a:solidFill>
              <a:srgbClr val="C00000"/>
            </a:solidFill>
            <a:miter lim="800000"/>
            <a:headEnd/>
            <a:tailEnd/>
          </a:ln>
        </p:spPr>
        <p:txBody>
          <a:bodyPr wrap="square">
            <a:spAutoFit/>
          </a:bodyPr>
          <a:lstStyle/>
          <a:p>
            <a:pPr>
              <a:lnSpc>
                <a:spcPct val="150000"/>
              </a:lnSpc>
            </a:pPr>
            <a:r>
              <a:rPr lang="en-US" altLang="zh-CN" sz="1600" dirty="0"/>
              <a:t>2016</a:t>
            </a:r>
            <a:r>
              <a:rPr lang="zh-CN" altLang="en-US" sz="1600" dirty="0"/>
              <a:t>年</a:t>
            </a:r>
            <a:r>
              <a:rPr lang="en-US" altLang="zh-CN" sz="1600" dirty="0"/>
              <a:t>6</a:t>
            </a:r>
            <a:r>
              <a:rPr lang="zh-CN" altLang="en-US" sz="1600" dirty="0"/>
              <a:t>月</a:t>
            </a:r>
            <a:r>
              <a:rPr lang="en-US" altLang="zh-CN" sz="1600" dirty="0"/>
              <a:t>30</a:t>
            </a:r>
            <a:r>
              <a:rPr lang="zh-CN" altLang="en-US" sz="1600" dirty="0"/>
              <a:t>日，认可共计</a:t>
            </a:r>
            <a:r>
              <a:rPr lang="en-US" altLang="zh-CN" sz="1600" dirty="0"/>
              <a:t>8054</a:t>
            </a:r>
            <a:r>
              <a:rPr lang="zh-CN" altLang="en-US" sz="1600" dirty="0"/>
              <a:t>家，其中：</a:t>
            </a:r>
            <a:endParaRPr lang="en-US" altLang="zh-CN" sz="1600" dirty="0"/>
          </a:p>
          <a:p>
            <a:pPr>
              <a:lnSpc>
                <a:spcPct val="150000"/>
              </a:lnSpc>
            </a:pPr>
            <a:r>
              <a:rPr lang="zh-CN" altLang="en-US" sz="1600" dirty="0"/>
              <a:t>实验室：</a:t>
            </a:r>
            <a:r>
              <a:rPr lang="en-US" altLang="zh-CN" sz="1600" dirty="0"/>
              <a:t>7482</a:t>
            </a:r>
            <a:r>
              <a:rPr lang="zh-CN" altLang="en-US" sz="1600" dirty="0"/>
              <a:t>家</a:t>
            </a:r>
            <a:endParaRPr lang="en-US" altLang="zh-CN" sz="1600" dirty="0"/>
          </a:p>
          <a:p>
            <a:pPr>
              <a:lnSpc>
                <a:spcPct val="150000"/>
              </a:lnSpc>
            </a:pPr>
            <a:r>
              <a:rPr lang="zh-CN" altLang="en-US" sz="1600" dirty="0"/>
              <a:t>检验机构：</a:t>
            </a:r>
            <a:r>
              <a:rPr lang="en-US" altLang="zh-CN" sz="1600" dirty="0"/>
              <a:t>424</a:t>
            </a:r>
            <a:r>
              <a:rPr lang="zh-CN" altLang="en-US" sz="1600" dirty="0"/>
              <a:t>家</a:t>
            </a:r>
            <a:endParaRPr lang="en-US" altLang="zh-CN" sz="1600" dirty="0"/>
          </a:p>
          <a:p>
            <a:pPr>
              <a:lnSpc>
                <a:spcPct val="150000"/>
              </a:lnSpc>
            </a:pPr>
            <a:r>
              <a:rPr lang="zh-CN" altLang="en-US" sz="1600" dirty="0"/>
              <a:t>认证机构：</a:t>
            </a:r>
            <a:r>
              <a:rPr lang="en-US" altLang="zh-CN" sz="1600" dirty="0"/>
              <a:t>148</a:t>
            </a:r>
            <a:r>
              <a:rPr lang="zh-CN" altLang="en-US" sz="1600" dirty="0"/>
              <a:t>家</a:t>
            </a:r>
            <a:endParaRPr lang="en-US" altLang="zh-CN" sz="1600" dirty="0"/>
          </a:p>
          <a:p>
            <a:pPr>
              <a:lnSpc>
                <a:spcPct val="150000"/>
              </a:lnSpc>
            </a:pPr>
            <a:r>
              <a:rPr lang="zh-CN" altLang="en-US" sz="1600" dirty="0"/>
              <a:t>（认证证书：</a:t>
            </a:r>
            <a:r>
              <a:rPr lang="en-US" altLang="zh-CN" sz="1600" dirty="0"/>
              <a:t>972,359</a:t>
            </a:r>
            <a:r>
              <a:rPr lang="zh-CN" altLang="en-US" sz="1600" dirty="0"/>
              <a:t>份）</a:t>
            </a:r>
            <a:endParaRPr lang="en-US" altLang="zh-CN" sz="16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4404229"/>
            <a:ext cx="3960440" cy="210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684" y="4554036"/>
            <a:ext cx="4541208" cy="2017589"/>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7" y="1556792"/>
            <a:ext cx="4572916" cy="2847437"/>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9386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399294"/>
            <a:ext cx="4121605" cy="58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4) </a:t>
            </a:r>
            <a:r>
              <a:rPr lang="zh-CN" altLang="en-US" sz="2300" b="1" dirty="0">
                <a:solidFill>
                  <a:srgbClr val="00B050"/>
                </a:solidFill>
              </a:rPr>
              <a:t>认可质量 </a:t>
            </a:r>
            <a:r>
              <a:rPr lang="zh-CN" altLang="en-US" sz="1800" b="1" dirty="0">
                <a:solidFill>
                  <a:srgbClr val="00B050"/>
                </a:solidFill>
              </a:rPr>
              <a:t>（被广泛认可）</a:t>
            </a:r>
            <a:endParaRPr lang="en-US" altLang="zh-CN" sz="1800" b="1" dirty="0">
              <a:solidFill>
                <a:srgbClr val="00B050"/>
              </a:solidFill>
            </a:endParaRPr>
          </a:p>
        </p:txBody>
      </p:sp>
      <p:sp>
        <p:nvSpPr>
          <p:cNvPr id="9" name="Text Box 2"/>
          <p:cNvSpPr txBox="1">
            <a:spLocks noChangeArrowheads="1"/>
          </p:cNvSpPr>
          <p:nvPr/>
        </p:nvSpPr>
        <p:spPr bwMode="auto">
          <a:xfrm>
            <a:off x="323528" y="764704"/>
            <a:ext cx="72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2800" b="1" dirty="0">
                <a:solidFill>
                  <a:srgbClr val="C00000"/>
                </a:solidFill>
                <a:latin typeface="黑体" pitchFamily="2" charset="-122"/>
                <a:ea typeface="黑体" pitchFamily="2" charset="-122"/>
              </a:rPr>
              <a:t>1.</a:t>
            </a:r>
            <a:r>
              <a:rPr lang="zh-CN" altLang="en-US" sz="2800" b="1" dirty="0">
                <a:solidFill>
                  <a:srgbClr val="C00000"/>
                </a:solidFill>
                <a:latin typeface="黑体" pitchFamily="2" charset="-122"/>
                <a:ea typeface="黑体" pitchFamily="2" charset="-122"/>
              </a:rPr>
              <a:t>伴随经济社会发展，认可事业成就辉煌</a:t>
            </a:r>
            <a:endParaRPr lang="en-US" altLang="zh-CN" sz="2800" b="1" dirty="0">
              <a:solidFill>
                <a:srgbClr val="C00000"/>
              </a:solidFill>
              <a:latin typeface="黑体" pitchFamily="2" charset="-122"/>
              <a:ea typeface="黑体" pitchFamily="2" charset="-122"/>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24</a:t>
            </a:fld>
            <a:endParaRPr lang="en-US" altLang="ko-KR" i="1" dirty="0">
              <a:solidFill>
                <a:srgbClr val="C00000"/>
              </a:solidFill>
              <a:latin typeface="굴림" pitchFamily="34" charset="-127"/>
              <a:ea typeface="굴림" pitchFamily="34" charset="-127"/>
            </a:endParaRPr>
          </a:p>
        </p:txBody>
      </p:sp>
      <p:pic>
        <p:nvPicPr>
          <p:cNvPr id="11" name="Picture 16"/>
          <p:cNvPicPr>
            <a:picLocks noChangeAspect="1" noChangeArrowheads="1"/>
          </p:cNvPicPr>
          <p:nvPr/>
        </p:nvPicPr>
        <p:blipFill>
          <a:blip r:embed="rId3"/>
          <a:srcRect/>
          <a:stretch>
            <a:fillRect/>
          </a:stretch>
        </p:blipFill>
        <p:spPr bwMode="auto">
          <a:xfrm>
            <a:off x="323528" y="3716610"/>
            <a:ext cx="4103687" cy="2808734"/>
          </a:xfrm>
          <a:prstGeom prst="rect">
            <a:avLst/>
          </a:prstGeom>
          <a:noFill/>
          <a:ln w="9525">
            <a:solidFill>
              <a:srgbClr val="C00000"/>
            </a:solidFill>
            <a:miter lim="800000"/>
            <a:headEnd/>
            <a:tailEnd/>
          </a:ln>
        </p:spPr>
      </p:pic>
      <p:sp>
        <p:nvSpPr>
          <p:cNvPr id="14" name="Rectangle 11"/>
          <p:cNvSpPr>
            <a:spLocks noChangeArrowheads="1"/>
          </p:cNvSpPr>
          <p:nvPr/>
        </p:nvSpPr>
        <p:spPr bwMode="auto">
          <a:xfrm>
            <a:off x="395537" y="2514382"/>
            <a:ext cx="3960439" cy="984885"/>
          </a:xfrm>
          <a:prstGeom prst="rect">
            <a:avLst/>
          </a:prstGeom>
          <a:noFill/>
          <a:ln w="9525">
            <a:noFill/>
            <a:miter lim="800000"/>
            <a:headEnd/>
            <a:tailEnd/>
          </a:ln>
        </p:spPr>
        <p:txBody>
          <a:bodyPr wrap="square">
            <a:spAutoFit/>
          </a:bodyPr>
          <a:lstStyle/>
          <a:p>
            <a:pPr>
              <a:spcAft>
                <a:spcPts val="1200"/>
              </a:spcAft>
            </a:pPr>
            <a:r>
              <a:rPr lang="zh-CN" altLang="en-US" sz="1600" dirty="0">
                <a:solidFill>
                  <a:srgbClr val="005A9E"/>
                </a:solidFill>
                <a:latin typeface="微软雅黑" pitchFamily="34" charset="-122"/>
                <a:ea typeface="微软雅黑" pitchFamily="34" charset="-122"/>
              </a:rPr>
              <a:t>我国采信认证认可的法律</a:t>
            </a:r>
            <a:r>
              <a:rPr lang="en-US" altLang="zh-CN" sz="1600" dirty="0">
                <a:solidFill>
                  <a:srgbClr val="005A9E"/>
                </a:solidFill>
                <a:latin typeface="微软雅黑" pitchFamily="34" charset="-122"/>
                <a:ea typeface="微软雅黑" pitchFamily="34" charset="-122"/>
              </a:rPr>
              <a:t>18</a:t>
            </a:r>
            <a:r>
              <a:rPr lang="zh-CN" altLang="en-US" sz="1600" dirty="0">
                <a:solidFill>
                  <a:srgbClr val="005A9E"/>
                </a:solidFill>
                <a:latin typeface="微软雅黑" pitchFamily="34" charset="-122"/>
                <a:ea typeface="微软雅黑" pitchFamily="34" charset="-122"/>
              </a:rPr>
              <a:t>部、法规</a:t>
            </a:r>
            <a:r>
              <a:rPr lang="en-US" altLang="zh-CN" sz="1600" dirty="0">
                <a:solidFill>
                  <a:srgbClr val="005A9E"/>
                </a:solidFill>
                <a:latin typeface="微软雅黑" pitchFamily="34" charset="-122"/>
                <a:ea typeface="微软雅黑" pitchFamily="34" charset="-122"/>
              </a:rPr>
              <a:t>17</a:t>
            </a:r>
            <a:r>
              <a:rPr lang="zh-CN" altLang="en-US" sz="1600" dirty="0">
                <a:solidFill>
                  <a:srgbClr val="005A9E"/>
                </a:solidFill>
                <a:latin typeface="微软雅黑" pitchFamily="34" charset="-122"/>
                <a:ea typeface="微软雅黑" pitchFamily="34" charset="-122"/>
              </a:rPr>
              <a:t>部</a:t>
            </a:r>
            <a:endParaRPr lang="en-US" altLang="zh-CN" sz="1600" dirty="0">
              <a:solidFill>
                <a:srgbClr val="005A9E"/>
              </a:solidFill>
              <a:latin typeface="微软雅黑" pitchFamily="34" charset="-122"/>
              <a:ea typeface="微软雅黑" pitchFamily="34" charset="-122"/>
            </a:endParaRPr>
          </a:p>
          <a:p>
            <a:pPr>
              <a:spcAft>
                <a:spcPts val="1200"/>
              </a:spcAft>
            </a:pPr>
            <a:r>
              <a:rPr lang="en-US" altLang="zh-CN" sz="1600" dirty="0">
                <a:solidFill>
                  <a:srgbClr val="005A9E"/>
                </a:solidFill>
                <a:latin typeface="微软雅黑" pitchFamily="34" charset="-122"/>
                <a:ea typeface="微软雅黑" pitchFamily="34" charset="-122"/>
              </a:rPr>
              <a:t>2001</a:t>
            </a:r>
            <a:r>
              <a:rPr lang="zh-CN" altLang="en-US" sz="1600" dirty="0">
                <a:solidFill>
                  <a:srgbClr val="005A9E"/>
                </a:solidFill>
                <a:latin typeface="微软雅黑" pitchFamily="34" charset="-122"/>
                <a:ea typeface="微软雅黑" pitchFamily="34" charset="-122"/>
              </a:rPr>
              <a:t>年至</a:t>
            </a:r>
            <a:r>
              <a:rPr lang="en-US" altLang="zh-CN" sz="1600" dirty="0">
                <a:solidFill>
                  <a:srgbClr val="005A9E"/>
                </a:solidFill>
                <a:latin typeface="微软雅黑" pitchFamily="34" charset="-122"/>
                <a:ea typeface="微软雅黑" pitchFamily="34" charset="-122"/>
              </a:rPr>
              <a:t>2012</a:t>
            </a:r>
            <a:r>
              <a:rPr lang="zh-CN" altLang="en-US" sz="1600" dirty="0">
                <a:solidFill>
                  <a:srgbClr val="005A9E"/>
                </a:solidFill>
                <a:latin typeface="微软雅黑" pitchFamily="34" charset="-122"/>
                <a:ea typeface="微软雅黑" pitchFamily="34" charset="-122"/>
              </a:rPr>
              <a:t>年，新增法律和行政法规各</a:t>
            </a:r>
            <a:r>
              <a:rPr lang="en-US" altLang="zh-CN" sz="1600" dirty="0">
                <a:solidFill>
                  <a:srgbClr val="005A9E"/>
                </a:solidFill>
                <a:latin typeface="微软雅黑" pitchFamily="34" charset="-122"/>
                <a:ea typeface="微软雅黑" pitchFamily="34" charset="-122"/>
              </a:rPr>
              <a:t>12</a:t>
            </a:r>
            <a:r>
              <a:rPr lang="zh-CN" altLang="en-US" sz="1600" dirty="0">
                <a:solidFill>
                  <a:srgbClr val="005A9E"/>
                </a:solidFill>
                <a:latin typeface="微软雅黑" pitchFamily="34" charset="-122"/>
                <a:ea typeface="微软雅黑" pitchFamily="34" charset="-122"/>
              </a:rPr>
              <a:t>部，分别增长</a:t>
            </a:r>
            <a:r>
              <a:rPr lang="en-US" altLang="zh-CN" sz="1600" dirty="0">
                <a:solidFill>
                  <a:srgbClr val="005A9E"/>
                </a:solidFill>
                <a:latin typeface="微软雅黑" pitchFamily="34" charset="-122"/>
                <a:ea typeface="微软雅黑" pitchFamily="34" charset="-122"/>
              </a:rPr>
              <a:t>2</a:t>
            </a:r>
            <a:r>
              <a:rPr lang="zh-CN" altLang="en-US" sz="1600" dirty="0">
                <a:solidFill>
                  <a:srgbClr val="005A9E"/>
                </a:solidFill>
                <a:latin typeface="微软雅黑" pitchFamily="34" charset="-122"/>
                <a:ea typeface="微软雅黑" pitchFamily="34" charset="-122"/>
              </a:rPr>
              <a:t>倍和</a:t>
            </a:r>
            <a:r>
              <a:rPr lang="en-US" altLang="zh-CN" sz="1600" dirty="0">
                <a:solidFill>
                  <a:srgbClr val="005A9E"/>
                </a:solidFill>
                <a:latin typeface="微软雅黑" pitchFamily="34" charset="-122"/>
                <a:ea typeface="微软雅黑" pitchFamily="34" charset="-122"/>
              </a:rPr>
              <a:t>2.4</a:t>
            </a:r>
            <a:r>
              <a:rPr lang="zh-CN" altLang="en-US" sz="1600" dirty="0">
                <a:solidFill>
                  <a:srgbClr val="005A9E"/>
                </a:solidFill>
                <a:latin typeface="微软雅黑" pitchFamily="34" charset="-122"/>
                <a:ea typeface="微软雅黑" pitchFamily="34" charset="-122"/>
              </a:rPr>
              <a:t>倍</a:t>
            </a:r>
          </a:p>
        </p:txBody>
      </p:sp>
      <p:sp>
        <p:nvSpPr>
          <p:cNvPr id="2" name="矩形 1"/>
          <p:cNvSpPr/>
          <p:nvPr/>
        </p:nvSpPr>
        <p:spPr>
          <a:xfrm>
            <a:off x="417277" y="2132856"/>
            <a:ext cx="1107996" cy="369332"/>
          </a:xfrm>
          <a:prstGeom prst="rect">
            <a:avLst/>
          </a:prstGeom>
        </p:spPr>
        <p:txBody>
          <a:bodyPr wrap="none">
            <a:spAutoFit/>
          </a:bodyPr>
          <a:lstStyle/>
          <a:p>
            <a:pPr>
              <a:defRPr/>
            </a:pPr>
            <a:r>
              <a:rPr lang="zh-CN" altLang="en-US" b="1" dirty="0">
                <a:solidFill>
                  <a:srgbClr val="0070C0"/>
                </a:solidFill>
                <a:latin typeface="微软雅黑" pitchFamily="34" charset="-122"/>
                <a:ea typeface="微软雅黑" pitchFamily="34" charset="-122"/>
              </a:rPr>
              <a:t>政府采信</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9" y="3716610"/>
            <a:ext cx="4284884" cy="2808734"/>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39" name="Rectangle 11"/>
          <p:cNvSpPr>
            <a:spLocks noChangeArrowheads="1"/>
          </p:cNvSpPr>
          <p:nvPr/>
        </p:nvSpPr>
        <p:spPr bwMode="auto">
          <a:xfrm>
            <a:off x="4590207" y="2670011"/>
            <a:ext cx="3960439" cy="830997"/>
          </a:xfrm>
          <a:prstGeom prst="rect">
            <a:avLst/>
          </a:prstGeom>
          <a:noFill/>
          <a:ln w="9525">
            <a:noFill/>
            <a:miter lim="800000"/>
            <a:headEnd/>
            <a:tailEnd/>
          </a:ln>
        </p:spPr>
        <p:txBody>
          <a:bodyPr wrap="square">
            <a:spAutoFit/>
          </a:bodyPr>
          <a:lstStyle/>
          <a:p>
            <a:pPr>
              <a:lnSpc>
                <a:spcPct val="150000"/>
              </a:lnSpc>
            </a:pPr>
            <a:r>
              <a:rPr lang="en-US" altLang="zh-CN" sz="1600" dirty="0">
                <a:solidFill>
                  <a:srgbClr val="005A9E"/>
                </a:solidFill>
                <a:latin typeface="微软雅黑" pitchFamily="34" charset="-122"/>
                <a:ea typeface="微软雅黑" pitchFamily="34" charset="-122"/>
              </a:rPr>
              <a:t>20</a:t>
            </a:r>
            <a:r>
              <a:rPr lang="zh-CN" altLang="en-US" sz="1600" dirty="0">
                <a:solidFill>
                  <a:srgbClr val="005A9E"/>
                </a:solidFill>
                <a:latin typeface="微软雅黑" pitchFamily="34" charset="-122"/>
                <a:ea typeface="微软雅黑" pitchFamily="34" charset="-122"/>
              </a:rPr>
              <a:t>个多边组织</a:t>
            </a:r>
            <a:endParaRPr lang="en-US" altLang="zh-CN" sz="1600" dirty="0">
              <a:solidFill>
                <a:srgbClr val="005A9E"/>
              </a:solidFill>
              <a:latin typeface="微软雅黑" pitchFamily="34" charset="-122"/>
              <a:ea typeface="微软雅黑" pitchFamily="34" charset="-122"/>
            </a:endParaRPr>
          </a:p>
          <a:p>
            <a:pPr>
              <a:lnSpc>
                <a:spcPct val="150000"/>
              </a:lnSpc>
            </a:pPr>
            <a:r>
              <a:rPr lang="en-US" altLang="zh-CN" sz="1600" dirty="0">
                <a:solidFill>
                  <a:srgbClr val="005A9E"/>
                </a:solidFill>
                <a:latin typeface="微软雅黑" pitchFamily="34" charset="-122"/>
                <a:ea typeface="微软雅黑" pitchFamily="34" charset="-122"/>
              </a:rPr>
              <a:t>12</a:t>
            </a:r>
            <a:r>
              <a:rPr lang="zh-CN" altLang="en-US" sz="1600" dirty="0">
                <a:solidFill>
                  <a:srgbClr val="005A9E"/>
                </a:solidFill>
                <a:latin typeface="微软雅黑" pitchFamily="34" charset="-122"/>
                <a:ea typeface="微软雅黑" pitchFamily="34" charset="-122"/>
              </a:rPr>
              <a:t>项多边互认协议</a:t>
            </a:r>
          </a:p>
        </p:txBody>
      </p:sp>
      <p:sp>
        <p:nvSpPr>
          <p:cNvPr id="40" name="矩形 39"/>
          <p:cNvSpPr/>
          <p:nvPr/>
        </p:nvSpPr>
        <p:spPr>
          <a:xfrm>
            <a:off x="4611947" y="2271608"/>
            <a:ext cx="1107996" cy="369332"/>
          </a:xfrm>
          <a:prstGeom prst="rect">
            <a:avLst/>
          </a:prstGeom>
        </p:spPr>
        <p:txBody>
          <a:bodyPr wrap="none">
            <a:spAutoFit/>
          </a:bodyPr>
          <a:lstStyle/>
          <a:p>
            <a:pPr>
              <a:defRPr/>
            </a:pPr>
            <a:r>
              <a:rPr lang="zh-CN" altLang="en-US" b="1" dirty="0">
                <a:solidFill>
                  <a:srgbClr val="0070C0"/>
                </a:solidFill>
                <a:latin typeface="微软雅黑" pitchFamily="34" charset="-122"/>
                <a:ea typeface="微软雅黑" pitchFamily="34" charset="-122"/>
              </a:rPr>
              <a:t>国际互认</a:t>
            </a:r>
          </a:p>
        </p:txBody>
      </p:sp>
    </p:spTree>
    <p:extLst>
      <p:ext uri="{BB962C8B-B14F-4D97-AF65-F5344CB8AC3E}">
        <p14:creationId xmlns:p14="http://schemas.microsoft.com/office/powerpoint/2010/main" val="3931502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650" name="Picture 5"/>
          <p:cNvPicPr>
            <a:picLocks noChangeAspect="1" noChangeArrowheads="1"/>
          </p:cNvPicPr>
          <p:nvPr/>
        </p:nvPicPr>
        <p:blipFill>
          <a:blip r:embed="rId2"/>
          <a:srcRect/>
          <a:stretch>
            <a:fillRect/>
          </a:stretch>
        </p:blipFill>
        <p:spPr bwMode="auto">
          <a:xfrm>
            <a:off x="0" y="3246438"/>
            <a:ext cx="9144000" cy="3635375"/>
          </a:xfrm>
          <a:prstGeom prst="rect">
            <a:avLst/>
          </a:prstGeom>
          <a:ln>
            <a:noFill/>
          </a:ln>
          <a:effectLst>
            <a:softEdge rad="112500"/>
          </a:effectLst>
        </p:spPr>
      </p:pic>
      <p:pic>
        <p:nvPicPr>
          <p:cNvPr id="539649" name="Picture 3"/>
          <p:cNvPicPr>
            <a:picLocks noChangeAspect="1" noChangeArrowheads="1"/>
          </p:cNvPicPr>
          <p:nvPr/>
        </p:nvPicPr>
        <p:blipFill>
          <a:blip r:embed="rId3"/>
          <a:srcRect/>
          <a:stretch>
            <a:fillRect/>
          </a:stretch>
        </p:blipFill>
        <p:spPr bwMode="auto">
          <a:xfrm>
            <a:off x="0" y="692696"/>
            <a:ext cx="4572000" cy="3016250"/>
          </a:xfrm>
          <a:prstGeom prst="rect">
            <a:avLst/>
          </a:prstGeom>
          <a:ln>
            <a:noFill/>
          </a:ln>
          <a:effectLst>
            <a:softEdge rad="112500"/>
          </a:effectLst>
        </p:spPr>
      </p:pic>
      <p:sp>
        <p:nvSpPr>
          <p:cNvPr id="584707" name="矩形 1"/>
          <p:cNvSpPr>
            <a:spLocks noChangeArrowheads="1"/>
          </p:cNvSpPr>
          <p:nvPr/>
        </p:nvSpPr>
        <p:spPr bwMode="auto">
          <a:xfrm>
            <a:off x="468313" y="6124575"/>
            <a:ext cx="8675687" cy="488950"/>
          </a:xfrm>
          <a:prstGeom prst="rect">
            <a:avLst/>
          </a:prstGeom>
          <a:noFill/>
          <a:ln w="9525">
            <a:noFill/>
            <a:miter lim="800000"/>
            <a:headEnd/>
            <a:tailEnd/>
          </a:ln>
        </p:spPr>
        <p:txBody>
          <a:bodyPr>
            <a:spAutoFit/>
          </a:bodyPr>
          <a:lstStyle/>
          <a:p>
            <a:pPr eaLnBrk="0" hangingPunct="0">
              <a:spcBef>
                <a:spcPct val="20000"/>
              </a:spcBef>
              <a:buClr>
                <a:srgbClr val="3333CC"/>
              </a:buClr>
              <a:buSzPct val="60000"/>
            </a:pPr>
            <a:r>
              <a:rPr lang="en-US" altLang="zh-CN" sz="2600" b="1">
                <a:solidFill>
                  <a:srgbClr val="F6084C"/>
                </a:solidFill>
                <a:latin typeface="微软雅黑" pitchFamily="34" charset="-122"/>
                <a:ea typeface="微软雅黑" pitchFamily="34" charset="-122"/>
              </a:rPr>
              <a:t>IAF</a:t>
            </a:r>
            <a:r>
              <a:rPr lang="zh-CN" altLang="en-US" sz="2600" b="1">
                <a:solidFill>
                  <a:srgbClr val="F6084C"/>
                </a:solidFill>
                <a:latin typeface="微软雅黑" pitchFamily="34" charset="-122"/>
                <a:ea typeface="微软雅黑" pitchFamily="34" charset="-122"/>
              </a:rPr>
              <a:t>主席：中国是发展中国家，但认证认可是发达国家！</a:t>
            </a:r>
          </a:p>
        </p:txBody>
      </p:sp>
      <p:sp>
        <p:nvSpPr>
          <p:cNvPr id="584708" name="矩形 1"/>
          <p:cNvSpPr>
            <a:spLocks noChangeArrowheads="1"/>
          </p:cNvSpPr>
          <p:nvPr/>
        </p:nvSpPr>
        <p:spPr bwMode="auto">
          <a:xfrm>
            <a:off x="4572000" y="908050"/>
            <a:ext cx="4572000" cy="2289175"/>
          </a:xfrm>
          <a:prstGeom prst="rect">
            <a:avLst/>
          </a:prstGeom>
          <a:noFill/>
          <a:ln w="9525">
            <a:noFill/>
            <a:miter lim="800000"/>
            <a:headEnd/>
            <a:tailEnd/>
          </a:ln>
        </p:spPr>
        <p:txBody>
          <a:bodyPr>
            <a:spAutoFit/>
          </a:bodyPr>
          <a:lstStyle/>
          <a:p>
            <a:pPr algn="ctr"/>
            <a:r>
              <a:rPr lang="zh-CN" altLang="en-US" sz="3600" dirty="0">
                <a:solidFill>
                  <a:srgbClr val="00B050"/>
                </a:solidFill>
                <a:latin typeface="微软雅黑" pitchFamily="34" charset="-122"/>
                <a:ea typeface="微软雅黑" pitchFamily="34" charset="-122"/>
              </a:rPr>
              <a:t>中国认证认可</a:t>
            </a:r>
          </a:p>
          <a:p>
            <a:pPr algn="ctr"/>
            <a:endParaRPr lang="zh-CN" altLang="en-US" sz="1000" dirty="0">
              <a:solidFill>
                <a:srgbClr val="00B050"/>
              </a:solidFill>
              <a:latin typeface="微软雅黑" pitchFamily="34" charset="-122"/>
              <a:ea typeface="微软雅黑" pitchFamily="34" charset="-122"/>
            </a:endParaRPr>
          </a:p>
          <a:p>
            <a:pPr algn="ctr"/>
            <a:r>
              <a:rPr lang="zh-CN" altLang="en-US" sz="2600" dirty="0">
                <a:solidFill>
                  <a:srgbClr val="00B050"/>
                </a:solidFill>
                <a:latin typeface="微软雅黑" pitchFamily="34" charset="-122"/>
                <a:ea typeface="微软雅黑" pitchFamily="34" charset="-122"/>
              </a:rPr>
              <a:t>在质检总局和认监委领导下</a:t>
            </a:r>
          </a:p>
          <a:p>
            <a:pPr algn="ctr"/>
            <a:endParaRPr lang="zh-CN" altLang="en-US" sz="1000" dirty="0">
              <a:solidFill>
                <a:srgbClr val="00B050"/>
              </a:solidFill>
              <a:latin typeface="微软雅黑" pitchFamily="34" charset="-122"/>
              <a:ea typeface="微软雅黑" pitchFamily="34" charset="-122"/>
            </a:endParaRPr>
          </a:p>
          <a:p>
            <a:pPr algn="ctr"/>
            <a:r>
              <a:rPr lang="zh-CN" altLang="en-US" sz="2600" dirty="0">
                <a:solidFill>
                  <a:srgbClr val="00B050"/>
                </a:solidFill>
                <a:latin typeface="微软雅黑" pitchFamily="34" charset="-122"/>
                <a:ea typeface="微软雅黑" pitchFamily="34" charset="-122"/>
              </a:rPr>
              <a:t>遵循国际规则，结合中国国情</a:t>
            </a:r>
          </a:p>
          <a:p>
            <a:pPr algn="ctr"/>
            <a:endParaRPr lang="zh-CN" altLang="en-US" sz="1000" b="1" dirty="0">
              <a:solidFill>
                <a:srgbClr val="C00000"/>
              </a:solidFill>
              <a:latin typeface="微软雅黑" pitchFamily="34" charset="-122"/>
              <a:ea typeface="微软雅黑" pitchFamily="34" charset="-122"/>
            </a:endParaRPr>
          </a:p>
          <a:p>
            <a:pPr algn="ctr"/>
            <a:r>
              <a:rPr lang="zh-CN" altLang="en-US" sz="2600" b="1" dirty="0">
                <a:solidFill>
                  <a:srgbClr val="C00000"/>
                </a:solidFill>
                <a:latin typeface="微软雅黑" pitchFamily="34" charset="-122"/>
                <a:ea typeface="微软雅黑" pitchFamily="34" charset="-122"/>
              </a:rPr>
              <a:t>发展规模最大，监管程度最高</a:t>
            </a:r>
          </a:p>
        </p:txBody>
      </p:sp>
    </p:spTree>
    <p:extLst>
      <p:ext uri="{BB962C8B-B14F-4D97-AF65-F5344CB8AC3E}">
        <p14:creationId xmlns:p14="http://schemas.microsoft.com/office/powerpoint/2010/main" val="1057826479"/>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363868"/>
            <a:ext cx="8330130" cy="58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1) </a:t>
            </a:r>
            <a:r>
              <a:rPr lang="zh-CN" altLang="en-US" sz="2300" b="1" dirty="0">
                <a:solidFill>
                  <a:srgbClr val="00B050"/>
                </a:solidFill>
              </a:rPr>
              <a:t>认可工作本质属性</a:t>
            </a:r>
            <a:endParaRPr lang="en-US" altLang="zh-CN" sz="1800" b="1" dirty="0">
              <a:solidFill>
                <a:srgbClr val="00B050"/>
              </a:solidFill>
            </a:endParaRPr>
          </a:p>
        </p:txBody>
      </p:sp>
      <p:sp>
        <p:nvSpPr>
          <p:cNvPr id="9" name="Text Box 2"/>
          <p:cNvSpPr txBox="1">
            <a:spLocks noChangeArrowheads="1"/>
          </p:cNvSpPr>
          <p:nvPr/>
        </p:nvSpPr>
        <p:spPr bwMode="auto">
          <a:xfrm>
            <a:off x="323528" y="764704"/>
            <a:ext cx="72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2800" b="1" dirty="0">
                <a:solidFill>
                  <a:srgbClr val="C00000"/>
                </a:solidFill>
                <a:latin typeface="黑体" pitchFamily="2" charset="-122"/>
                <a:ea typeface="黑体" pitchFamily="2" charset="-122"/>
              </a:rPr>
              <a:t>2.</a:t>
            </a:r>
            <a:r>
              <a:rPr lang="zh-CN" altLang="en-US" sz="2800" b="1" dirty="0">
                <a:solidFill>
                  <a:srgbClr val="C00000"/>
                </a:solidFill>
                <a:latin typeface="黑体" pitchFamily="2" charset="-122"/>
                <a:ea typeface="黑体" pitchFamily="2" charset="-122"/>
              </a:rPr>
              <a:t>传递信任服务发展，认可人责无旁贷 </a:t>
            </a:r>
            <a:endParaRPr lang="en-US" altLang="zh-CN" sz="2800" b="1" dirty="0">
              <a:solidFill>
                <a:srgbClr val="C00000"/>
              </a:solidFill>
              <a:latin typeface="黑体" pitchFamily="2" charset="-122"/>
              <a:ea typeface="黑体" pitchFamily="2" charset="-122"/>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26</a:t>
            </a:fld>
            <a:endParaRPr lang="en-US" altLang="ko-KR" i="1" dirty="0">
              <a:solidFill>
                <a:srgbClr val="C00000"/>
              </a:solidFill>
              <a:latin typeface="굴림" pitchFamily="34" charset="-127"/>
              <a:ea typeface="굴림" pitchFamily="34" charset="-127"/>
            </a:endParaRPr>
          </a:p>
        </p:txBody>
      </p:sp>
      <p:sp>
        <p:nvSpPr>
          <p:cNvPr id="2" name="矩形 1"/>
          <p:cNvSpPr/>
          <p:nvPr/>
        </p:nvSpPr>
        <p:spPr>
          <a:xfrm>
            <a:off x="539552" y="2027749"/>
            <a:ext cx="8280920" cy="1246495"/>
          </a:xfrm>
          <a:prstGeom prst="rect">
            <a:avLst/>
          </a:prstGeom>
        </p:spPr>
        <p:txBody>
          <a:bodyPr wrap="square">
            <a:spAutoFit/>
          </a:bodyPr>
          <a:lstStyle/>
          <a:p>
            <a:pPr>
              <a:lnSpc>
                <a:spcPct val="150000"/>
              </a:lnSpc>
            </a:pPr>
            <a:r>
              <a:rPr lang="en-US" altLang="zh-CN" b="1" dirty="0">
                <a:latin typeface="微软雅黑" pitchFamily="34" charset="-122"/>
                <a:ea typeface="微软雅黑" pitchFamily="34" charset="-122"/>
              </a:rPr>
              <a:t>ANSI:</a:t>
            </a:r>
            <a:r>
              <a:rPr lang="zh-CN" altLang="zh-CN" sz="1600" dirty="0"/>
              <a:t>合格评定</a:t>
            </a:r>
            <a:r>
              <a:rPr lang="en-US" altLang="zh-CN" sz="1600" dirty="0"/>
              <a:t>/</a:t>
            </a:r>
            <a:r>
              <a:rPr lang="zh-CN" altLang="zh-CN" sz="1600" dirty="0"/>
              <a:t>认可是有关规定要求得到满足的证实</a:t>
            </a:r>
            <a:endParaRPr lang="en-US" altLang="zh-CN" sz="1600" dirty="0"/>
          </a:p>
          <a:p>
            <a:pPr>
              <a:lnSpc>
                <a:spcPct val="150000"/>
              </a:lnSpc>
            </a:pPr>
            <a:r>
              <a:rPr lang="en-US" altLang="zh-CN" sz="1600" dirty="0"/>
              <a:t>         </a:t>
            </a:r>
            <a:r>
              <a:rPr lang="zh-CN" altLang="zh-CN" sz="1600" dirty="0"/>
              <a:t>这种证实是增强市场或监管部门对产品、过程、体系、人员或机构的信心的一种手段</a:t>
            </a:r>
            <a:endParaRPr lang="en-US" altLang="zh-CN" sz="1600" dirty="0"/>
          </a:p>
          <a:p>
            <a:pPr>
              <a:lnSpc>
                <a:spcPct val="150000"/>
              </a:lnSpc>
            </a:pPr>
            <a:r>
              <a:rPr lang="en-US" altLang="zh-CN" sz="1600" dirty="0"/>
              <a:t>         </a:t>
            </a:r>
            <a:r>
              <a:rPr lang="zh-CN" altLang="zh-CN" sz="1600" dirty="0"/>
              <a:t>通过这种证实，产品的供应方可以减少对市场、监管部门以及贸易壁垒的担心</a:t>
            </a:r>
            <a:endParaRPr lang="zh-CN" altLang="zh-CN" sz="1400" b="1" dirty="0"/>
          </a:p>
        </p:txBody>
      </p:sp>
      <p:sp>
        <p:nvSpPr>
          <p:cNvPr id="4" name="矩形 3"/>
          <p:cNvSpPr/>
          <p:nvPr/>
        </p:nvSpPr>
        <p:spPr>
          <a:xfrm>
            <a:off x="611560" y="6352297"/>
            <a:ext cx="3888432" cy="369332"/>
          </a:xfrm>
          <a:prstGeom prst="rect">
            <a:avLst/>
          </a:prstGeom>
        </p:spPr>
        <p:txBody>
          <a:bodyPr wrap="square">
            <a:spAutoFit/>
          </a:bodyPr>
          <a:lstStyle/>
          <a:p>
            <a:r>
              <a:rPr lang="en-US" altLang="zh-CN" b="1" dirty="0">
                <a:latin typeface="微软雅黑" pitchFamily="34" charset="-122"/>
                <a:ea typeface="微软雅黑" pitchFamily="34" charset="-122"/>
              </a:rPr>
              <a:t>CNAS：</a:t>
            </a:r>
            <a:r>
              <a:rPr lang="zh-CN" altLang="en-US" b="1" dirty="0">
                <a:latin typeface="微软雅黑" pitchFamily="34" charset="-122"/>
                <a:ea typeface="微软雅黑" pitchFamily="34" charset="-122"/>
              </a:rPr>
              <a:t>证实能力  服务发展</a:t>
            </a:r>
            <a:endParaRPr lang="zh-CN" altLang="en-US" dirty="0"/>
          </a:p>
        </p:txBody>
      </p:sp>
      <p:sp>
        <p:nvSpPr>
          <p:cNvPr id="7" name="矩形 6"/>
          <p:cNvSpPr/>
          <p:nvPr/>
        </p:nvSpPr>
        <p:spPr>
          <a:xfrm>
            <a:off x="539552" y="3212976"/>
            <a:ext cx="8280920" cy="3139321"/>
          </a:xfrm>
          <a:prstGeom prst="rect">
            <a:avLst/>
          </a:prstGeom>
        </p:spPr>
        <p:txBody>
          <a:bodyPr wrap="square">
            <a:spAutoFit/>
          </a:bodyPr>
          <a:lstStyle/>
          <a:p>
            <a:pPr>
              <a:lnSpc>
                <a:spcPct val="150000"/>
              </a:lnSpc>
            </a:pPr>
            <a:r>
              <a:rPr lang="en-US" altLang="zh-CN" b="1" dirty="0">
                <a:latin typeface="微软雅黑" pitchFamily="34" charset="-122"/>
                <a:ea typeface="微软雅黑" pitchFamily="34" charset="-122"/>
              </a:rPr>
              <a:t>17011</a:t>
            </a:r>
            <a:r>
              <a:rPr lang="zh-CN" altLang="en-US" b="1" dirty="0">
                <a:latin typeface="微软雅黑" pitchFamily="34" charset="-122"/>
                <a:ea typeface="微软雅黑" pitchFamily="34" charset="-122"/>
              </a:rPr>
              <a:t>引言</a:t>
            </a:r>
            <a:endParaRPr lang="en-US" altLang="zh-CN" b="1" dirty="0">
              <a:latin typeface="微软雅黑" pitchFamily="34" charset="-122"/>
              <a:ea typeface="微软雅黑" pitchFamily="34" charset="-122"/>
            </a:endParaRPr>
          </a:p>
          <a:p>
            <a:pPr>
              <a:lnSpc>
                <a:spcPct val="150000"/>
              </a:lnSpc>
            </a:pPr>
            <a:r>
              <a:rPr lang="zh-CN" altLang="en-US" sz="1600" dirty="0"/>
              <a:t>强制性领域：政府需确保产品和服务</a:t>
            </a:r>
            <a:r>
              <a:rPr lang="zh-CN" altLang="zh-CN" sz="1600" dirty="0"/>
              <a:t>安全</a:t>
            </a:r>
            <a:r>
              <a:rPr lang="zh-CN" altLang="en-US" sz="1600" dirty="0"/>
              <a:t>、</a:t>
            </a:r>
            <a:r>
              <a:rPr lang="zh-CN" altLang="zh-CN" sz="1600" dirty="0"/>
              <a:t>健康、环</a:t>
            </a:r>
            <a:r>
              <a:rPr lang="zh-CN" altLang="en-US" sz="1600" dirty="0"/>
              <a:t>保</a:t>
            </a:r>
            <a:r>
              <a:rPr lang="zh-CN" altLang="zh-CN" sz="1600" dirty="0"/>
              <a:t>、</a:t>
            </a:r>
            <a:r>
              <a:rPr lang="zh-CN" altLang="en-US" sz="1600" dirty="0"/>
              <a:t>无</a:t>
            </a:r>
            <a:r>
              <a:rPr lang="zh-CN" altLang="zh-CN" sz="1600" dirty="0"/>
              <a:t>欺诈</a:t>
            </a:r>
            <a:r>
              <a:rPr lang="zh-CN" altLang="en-US" sz="1600" dirty="0"/>
              <a:t>；</a:t>
            </a:r>
            <a:r>
              <a:rPr lang="zh-CN" altLang="zh-CN" sz="1600" dirty="0"/>
              <a:t>维护市场公平</a:t>
            </a:r>
            <a:endParaRPr lang="en-US" altLang="zh-CN" sz="1600" dirty="0"/>
          </a:p>
          <a:p>
            <a:pPr>
              <a:lnSpc>
                <a:spcPct val="150000"/>
              </a:lnSpc>
            </a:pPr>
            <a:r>
              <a:rPr lang="zh-CN" altLang="en-US" sz="1600" dirty="0"/>
              <a:t>自愿性领域：市场竞争主体欲实现产品和服务</a:t>
            </a:r>
            <a:r>
              <a:rPr lang="zh-CN" altLang="zh-CN" sz="1600" dirty="0"/>
              <a:t>达到最基本的技术水平、可比性和公平竞争</a:t>
            </a:r>
            <a:endParaRPr lang="en-US" altLang="zh-CN" sz="1600" dirty="0"/>
          </a:p>
          <a:p>
            <a:pPr>
              <a:lnSpc>
                <a:spcPct val="150000"/>
              </a:lnSpc>
            </a:pPr>
            <a:r>
              <a:rPr lang="zh-CN" altLang="zh-CN" sz="1600" dirty="0"/>
              <a:t>公平贸易的一个先决条件</a:t>
            </a:r>
            <a:r>
              <a:rPr lang="zh-CN" altLang="en-US" sz="1600" dirty="0"/>
              <a:t>：</a:t>
            </a:r>
            <a:r>
              <a:rPr lang="zh-CN" altLang="zh-CN" sz="1600" dirty="0"/>
              <a:t>产品</a:t>
            </a:r>
            <a:r>
              <a:rPr lang="zh-CN" altLang="en-US" sz="1600" dirty="0"/>
              <a:t>和</a:t>
            </a:r>
            <a:r>
              <a:rPr lang="zh-CN" altLang="zh-CN" sz="1600" dirty="0"/>
              <a:t>服务在某一经济体内获得正式接受，就能在其他经济体自由流通，而不必经过重复检测、检查或认证等</a:t>
            </a:r>
            <a:r>
              <a:rPr lang="zh-CN" altLang="en-US" sz="1600" dirty="0"/>
              <a:t>；</a:t>
            </a:r>
            <a:endParaRPr lang="en-US" altLang="zh-CN" sz="1600" dirty="0"/>
          </a:p>
          <a:p>
            <a:pPr>
              <a:lnSpc>
                <a:spcPct val="150000"/>
              </a:lnSpc>
            </a:pPr>
            <a:r>
              <a:rPr lang="zh-CN" altLang="zh-CN" sz="1600" dirty="0"/>
              <a:t>合格评定机构</a:t>
            </a:r>
            <a:r>
              <a:rPr lang="zh-CN" altLang="en-US" sz="1600" dirty="0"/>
              <a:t>能客观证明</a:t>
            </a:r>
            <a:r>
              <a:rPr lang="zh-CN" altLang="zh-CN" sz="1600" dirty="0"/>
              <a:t>产品</a:t>
            </a:r>
            <a:r>
              <a:rPr lang="zh-CN" altLang="en-US" sz="1600" dirty="0"/>
              <a:t>和</a:t>
            </a:r>
            <a:r>
              <a:rPr lang="zh-CN" altLang="zh-CN" sz="1600" dirty="0"/>
              <a:t>服务</a:t>
            </a:r>
            <a:r>
              <a:rPr lang="zh-CN" altLang="en-US" sz="1600" dirty="0"/>
              <a:t>符合</a:t>
            </a:r>
            <a:r>
              <a:rPr lang="zh-CN" altLang="zh-CN" sz="1600" dirty="0"/>
              <a:t>规定要求</a:t>
            </a:r>
            <a:endParaRPr lang="en-US" altLang="zh-CN" sz="1600" dirty="0"/>
          </a:p>
          <a:p>
            <a:pPr>
              <a:lnSpc>
                <a:spcPct val="150000"/>
              </a:lnSpc>
            </a:pPr>
            <a:r>
              <a:rPr lang="zh-CN" altLang="en-US" sz="1600" dirty="0"/>
              <a:t>认可机构能</a:t>
            </a:r>
            <a:r>
              <a:rPr lang="zh-CN" altLang="zh-CN" sz="1600" dirty="0"/>
              <a:t>公正验证合格评定机构有能力胜任其工作</a:t>
            </a:r>
            <a:r>
              <a:rPr lang="zh-CN" altLang="en-US" sz="1600" dirty="0"/>
              <a:t>，</a:t>
            </a:r>
            <a:r>
              <a:rPr lang="zh-CN" altLang="zh-CN" sz="1600" dirty="0"/>
              <a:t>为采购方和监管部门或机构提供信心</a:t>
            </a:r>
            <a:r>
              <a:rPr lang="zh-CN" altLang="en-US" sz="1600" dirty="0"/>
              <a:t>，</a:t>
            </a:r>
            <a:r>
              <a:rPr lang="zh-CN" altLang="zh-CN" sz="1600" dirty="0"/>
              <a:t>并最终实现</a:t>
            </a:r>
            <a:r>
              <a:rPr lang="en-US" altLang="zh-CN" sz="1600" dirty="0"/>
              <a:t>“</a:t>
            </a:r>
            <a:r>
              <a:rPr lang="zh-CN" altLang="zh-CN" sz="1600" dirty="0"/>
              <a:t>一站式</a:t>
            </a:r>
            <a:r>
              <a:rPr lang="en-US" altLang="zh-CN" sz="1600" dirty="0"/>
              <a:t>”</a:t>
            </a:r>
            <a:r>
              <a:rPr lang="zh-CN" altLang="zh-CN" sz="1600" dirty="0"/>
              <a:t>认可和</a:t>
            </a:r>
            <a:r>
              <a:rPr lang="en-US" altLang="zh-CN" sz="1600" dirty="0"/>
              <a:t>“</a:t>
            </a:r>
            <a:r>
              <a:rPr lang="zh-CN" altLang="zh-CN" sz="1600" dirty="0"/>
              <a:t>一站式</a:t>
            </a:r>
            <a:r>
              <a:rPr lang="en-US" altLang="zh-CN" sz="1600" dirty="0"/>
              <a:t>”</a:t>
            </a:r>
            <a:r>
              <a:rPr lang="zh-CN" altLang="zh-CN" sz="1600" dirty="0"/>
              <a:t>合格评定的目标</a:t>
            </a:r>
            <a:r>
              <a:rPr lang="zh-CN" altLang="en-US" sz="1600" dirty="0"/>
              <a:t>，</a:t>
            </a:r>
            <a:r>
              <a:rPr lang="zh-CN" altLang="zh-CN" sz="1600" dirty="0"/>
              <a:t>促进贸易</a:t>
            </a:r>
          </a:p>
        </p:txBody>
      </p:sp>
    </p:spTree>
    <p:extLst>
      <p:ext uri="{BB962C8B-B14F-4D97-AF65-F5344CB8AC3E}">
        <p14:creationId xmlns:p14="http://schemas.microsoft.com/office/powerpoint/2010/main" val="225672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490342" y="1363868"/>
            <a:ext cx="8330130" cy="58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2) </a:t>
            </a:r>
            <a:r>
              <a:rPr lang="zh-CN" altLang="en-US" sz="2300" b="1" dirty="0">
                <a:solidFill>
                  <a:srgbClr val="00B050"/>
                </a:solidFill>
              </a:rPr>
              <a:t>国家战略需要</a:t>
            </a:r>
            <a:endParaRPr lang="en-US" altLang="zh-CN" sz="1800" b="1" dirty="0">
              <a:solidFill>
                <a:srgbClr val="00B050"/>
              </a:solidFill>
            </a:endParaRPr>
          </a:p>
        </p:txBody>
      </p:sp>
      <p:sp>
        <p:nvSpPr>
          <p:cNvPr id="9" name="Text Box 2"/>
          <p:cNvSpPr txBox="1">
            <a:spLocks noChangeArrowheads="1"/>
          </p:cNvSpPr>
          <p:nvPr/>
        </p:nvSpPr>
        <p:spPr bwMode="auto">
          <a:xfrm>
            <a:off x="323528" y="764704"/>
            <a:ext cx="72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2800" b="1" dirty="0">
                <a:solidFill>
                  <a:srgbClr val="C00000"/>
                </a:solidFill>
                <a:latin typeface="黑体" pitchFamily="2" charset="-122"/>
                <a:ea typeface="黑体" pitchFamily="2" charset="-122"/>
              </a:rPr>
              <a:t>2.</a:t>
            </a:r>
            <a:r>
              <a:rPr lang="zh-CN" altLang="en-US" sz="2800" b="1" dirty="0">
                <a:solidFill>
                  <a:srgbClr val="C00000"/>
                </a:solidFill>
                <a:latin typeface="黑体" pitchFamily="2" charset="-122"/>
                <a:ea typeface="黑体" pitchFamily="2" charset="-122"/>
              </a:rPr>
              <a:t>传递信任服务发展，认可人责无旁贷 </a:t>
            </a:r>
            <a:endParaRPr lang="en-US" altLang="zh-CN" sz="2800" b="1" dirty="0">
              <a:solidFill>
                <a:srgbClr val="C00000"/>
              </a:solidFill>
              <a:latin typeface="黑体" pitchFamily="2" charset="-122"/>
              <a:ea typeface="黑体" pitchFamily="2" charset="-122"/>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27</a:t>
            </a:fld>
            <a:endParaRPr lang="en-US" altLang="ko-KR" i="1" dirty="0">
              <a:solidFill>
                <a:srgbClr val="C00000"/>
              </a:solidFill>
              <a:latin typeface="굴림" pitchFamily="34" charset="-127"/>
              <a:ea typeface="굴림" pitchFamily="34" charset="-127"/>
            </a:endParaRPr>
          </a:p>
        </p:txBody>
      </p:sp>
      <p:sp>
        <p:nvSpPr>
          <p:cNvPr id="2" name="矩形 1"/>
          <p:cNvSpPr/>
          <p:nvPr/>
        </p:nvSpPr>
        <p:spPr>
          <a:xfrm>
            <a:off x="539552" y="2027749"/>
            <a:ext cx="8280920" cy="2816156"/>
          </a:xfrm>
          <a:prstGeom prst="rect">
            <a:avLst/>
          </a:prstGeom>
        </p:spPr>
        <p:txBody>
          <a:bodyPr wrap="square">
            <a:spAutoFit/>
          </a:bodyPr>
          <a:lstStyle/>
          <a:p>
            <a:pPr>
              <a:lnSpc>
                <a:spcPct val="150000"/>
              </a:lnSpc>
            </a:pPr>
            <a:r>
              <a:rPr lang="zh-CN" altLang="en-US" b="1" dirty="0">
                <a:latin typeface="微软雅黑" pitchFamily="34" charset="-122"/>
                <a:ea typeface="微软雅黑" pitchFamily="34" charset="-122"/>
              </a:rPr>
              <a:t>国家主席</a:t>
            </a:r>
            <a:r>
              <a:rPr lang="zh-CN" altLang="en-US" b="1" dirty="0">
                <a:latin typeface="微软雅黑" pitchFamily="34" charset="-122"/>
                <a:ea typeface="微软雅黑" pitchFamily="34" charset="-122"/>
              </a:rPr>
              <a:t>习近平</a:t>
            </a:r>
            <a:r>
              <a:rPr lang="zh-CN" altLang="en-US" sz="1600" dirty="0"/>
              <a:t>：</a:t>
            </a:r>
            <a:r>
              <a:rPr lang="en-US" altLang="zh-CN" sz="1600" dirty="0" smtClean="0"/>
              <a:t>2013</a:t>
            </a:r>
            <a:r>
              <a:rPr lang="zh-CN" altLang="en-US" sz="1600" dirty="0" smtClean="0"/>
              <a:t>年提出共建</a:t>
            </a:r>
            <a:r>
              <a:rPr lang="zh-CN" altLang="en-US" sz="1600" dirty="0"/>
              <a:t>“丝绸之路经济带”和“</a:t>
            </a:r>
            <a:r>
              <a:rPr lang="en-US" altLang="zh-CN" sz="1600" dirty="0"/>
              <a:t>21</a:t>
            </a:r>
            <a:r>
              <a:rPr lang="zh-CN" altLang="en-US" sz="1600" dirty="0"/>
              <a:t>世纪海上丝绸之路</a:t>
            </a:r>
            <a:r>
              <a:rPr lang="zh-CN" altLang="en-US" sz="1600" dirty="0" smtClean="0"/>
              <a:t>”倡议</a:t>
            </a:r>
            <a:endParaRPr lang="en-US" altLang="zh-CN" sz="1600" dirty="0"/>
          </a:p>
          <a:p>
            <a:pPr>
              <a:lnSpc>
                <a:spcPct val="150000"/>
              </a:lnSpc>
            </a:pPr>
            <a:r>
              <a:rPr lang="zh-CN" altLang="en-US" sz="1600" dirty="0" smtClean="0"/>
              <a:t>（简称“一带一路</a:t>
            </a:r>
            <a:r>
              <a:rPr lang="en-US" altLang="zh-CN" sz="1600" dirty="0" smtClean="0"/>
              <a:t>“）</a:t>
            </a:r>
          </a:p>
          <a:p>
            <a:pPr>
              <a:lnSpc>
                <a:spcPct val="150000"/>
              </a:lnSpc>
            </a:pPr>
            <a:r>
              <a:rPr lang="zh-CN" altLang="en-US" b="1" dirty="0" smtClean="0">
                <a:latin typeface="微软雅黑" pitchFamily="34" charset="-122"/>
                <a:ea typeface="微软雅黑" pitchFamily="34" charset="-122"/>
              </a:rPr>
              <a:t>国务院：</a:t>
            </a:r>
            <a:r>
              <a:rPr lang="zh-CN" altLang="en-US" sz="1600" dirty="0"/>
              <a:t>发布</a:t>
            </a:r>
            <a:r>
              <a:rPr lang="zh-CN" altLang="en-US" sz="1600" dirty="0"/>
              <a:t>的</a:t>
            </a:r>
            <a:r>
              <a:rPr lang="en-US" altLang="zh-CN" sz="1600" dirty="0"/>
              <a:t>《</a:t>
            </a:r>
            <a:r>
              <a:rPr lang="zh-CN" altLang="en-US" sz="1600" dirty="0"/>
              <a:t>推动共建丝绸之路经济带和</a:t>
            </a:r>
            <a:r>
              <a:rPr lang="en-US" altLang="zh-CN" sz="1600" dirty="0"/>
              <a:t>21</a:t>
            </a:r>
            <a:r>
              <a:rPr lang="zh-CN" altLang="en-US" sz="1600" dirty="0"/>
              <a:t>世纪海上丝绸之路的愿景与行动</a:t>
            </a:r>
            <a:r>
              <a:rPr lang="en-US" altLang="zh-CN" sz="1600" dirty="0" smtClean="0"/>
              <a:t>》</a:t>
            </a:r>
          </a:p>
          <a:p>
            <a:pPr>
              <a:lnSpc>
                <a:spcPct val="150000"/>
              </a:lnSpc>
            </a:pPr>
            <a:r>
              <a:rPr lang="zh-CN" altLang="en-US" b="1" dirty="0">
                <a:latin typeface="微软雅黑" pitchFamily="34" charset="-122"/>
                <a:ea typeface="微软雅黑" pitchFamily="34" charset="-122"/>
              </a:rPr>
              <a:t>国家</a:t>
            </a:r>
            <a:r>
              <a:rPr lang="zh-CN" altLang="en-US" b="1" dirty="0">
                <a:latin typeface="微软雅黑" pitchFamily="34" charset="-122"/>
                <a:ea typeface="微软雅黑" pitchFamily="34" charset="-122"/>
              </a:rPr>
              <a:t>认</a:t>
            </a:r>
            <a:r>
              <a:rPr lang="zh-CN" altLang="en-US" b="1" dirty="0" smtClean="0">
                <a:latin typeface="微软雅黑" pitchFamily="34" charset="-122"/>
                <a:ea typeface="微软雅黑" pitchFamily="34" charset="-122"/>
              </a:rPr>
              <a:t>监委：</a:t>
            </a:r>
            <a:r>
              <a:rPr lang="zh-CN" altLang="en-US" sz="1600" dirty="0" smtClean="0"/>
              <a:t>发布</a:t>
            </a:r>
            <a:r>
              <a:rPr lang="en-US" altLang="zh-CN" sz="1600" dirty="0" smtClean="0"/>
              <a:t>《</a:t>
            </a:r>
            <a:r>
              <a:rPr lang="zh-CN" altLang="en-US" sz="1600" dirty="0"/>
              <a:t>共同推动认证认可服务“一带一路”建设的愿景与行动</a:t>
            </a:r>
            <a:r>
              <a:rPr lang="en-US" altLang="zh-CN" sz="1600" dirty="0" smtClean="0"/>
              <a:t>》</a:t>
            </a:r>
          </a:p>
          <a:p>
            <a:pPr>
              <a:lnSpc>
                <a:spcPct val="150000"/>
              </a:lnSpc>
            </a:pPr>
            <a:r>
              <a:rPr lang="en-US" altLang="zh-CN" sz="1600" dirty="0" smtClean="0"/>
              <a:t>        “</a:t>
            </a:r>
            <a:r>
              <a:rPr lang="zh-CN" altLang="en-US" sz="1600" dirty="0" smtClean="0"/>
              <a:t>在</a:t>
            </a:r>
            <a:r>
              <a:rPr lang="zh-CN" altLang="en-US" sz="1600" dirty="0"/>
              <a:t>当前国际和国内经济运行速度放缓的背景下，围绕产能合作、经济互补、基础</a:t>
            </a:r>
            <a:r>
              <a:rPr lang="zh-CN" altLang="en-US" sz="1600" dirty="0" smtClean="0"/>
              <a:t>设施  </a:t>
            </a:r>
            <a:endParaRPr lang="en-US" altLang="zh-CN" sz="1600" dirty="0" smtClean="0"/>
          </a:p>
          <a:p>
            <a:pPr>
              <a:lnSpc>
                <a:spcPct val="150000"/>
              </a:lnSpc>
            </a:pPr>
            <a:r>
              <a:rPr lang="en-US" altLang="zh-CN" sz="1600" dirty="0"/>
              <a:t> </a:t>
            </a:r>
            <a:r>
              <a:rPr lang="en-US" altLang="zh-CN" sz="1600" dirty="0" smtClean="0"/>
              <a:t>        </a:t>
            </a:r>
            <a:r>
              <a:rPr lang="zh-CN" altLang="en-US" sz="1600" dirty="0" smtClean="0"/>
              <a:t>互联</a:t>
            </a:r>
            <a:r>
              <a:rPr lang="zh-CN" altLang="en-US" sz="1600" dirty="0"/>
              <a:t>互通，研究合格评定互认关键技术并开展互认合作，发挥认证认可互认的积极</a:t>
            </a:r>
            <a:r>
              <a:rPr lang="zh-CN" altLang="en-US" sz="1600" dirty="0" smtClean="0"/>
              <a:t>作</a:t>
            </a:r>
            <a:endParaRPr lang="en-US" altLang="zh-CN" sz="1600" dirty="0" smtClean="0"/>
          </a:p>
          <a:p>
            <a:pPr>
              <a:lnSpc>
                <a:spcPct val="150000"/>
              </a:lnSpc>
            </a:pPr>
            <a:r>
              <a:rPr lang="en-US" altLang="zh-CN" sz="1600" dirty="0"/>
              <a:t> </a:t>
            </a:r>
            <a:r>
              <a:rPr lang="en-US" altLang="zh-CN" sz="1600" dirty="0" smtClean="0"/>
              <a:t>        </a:t>
            </a:r>
            <a:r>
              <a:rPr lang="zh-CN" altLang="en-US" sz="1600" dirty="0" smtClean="0"/>
              <a:t>用，</a:t>
            </a:r>
            <a:r>
              <a:rPr lang="zh-CN" altLang="en-US" sz="1600" dirty="0"/>
              <a:t>对牵引和提振“一带一路”沿线各国经济具有重要意义</a:t>
            </a:r>
            <a:r>
              <a:rPr lang="zh-CN" altLang="en-US" sz="1600" dirty="0" smtClean="0"/>
              <a:t>。</a:t>
            </a:r>
            <a:r>
              <a:rPr lang="en-US" altLang="zh-CN" sz="1600" dirty="0" smtClean="0"/>
              <a:t>”</a:t>
            </a:r>
            <a:endParaRPr lang="zh-CN" altLang="en-US" sz="1600" dirty="0"/>
          </a:p>
        </p:txBody>
      </p:sp>
      <p:sp>
        <p:nvSpPr>
          <p:cNvPr id="3" name="矩形 2"/>
          <p:cNvSpPr/>
          <p:nvPr/>
        </p:nvSpPr>
        <p:spPr>
          <a:xfrm>
            <a:off x="539552" y="4843905"/>
            <a:ext cx="7704856" cy="1338828"/>
          </a:xfrm>
          <a:prstGeom prst="rect">
            <a:avLst/>
          </a:prstGeom>
        </p:spPr>
        <p:txBody>
          <a:bodyPr wrap="square">
            <a:spAutoFit/>
          </a:bodyPr>
          <a:lstStyle/>
          <a:p>
            <a:pPr>
              <a:lnSpc>
                <a:spcPct val="150000"/>
              </a:lnSpc>
            </a:pPr>
            <a:r>
              <a:rPr lang="zh-CN" altLang="en-US" b="1" dirty="0" smtClean="0">
                <a:latin typeface="微软雅黑" pitchFamily="34" charset="-122"/>
                <a:ea typeface="微软雅黑" pitchFamily="34" charset="-122"/>
              </a:rPr>
              <a:t>认可</a:t>
            </a:r>
            <a:r>
              <a:rPr lang="zh-CN" altLang="en-US" b="1" dirty="0">
                <a:latin typeface="微软雅黑" pitchFamily="34" charset="-122"/>
                <a:ea typeface="微软雅黑" pitchFamily="34" charset="-122"/>
              </a:rPr>
              <a:t>中心：</a:t>
            </a:r>
            <a:endParaRPr lang="en-US" altLang="zh-CN" b="1" dirty="0">
              <a:latin typeface="微软雅黑" pitchFamily="34" charset="-122"/>
              <a:ea typeface="微软雅黑" pitchFamily="34" charset="-122"/>
            </a:endParaRPr>
          </a:p>
          <a:p>
            <a:pPr>
              <a:lnSpc>
                <a:spcPct val="150000"/>
              </a:lnSpc>
            </a:pPr>
            <a:r>
              <a:rPr lang="en-US" altLang="zh-CN" dirty="0" smtClean="0">
                <a:solidFill>
                  <a:srgbClr val="002060"/>
                </a:solidFill>
                <a:latin typeface="微软雅黑" panose="020B0503020204020204" pitchFamily="34" charset="-122"/>
                <a:ea typeface="微软雅黑" panose="020B0503020204020204" pitchFamily="34" charset="-122"/>
              </a:rPr>
              <a:t>”</a:t>
            </a:r>
            <a:r>
              <a:rPr lang="zh-CN" altLang="en-US" dirty="0" smtClean="0">
                <a:solidFill>
                  <a:srgbClr val="002060"/>
                </a:solidFill>
                <a:latin typeface="微软雅黑" panose="020B0503020204020204" pitchFamily="34" charset="-122"/>
                <a:ea typeface="微软雅黑" panose="020B0503020204020204" pitchFamily="34" charset="-122"/>
              </a:rPr>
              <a:t>一带一路</a:t>
            </a:r>
            <a:r>
              <a:rPr lang="en-US" altLang="zh-CN" dirty="0" smtClean="0">
                <a:solidFill>
                  <a:srgbClr val="002060"/>
                </a:solidFill>
                <a:latin typeface="微软雅黑" panose="020B0503020204020204" pitchFamily="34" charset="-122"/>
                <a:ea typeface="微软雅黑" panose="020B0503020204020204" pitchFamily="34" charset="-122"/>
              </a:rPr>
              <a:t>“</a:t>
            </a:r>
            <a:r>
              <a:rPr lang="zh-CN" altLang="en-US" dirty="0" smtClean="0">
                <a:solidFill>
                  <a:srgbClr val="002060"/>
                </a:solidFill>
                <a:latin typeface="微软雅黑" panose="020B0503020204020204" pitchFamily="34" charset="-122"/>
                <a:ea typeface="微软雅黑" panose="020B0503020204020204" pitchFamily="34" charset="-122"/>
              </a:rPr>
              <a:t>沿线经济体典型产品互认评价和风险控制关键技术研究</a:t>
            </a:r>
            <a:endParaRPr lang="en-US" altLang="zh-CN" dirty="0" smtClean="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rgbClr val="002060"/>
                </a:solidFill>
                <a:latin typeface="微软雅黑" panose="020B0503020204020204" pitchFamily="34" charset="-122"/>
                <a:ea typeface="微软雅黑" panose="020B0503020204020204" pitchFamily="34" charset="-122"/>
              </a:rPr>
              <a:t>（</a:t>
            </a:r>
            <a:r>
              <a:rPr lang="zh-CN" altLang="zh-CN" dirty="0">
                <a:solidFill>
                  <a:srgbClr val="002060"/>
                </a:solidFill>
                <a:latin typeface="微软雅黑" panose="020B0503020204020204" pitchFamily="34" charset="-122"/>
                <a:ea typeface="微软雅黑" panose="020B0503020204020204" pitchFamily="34" charset="-122"/>
              </a:rPr>
              <a:t>支撑‘一带一路’贸易便利化的认证认可关键技术研究与</a:t>
            </a:r>
            <a:r>
              <a:rPr lang="zh-CN" altLang="zh-CN" dirty="0" smtClean="0">
                <a:solidFill>
                  <a:srgbClr val="002060"/>
                </a:solidFill>
                <a:latin typeface="微软雅黑" panose="020B0503020204020204" pitchFamily="34" charset="-122"/>
                <a:ea typeface="微软雅黑" panose="020B0503020204020204" pitchFamily="34" charset="-122"/>
              </a:rPr>
              <a:t>应用</a:t>
            </a:r>
            <a:r>
              <a:rPr lang="zh-CN" altLang="en-US" dirty="0" smtClean="0">
                <a:solidFill>
                  <a:srgbClr val="002060"/>
                </a:solidFill>
                <a:latin typeface="微软雅黑" panose="020B0503020204020204" pitchFamily="34" charset="-122"/>
                <a:ea typeface="微软雅黑" panose="020B0503020204020204" pitchFamily="34" charset="-122"/>
              </a:rPr>
              <a:t>）</a:t>
            </a:r>
            <a:endParaRPr lang="zh-CN" altLang="en-US" dirty="0"/>
          </a:p>
        </p:txBody>
      </p:sp>
    </p:spTree>
    <p:extLst>
      <p:ext uri="{BB962C8B-B14F-4D97-AF65-F5344CB8AC3E}">
        <p14:creationId xmlns:p14="http://schemas.microsoft.com/office/powerpoint/2010/main" val="1407694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Rectangle 3"/>
          <p:cNvSpPr>
            <a:spLocks noChangeArrowheads="1"/>
          </p:cNvSpPr>
          <p:nvPr/>
        </p:nvSpPr>
        <p:spPr bwMode="auto">
          <a:xfrm>
            <a:off x="6883400" y="3699718"/>
            <a:ext cx="1835150" cy="1919288"/>
          </a:xfrm>
          <a:prstGeom prst="rect">
            <a:avLst/>
          </a:prstGeom>
          <a:gradFill rotWithShape="1">
            <a:gsLst>
              <a:gs pos="0">
                <a:srgbClr val="99CC00"/>
              </a:gs>
              <a:gs pos="100000">
                <a:srgbClr val="FFFFFF"/>
              </a:gs>
            </a:gsLst>
            <a:lin ang="5400000" scaled="1"/>
          </a:gradFill>
          <a:ln>
            <a:noFill/>
          </a:ln>
          <a:extLst/>
        </p:spPr>
        <p:txBody>
          <a:bodyPr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01" name="Rectangle 4"/>
          <p:cNvSpPr>
            <a:spLocks noChangeArrowheads="1"/>
          </p:cNvSpPr>
          <p:nvPr/>
        </p:nvSpPr>
        <p:spPr bwMode="auto">
          <a:xfrm>
            <a:off x="5076825" y="4188668"/>
            <a:ext cx="1806575" cy="1790700"/>
          </a:xfrm>
          <a:prstGeom prst="rect">
            <a:avLst/>
          </a:prstGeom>
          <a:gradFill rotWithShape="1">
            <a:gsLst>
              <a:gs pos="0">
                <a:srgbClr val="BBE0E3"/>
              </a:gs>
              <a:gs pos="100000">
                <a:srgbClr val="FFFFFF"/>
              </a:gs>
            </a:gsLst>
            <a:lin ang="5400000" scaled="1"/>
          </a:gradFill>
          <a:ln>
            <a:noFill/>
          </a:ln>
          <a:extLst/>
        </p:spPr>
        <p:txBody>
          <a:bodyPr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02" name="Rectangle 5"/>
          <p:cNvSpPr>
            <a:spLocks noChangeArrowheads="1"/>
          </p:cNvSpPr>
          <p:nvPr/>
        </p:nvSpPr>
        <p:spPr bwMode="auto">
          <a:xfrm>
            <a:off x="3221038" y="4682381"/>
            <a:ext cx="1871662" cy="1512887"/>
          </a:xfrm>
          <a:prstGeom prst="rect">
            <a:avLst/>
          </a:prstGeom>
          <a:gradFill rotWithShape="1">
            <a:gsLst>
              <a:gs pos="0">
                <a:srgbClr val="99CC00"/>
              </a:gs>
              <a:gs pos="100000">
                <a:srgbClr val="FFFFFF"/>
              </a:gs>
            </a:gsLst>
            <a:lin ang="5400000" scaled="1"/>
          </a:gradFill>
          <a:ln>
            <a:noFill/>
          </a:ln>
          <a:extLst/>
        </p:spPr>
        <p:txBody>
          <a:bodyPr wrap="none" anchor="ctr"/>
          <a:lstStyle/>
          <a:p>
            <a:pPr algn="ct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03" name="AutoShape 6"/>
          <p:cNvSpPr>
            <a:spLocks noChangeArrowheads="1"/>
          </p:cNvSpPr>
          <p:nvPr/>
        </p:nvSpPr>
        <p:spPr bwMode="auto">
          <a:xfrm flipH="1">
            <a:off x="2644775" y="4069606"/>
            <a:ext cx="2428875" cy="615950"/>
          </a:xfrm>
          <a:prstGeom prst="parallelogram">
            <a:avLst>
              <a:gd name="adj" fmla="val 98582"/>
            </a:avLst>
          </a:prstGeom>
          <a:gradFill rotWithShape="1">
            <a:gsLst>
              <a:gs pos="0">
                <a:srgbClr val="C7E374">
                  <a:alpha val="81999"/>
                </a:srgbClr>
              </a:gs>
              <a:gs pos="100000">
                <a:srgbClr val="99CC00">
                  <a:alpha val="50000"/>
                </a:srgbClr>
              </a:gs>
            </a:gsLst>
            <a:lin ang="2700000" scaled="1"/>
          </a:gradFill>
          <a:ln>
            <a:noFill/>
          </a:ln>
          <a:extLst/>
        </p:spPr>
        <p:txBody>
          <a:bodyPr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04" name="AutoShape 7"/>
          <p:cNvSpPr>
            <a:spLocks noChangeArrowheads="1"/>
          </p:cNvSpPr>
          <p:nvPr/>
        </p:nvSpPr>
        <p:spPr bwMode="auto">
          <a:xfrm flipH="1">
            <a:off x="4457700" y="3560018"/>
            <a:ext cx="2428875" cy="646113"/>
          </a:xfrm>
          <a:prstGeom prst="parallelogram">
            <a:avLst>
              <a:gd name="adj" fmla="val 96330"/>
            </a:avLst>
          </a:prstGeom>
          <a:gradFill rotWithShape="1">
            <a:gsLst>
              <a:gs pos="0">
                <a:srgbClr val="BBE0E3"/>
              </a:gs>
              <a:gs pos="100000">
                <a:srgbClr val="DAEEF0"/>
              </a:gs>
            </a:gsLst>
            <a:lin ang="0" scaled="1"/>
          </a:gradFill>
          <a:ln>
            <a:noFill/>
          </a:ln>
          <a:extLst/>
        </p:spPr>
        <p:txBody>
          <a:bodyPr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05" name="Freeform 8"/>
          <p:cNvSpPr>
            <a:spLocks/>
          </p:cNvSpPr>
          <p:nvPr/>
        </p:nvSpPr>
        <p:spPr bwMode="auto">
          <a:xfrm>
            <a:off x="4464050" y="3561606"/>
            <a:ext cx="612775" cy="1130300"/>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 name="T10" fmla="*/ 0 w 201"/>
              <a:gd name="T11" fmla="*/ 0 h 370"/>
              <a:gd name="T12" fmla="*/ 201 w 201"/>
              <a:gd name="T13" fmla="*/ 370 h 370"/>
            </a:gdLst>
            <a:ahLst/>
            <a:cxnLst>
              <a:cxn ang="0">
                <a:pos x="T0" y="T1"/>
              </a:cxn>
              <a:cxn ang="0">
                <a:pos x="T2" y="T3"/>
              </a:cxn>
              <a:cxn ang="0">
                <a:pos x="T4" y="T5"/>
              </a:cxn>
              <a:cxn ang="0">
                <a:pos x="T6" y="T7"/>
              </a:cxn>
              <a:cxn ang="0">
                <a:pos x="T8" y="T9"/>
              </a:cxn>
            </a:cxnLst>
            <a:rect l="T10" t="T11" r="T12" b="T13"/>
            <a:pathLst>
              <a:path w="201" h="370">
                <a:moveTo>
                  <a:pt x="0" y="167"/>
                </a:moveTo>
                <a:lnTo>
                  <a:pt x="201" y="370"/>
                </a:lnTo>
                <a:lnTo>
                  <a:pt x="201" y="210"/>
                </a:lnTo>
                <a:lnTo>
                  <a:pt x="0" y="0"/>
                </a:lnTo>
                <a:lnTo>
                  <a:pt x="0" y="167"/>
                </a:lnTo>
                <a:close/>
              </a:path>
            </a:pathLst>
          </a:custGeom>
          <a:gradFill rotWithShape="1">
            <a:gsLst>
              <a:gs pos="0">
                <a:srgbClr val="576869"/>
              </a:gs>
              <a:gs pos="100000">
                <a:srgbClr val="BBE0E3"/>
              </a:gs>
            </a:gsLst>
            <a:lin ang="18900000" scaled="1"/>
          </a:gradFill>
          <a:ln>
            <a:noFill/>
          </a:ln>
          <a:extLst/>
        </p:spPr>
        <p:txBody>
          <a:bodyPr/>
          <a:lstStyle/>
          <a:p>
            <a:pPr defTabSz="914400" fontAlgn="auto">
              <a:spcBef>
                <a:spcPts val="0"/>
              </a:spcBef>
              <a:spcAft>
                <a:spcPts val="0"/>
              </a:spcAft>
              <a:defRPr/>
            </a:pPr>
            <a:endParaRPr kumimoji="0" lang="zh-CN" altLang="en-US" kern="0">
              <a:solidFill>
                <a:sysClr val="windowText" lastClr="000000"/>
              </a:solidFill>
              <a:latin typeface="Calibri" pitchFamily="34" charset="0"/>
              <a:ea typeface="宋体" pitchFamily="2" charset="-122"/>
            </a:endParaRPr>
          </a:p>
        </p:txBody>
      </p:sp>
      <p:sp>
        <p:nvSpPr>
          <p:cNvPr id="406" name="AutoShape 9"/>
          <p:cNvSpPr>
            <a:spLocks noChangeArrowheads="1"/>
          </p:cNvSpPr>
          <p:nvPr/>
        </p:nvSpPr>
        <p:spPr bwMode="auto">
          <a:xfrm flipH="1">
            <a:off x="6270625" y="3044081"/>
            <a:ext cx="2438400" cy="657225"/>
          </a:xfrm>
          <a:prstGeom prst="parallelogram">
            <a:avLst>
              <a:gd name="adj" fmla="val 92256"/>
            </a:avLst>
          </a:prstGeom>
          <a:gradFill rotWithShape="1">
            <a:gsLst>
              <a:gs pos="0">
                <a:srgbClr val="99CC00"/>
              </a:gs>
              <a:gs pos="100000">
                <a:srgbClr val="C8E476"/>
              </a:gs>
            </a:gsLst>
            <a:lin ang="0" scaled="1"/>
          </a:gradFill>
          <a:ln>
            <a:noFill/>
          </a:ln>
          <a:extLst/>
        </p:spPr>
        <p:txBody>
          <a:bodyPr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07" name="Freeform 10"/>
          <p:cNvSpPr>
            <a:spLocks/>
          </p:cNvSpPr>
          <p:nvPr/>
        </p:nvSpPr>
        <p:spPr bwMode="auto">
          <a:xfrm>
            <a:off x="6267450" y="3039318"/>
            <a:ext cx="615950" cy="1163638"/>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 name="T10" fmla="*/ 0 w 201"/>
              <a:gd name="T11" fmla="*/ 0 h 370"/>
              <a:gd name="T12" fmla="*/ 201 w 201"/>
              <a:gd name="T13" fmla="*/ 370 h 370"/>
            </a:gdLst>
            <a:ahLst/>
            <a:cxnLst>
              <a:cxn ang="0">
                <a:pos x="T0" y="T1"/>
              </a:cxn>
              <a:cxn ang="0">
                <a:pos x="T2" y="T3"/>
              </a:cxn>
              <a:cxn ang="0">
                <a:pos x="T4" y="T5"/>
              </a:cxn>
              <a:cxn ang="0">
                <a:pos x="T6" y="T7"/>
              </a:cxn>
              <a:cxn ang="0">
                <a:pos x="T8" y="T9"/>
              </a:cxn>
            </a:cxnLst>
            <a:rect l="T10" t="T11" r="T12" b="T13"/>
            <a:pathLst>
              <a:path w="201" h="370">
                <a:moveTo>
                  <a:pt x="0" y="167"/>
                </a:moveTo>
                <a:lnTo>
                  <a:pt x="201" y="370"/>
                </a:lnTo>
                <a:lnTo>
                  <a:pt x="201" y="210"/>
                </a:lnTo>
                <a:lnTo>
                  <a:pt x="0" y="0"/>
                </a:lnTo>
                <a:lnTo>
                  <a:pt x="0" y="167"/>
                </a:lnTo>
                <a:close/>
              </a:path>
            </a:pathLst>
          </a:custGeom>
          <a:gradFill rotWithShape="1">
            <a:gsLst>
              <a:gs pos="0">
                <a:srgbClr val="475E00"/>
              </a:gs>
              <a:gs pos="100000">
                <a:srgbClr val="99CC00"/>
              </a:gs>
            </a:gsLst>
            <a:lin ang="18900000" scaled="1"/>
          </a:gradFill>
          <a:ln>
            <a:noFill/>
          </a:ln>
          <a:extLst/>
        </p:spPr>
        <p:txBody>
          <a:bodyPr/>
          <a:lstStyle/>
          <a:p>
            <a:pPr defTabSz="914400" fontAlgn="auto">
              <a:spcBef>
                <a:spcPts val="0"/>
              </a:spcBef>
              <a:spcAft>
                <a:spcPts val="0"/>
              </a:spcAft>
              <a:defRPr/>
            </a:pPr>
            <a:endParaRPr kumimoji="0" lang="zh-CN" altLang="en-US" kern="0">
              <a:solidFill>
                <a:sysClr val="windowText" lastClr="000000"/>
              </a:solidFill>
              <a:latin typeface="Calibri" pitchFamily="34" charset="0"/>
              <a:ea typeface="宋体" pitchFamily="2" charset="-122"/>
            </a:endParaRPr>
          </a:p>
        </p:txBody>
      </p:sp>
      <p:sp>
        <p:nvSpPr>
          <p:cNvPr id="420873" name="Text Box 26"/>
          <p:cNvSpPr txBox="1">
            <a:spLocks noChangeArrowheads="1"/>
          </p:cNvSpPr>
          <p:nvPr/>
        </p:nvSpPr>
        <p:spPr bwMode="auto">
          <a:xfrm>
            <a:off x="3595688" y="4796681"/>
            <a:ext cx="1365250" cy="641350"/>
          </a:xfrm>
          <a:prstGeom prst="rect">
            <a:avLst/>
          </a:prstGeom>
          <a:noFill/>
          <a:ln w="9525">
            <a:noFill/>
            <a:miter lim="800000"/>
            <a:headEnd/>
            <a:tailEnd/>
          </a:ln>
        </p:spPr>
        <p:txBody>
          <a:bodyPr>
            <a:spAutoFit/>
          </a:bodyPr>
          <a:lstStyle/>
          <a:p>
            <a:pPr marL="120650" indent="-120650" defTabSz="914400"/>
            <a:r>
              <a:rPr lang="en-US" altLang="zh-CN" b="1">
                <a:solidFill>
                  <a:srgbClr val="002060"/>
                </a:solidFill>
                <a:latin typeface="微软雅黑" pitchFamily="34" charset="-122"/>
                <a:ea typeface="微软雅黑" pitchFamily="34" charset="-122"/>
              </a:rPr>
              <a:t>8</a:t>
            </a:r>
            <a:r>
              <a:rPr lang="zh-CN" altLang="en-US" b="1">
                <a:solidFill>
                  <a:srgbClr val="002060"/>
                </a:solidFill>
                <a:latin typeface="微软雅黑" pitchFamily="34" charset="-122"/>
                <a:ea typeface="微软雅黑" pitchFamily="34" charset="-122"/>
              </a:rPr>
              <a:t>个章节</a:t>
            </a:r>
          </a:p>
          <a:p>
            <a:pPr marL="120650" indent="-120650" defTabSz="914400"/>
            <a:r>
              <a:rPr lang="en-US" altLang="zh-CN" b="1">
                <a:solidFill>
                  <a:srgbClr val="002060"/>
                </a:solidFill>
                <a:latin typeface="微软雅黑" pitchFamily="34" charset="-122"/>
                <a:ea typeface="微软雅黑" pitchFamily="34" charset="-122"/>
              </a:rPr>
              <a:t>9</a:t>
            </a:r>
            <a:r>
              <a:rPr lang="zh-CN" altLang="en-US" b="1">
                <a:solidFill>
                  <a:srgbClr val="002060"/>
                </a:solidFill>
                <a:latin typeface="微软雅黑" pitchFamily="34" charset="-122"/>
                <a:ea typeface="微软雅黑" pitchFamily="34" charset="-122"/>
              </a:rPr>
              <a:t>个条款</a:t>
            </a:r>
            <a:endParaRPr lang="en-US" b="1">
              <a:solidFill>
                <a:srgbClr val="002060"/>
              </a:solidFill>
              <a:latin typeface="微软雅黑" pitchFamily="34" charset="-122"/>
              <a:ea typeface="微软雅黑" pitchFamily="34" charset="-122"/>
            </a:endParaRPr>
          </a:p>
        </p:txBody>
      </p:sp>
      <p:sp>
        <p:nvSpPr>
          <p:cNvPr id="420874" name="Text Box 27"/>
          <p:cNvSpPr txBox="1">
            <a:spLocks noChangeArrowheads="1"/>
          </p:cNvSpPr>
          <p:nvPr/>
        </p:nvSpPr>
        <p:spPr bwMode="auto">
          <a:xfrm>
            <a:off x="5187950" y="4429968"/>
            <a:ext cx="1662113" cy="366713"/>
          </a:xfrm>
          <a:prstGeom prst="rect">
            <a:avLst/>
          </a:prstGeom>
          <a:noFill/>
          <a:ln w="9525">
            <a:noFill/>
            <a:miter lim="800000"/>
            <a:headEnd/>
            <a:tailEnd/>
          </a:ln>
        </p:spPr>
        <p:txBody>
          <a:bodyPr>
            <a:spAutoFit/>
          </a:bodyPr>
          <a:lstStyle/>
          <a:p>
            <a:pPr marL="120650" indent="-120650" defTabSz="914400"/>
            <a:r>
              <a:rPr lang="en-US" altLang="zh-CN" b="1">
                <a:solidFill>
                  <a:srgbClr val="002060"/>
                </a:solidFill>
                <a:latin typeface="微软雅黑" pitchFamily="34" charset="-122"/>
                <a:ea typeface="微软雅黑" pitchFamily="34" charset="-122"/>
              </a:rPr>
              <a:t>29</a:t>
            </a:r>
            <a:r>
              <a:rPr lang="zh-CN" altLang="en-US" b="1">
                <a:solidFill>
                  <a:srgbClr val="002060"/>
                </a:solidFill>
                <a:latin typeface="微软雅黑" pitchFamily="34" charset="-122"/>
                <a:ea typeface="微软雅黑" pitchFamily="34" charset="-122"/>
              </a:rPr>
              <a:t>部，</a:t>
            </a:r>
            <a:r>
              <a:rPr lang="en-US" altLang="zh-CN" b="1">
                <a:solidFill>
                  <a:srgbClr val="002060"/>
                </a:solidFill>
                <a:latin typeface="微软雅黑" pitchFamily="34" charset="-122"/>
                <a:ea typeface="微软雅黑" pitchFamily="34" charset="-122"/>
              </a:rPr>
              <a:t>118</a:t>
            </a:r>
            <a:r>
              <a:rPr lang="zh-CN" altLang="en-US" b="1">
                <a:solidFill>
                  <a:srgbClr val="002060"/>
                </a:solidFill>
                <a:latin typeface="微软雅黑" pitchFamily="34" charset="-122"/>
                <a:ea typeface="微软雅黑" pitchFamily="34" charset="-122"/>
              </a:rPr>
              <a:t>处</a:t>
            </a:r>
            <a:endParaRPr lang="en-US" b="1">
              <a:solidFill>
                <a:srgbClr val="002060"/>
              </a:solidFill>
              <a:latin typeface="微软雅黑" pitchFamily="34" charset="-122"/>
              <a:ea typeface="微软雅黑" pitchFamily="34" charset="-122"/>
            </a:endParaRPr>
          </a:p>
        </p:txBody>
      </p:sp>
      <p:grpSp>
        <p:nvGrpSpPr>
          <p:cNvPr id="420875" name="Group 29"/>
          <p:cNvGrpSpPr>
            <a:grpSpLocks/>
          </p:cNvGrpSpPr>
          <p:nvPr/>
        </p:nvGrpSpPr>
        <p:grpSpPr bwMode="auto">
          <a:xfrm rot="-1297425" flipH="1" flipV="1">
            <a:off x="3248025" y="4315668"/>
            <a:ext cx="1184275" cy="298450"/>
            <a:chOff x="0" y="0"/>
            <a:chExt cx="893" cy="246"/>
          </a:xfrm>
        </p:grpSpPr>
        <p:grpSp>
          <p:nvGrpSpPr>
            <p:cNvPr id="420950" name="Group 30"/>
            <p:cNvGrpSpPr>
              <a:grpSpLocks/>
            </p:cNvGrpSpPr>
            <p:nvPr/>
          </p:nvGrpSpPr>
          <p:grpSpPr bwMode="auto">
            <a:xfrm>
              <a:off x="0" y="0"/>
              <a:ext cx="743" cy="185"/>
              <a:chOff x="0" y="0"/>
              <a:chExt cx="1118" cy="279"/>
            </a:xfrm>
          </p:grpSpPr>
          <p:sp>
            <p:nvSpPr>
              <p:cNvPr id="433" name="AutoShape 31"/>
              <p:cNvSpPr>
                <a:spLocks noChangeArrowheads="1"/>
              </p:cNvSpPr>
              <p:nvPr/>
            </p:nvSpPr>
            <p:spPr bwMode="auto">
              <a:xfrm rot="5263130">
                <a:off x="316" y="-279"/>
                <a:ext cx="215" cy="821"/>
              </a:xfrm>
              <a:prstGeom prst="moon">
                <a:avLst>
                  <a:gd name="adj" fmla="val 49773"/>
                </a:avLst>
              </a:prstGeom>
              <a:solidFill>
                <a:srgbClr val="FFFFF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34" name="AutoShape 32"/>
              <p:cNvSpPr>
                <a:spLocks noChangeArrowheads="1"/>
              </p:cNvSpPr>
              <p:nvPr/>
            </p:nvSpPr>
            <p:spPr bwMode="auto">
              <a:xfrm rot="6078281">
                <a:off x="461" y="-274"/>
                <a:ext cx="205" cy="821"/>
              </a:xfrm>
              <a:prstGeom prst="moon">
                <a:avLst>
                  <a:gd name="adj" fmla="val 49773"/>
                </a:avLst>
              </a:prstGeom>
              <a:solidFill>
                <a:srgbClr val="FFFFF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35" name="AutoShape 33"/>
              <p:cNvSpPr>
                <a:spLocks noChangeArrowheads="1"/>
              </p:cNvSpPr>
              <p:nvPr/>
            </p:nvSpPr>
            <p:spPr bwMode="auto">
              <a:xfrm rot="6373927">
                <a:off x="538" y="-256"/>
                <a:ext cx="205" cy="821"/>
              </a:xfrm>
              <a:prstGeom prst="moon">
                <a:avLst>
                  <a:gd name="adj" fmla="val 49773"/>
                </a:avLst>
              </a:prstGeom>
              <a:solidFill>
                <a:srgbClr val="FFFFF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36" name="AutoShape 34"/>
              <p:cNvSpPr>
                <a:spLocks noChangeArrowheads="1"/>
              </p:cNvSpPr>
              <p:nvPr/>
            </p:nvSpPr>
            <p:spPr bwMode="auto">
              <a:xfrm rot="6906312">
                <a:off x="622" y="-220"/>
                <a:ext cx="227" cy="821"/>
              </a:xfrm>
              <a:prstGeom prst="moon">
                <a:avLst>
                  <a:gd name="adj" fmla="val 49773"/>
                </a:avLst>
              </a:prstGeom>
              <a:solidFill>
                <a:srgbClr val="FFFFF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grpSp>
        <p:grpSp>
          <p:nvGrpSpPr>
            <p:cNvPr id="420951" name="Group 35"/>
            <p:cNvGrpSpPr>
              <a:grpSpLocks/>
            </p:cNvGrpSpPr>
            <p:nvPr/>
          </p:nvGrpSpPr>
          <p:grpSpPr bwMode="auto">
            <a:xfrm rot="1353540">
              <a:off x="150" y="60"/>
              <a:ext cx="743" cy="186"/>
              <a:chOff x="0" y="0"/>
              <a:chExt cx="1118" cy="279"/>
            </a:xfrm>
          </p:grpSpPr>
          <p:sp>
            <p:nvSpPr>
              <p:cNvPr id="429" name="AutoShape 36"/>
              <p:cNvSpPr>
                <a:spLocks noChangeArrowheads="1"/>
              </p:cNvSpPr>
              <p:nvPr/>
            </p:nvSpPr>
            <p:spPr bwMode="auto">
              <a:xfrm rot="5263130">
                <a:off x="332" y="-262"/>
                <a:ext cx="228" cy="821"/>
              </a:xfrm>
              <a:prstGeom prst="moon">
                <a:avLst>
                  <a:gd name="adj" fmla="val 49773"/>
                </a:avLst>
              </a:prstGeom>
              <a:solidFill>
                <a:srgbClr val="FFFFF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30" name="AutoShape 37"/>
              <p:cNvSpPr>
                <a:spLocks noChangeArrowheads="1"/>
              </p:cNvSpPr>
              <p:nvPr/>
            </p:nvSpPr>
            <p:spPr bwMode="auto">
              <a:xfrm rot="6078281">
                <a:off x="468" y="-237"/>
                <a:ext cx="228" cy="821"/>
              </a:xfrm>
              <a:prstGeom prst="moon">
                <a:avLst>
                  <a:gd name="adj" fmla="val 49773"/>
                </a:avLst>
              </a:prstGeom>
              <a:solidFill>
                <a:srgbClr val="FFFFF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31" name="AutoShape 38"/>
              <p:cNvSpPr>
                <a:spLocks noChangeArrowheads="1"/>
              </p:cNvSpPr>
              <p:nvPr/>
            </p:nvSpPr>
            <p:spPr bwMode="auto">
              <a:xfrm rot="6373927">
                <a:off x="539" y="-237"/>
                <a:ext cx="228" cy="816"/>
              </a:xfrm>
              <a:prstGeom prst="moon">
                <a:avLst>
                  <a:gd name="adj" fmla="val 49773"/>
                </a:avLst>
              </a:prstGeom>
              <a:solidFill>
                <a:srgbClr val="FFFFF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32" name="AutoShape 39"/>
              <p:cNvSpPr>
                <a:spLocks noChangeArrowheads="1"/>
              </p:cNvSpPr>
              <p:nvPr/>
            </p:nvSpPr>
            <p:spPr bwMode="auto">
              <a:xfrm rot="6906312">
                <a:off x="628" y="-201"/>
                <a:ext cx="230" cy="821"/>
              </a:xfrm>
              <a:prstGeom prst="moon">
                <a:avLst>
                  <a:gd name="adj" fmla="val 49773"/>
                </a:avLst>
              </a:prstGeom>
              <a:solidFill>
                <a:srgbClr val="FFFFFF">
                  <a:alpha val="0"/>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grpSp>
      </p:grpSp>
      <p:grpSp>
        <p:nvGrpSpPr>
          <p:cNvPr id="420876" name="Group 51"/>
          <p:cNvGrpSpPr>
            <a:grpSpLocks/>
          </p:cNvGrpSpPr>
          <p:nvPr/>
        </p:nvGrpSpPr>
        <p:grpSpPr bwMode="auto">
          <a:xfrm rot="-1297425" flipH="1" flipV="1">
            <a:off x="6713538" y="3105993"/>
            <a:ext cx="1263650" cy="273050"/>
            <a:chOff x="0" y="0"/>
            <a:chExt cx="896" cy="246"/>
          </a:xfrm>
        </p:grpSpPr>
        <p:grpSp>
          <p:nvGrpSpPr>
            <p:cNvPr id="420940" name="Group 52"/>
            <p:cNvGrpSpPr>
              <a:grpSpLocks/>
            </p:cNvGrpSpPr>
            <p:nvPr/>
          </p:nvGrpSpPr>
          <p:grpSpPr bwMode="auto">
            <a:xfrm>
              <a:off x="0" y="0"/>
              <a:ext cx="743" cy="185"/>
              <a:chOff x="0" y="0"/>
              <a:chExt cx="1118" cy="279"/>
            </a:xfrm>
          </p:grpSpPr>
          <p:sp>
            <p:nvSpPr>
              <p:cNvPr id="455" name="AutoShape 53"/>
              <p:cNvSpPr>
                <a:spLocks noChangeArrowheads="1"/>
              </p:cNvSpPr>
              <p:nvPr/>
            </p:nvSpPr>
            <p:spPr bwMode="auto">
              <a:xfrm rot="5263130">
                <a:off x="298" y="-243"/>
                <a:ext cx="214" cy="815"/>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56" name="AutoShape 54"/>
              <p:cNvSpPr>
                <a:spLocks noChangeArrowheads="1"/>
              </p:cNvSpPr>
              <p:nvPr/>
            </p:nvSpPr>
            <p:spPr bwMode="auto">
              <a:xfrm rot="6078281">
                <a:off x="436" y="-243"/>
                <a:ext cx="214" cy="815"/>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57" name="AutoShape 55"/>
              <p:cNvSpPr>
                <a:spLocks noChangeArrowheads="1"/>
              </p:cNvSpPr>
              <p:nvPr/>
            </p:nvSpPr>
            <p:spPr bwMode="auto">
              <a:xfrm rot="6373927">
                <a:off x="513" y="-228"/>
                <a:ext cx="216" cy="815"/>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58" name="AutoShape 56"/>
              <p:cNvSpPr>
                <a:spLocks noChangeArrowheads="1"/>
              </p:cNvSpPr>
              <p:nvPr/>
            </p:nvSpPr>
            <p:spPr bwMode="auto">
              <a:xfrm rot="6906312">
                <a:off x="603" y="-187"/>
                <a:ext cx="214" cy="815"/>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grpSp>
        <p:grpSp>
          <p:nvGrpSpPr>
            <p:cNvPr id="420941" name="Group 57"/>
            <p:cNvGrpSpPr>
              <a:grpSpLocks/>
            </p:cNvGrpSpPr>
            <p:nvPr/>
          </p:nvGrpSpPr>
          <p:grpSpPr bwMode="auto">
            <a:xfrm rot="1353540">
              <a:off x="153" y="35"/>
              <a:ext cx="743" cy="211"/>
              <a:chOff x="-3" y="-37"/>
              <a:chExt cx="1118" cy="316"/>
            </a:xfrm>
          </p:grpSpPr>
          <p:sp>
            <p:nvSpPr>
              <p:cNvPr id="451" name="AutoShape 58"/>
              <p:cNvSpPr>
                <a:spLocks noChangeArrowheads="1"/>
              </p:cNvSpPr>
              <p:nvPr/>
            </p:nvSpPr>
            <p:spPr bwMode="auto">
              <a:xfrm rot="5263130">
                <a:off x="296" y="-261"/>
                <a:ext cx="240" cy="816"/>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52" name="AutoShape 59"/>
              <p:cNvSpPr>
                <a:spLocks noChangeArrowheads="1"/>
              </p:cNvSpPr>
              <p:nvPr/>
            </p:nvSpPr>
            <p:spPr bwMode="auto">
              <a:xfrm rot="6078281">
                <a:off x="451" y="-281"/>
                <a:ext cx="240" cy="815"/>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53" name="AutoShape 60"/>
              <p:cNvSpPr>
                <a:spLocks noChangeArrowheads="1"/>
              </p:cNvSpPr>
              <p:nvPr/>
            </p:nvSpPr>
            <p:spPr bwMode="auto">
              <a:xfrm rot="6373927">
                <a:off x="503" y="-231"/>
                <a:ext cx="231" cy="815"/>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54" name="AutoShape 61"/>
              <p:cNvSpPr>
                <a:spLocks noChangeArrowheads="1"/>
              </p:cNvSpPr>
              <p:nvPr/>
            </p:nvSpPr>
            <p:spPr bwMode="auto">
              <a:xfrm rot="6906312">
                <a:off x="621" y="-206"/>
                <a:ext cx="231" cy="816"/>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grpSp>
      </p:grpSp>
      <p:grpSp>
        <p:nvGrpSpPr>
          <p:cNvPr id="420877" name="Group 72"/>
          <p:cNvGrpSpPr>
            <a:grpSpLocks/>
          </p:cNvGrpSpPr>
          <p:nvPr/>
        </p:nvGrpSpPr>
        <p:grpSpPr bwMode="auto">
          <a:xfrm rot="-1297425" flipH="1" flipV="1">
            <a:off x="4849813" y="3602881"/>
            <a:ext cx="1228725" cy="290512"/>
            <a:chOff x="0" y="0"/>
            <a:chExt cx="893" cy="246"/>
          </a:xfrm>
        </p:grpSpPr>
        <p:grpSp>
          <p:nvGrpSpPr>
            <p:cNvPr id="420930" name="Group 73"/>
            <p:cNvGrpSpPr>
              <a:grpSpLocks/>
            </p:cNvGrpSpPr>
            <p:nvPr/>
          </p:nvGrpSpPr>
          <p:grpSpPr bwMode="auto">
            <a:xfrm>
              <a:off x="0" y="0"/>
              <a:ext cx="743" cy="185"/>
              <a:chOff x="0" y="0"/>
              <a:chExt cx="1118" cy="279"/>
            </a:xfrm>
          </p:grpSpPr>
          <p:sp>
            <p:nvSpPr>
              <p:cNvPr id="497" name="AutoShape 74"/>
              <p:cNvSpPr>
                <a:spLocks noChangeArrowheads="1"/>
              </p:cNvSpPr>
              <p:nvPr/>
            </p:nvSpPr>
            <p:spPr bwMode="auto">
              <a:xfrm rot="5263130">
                <a:off x="309" y="-247"/>
                <a:ext cx="241" cy="819"/>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98" name="AutoShape 75"/>
              <p:cNvSpPr>
                <a:spLocks noChangeArrowheads="1"/>
              </p:cNvSpPr>
              <p:nvPr/>
            </p:nvSpPr>
            <p:spPr bwMode="auto">
              <a:xfrm rot="6078281">
                <a:off x="454" y="-250"/>
                <a:ext cx="241" cy="816"/>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99" name="AutoShape 76"/>
              <p:cNvSpPr>
                <a:spLocks noChangeArrowheads="1"/>
              </p:cNvSpPr>
              <p:nvPr/>
            </p:nvSpPr>
            <p:spPr bwMode="auto">
              <a:xfrm rot="6373927">
                <a:off x="523" y="-231"/>
                <a:ext cx="237" cy="818"/>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500" name="AutoShape 77"/>
              <p:cNvSpPr>
                <a:spLocks noChangeArrowheads="1"/>
              </p:cNvSpPr>
              <p:nvPr/>
            </p:nvSpPr>
            <p:spPr bwMode="auto">
              <a:xfrm rot="6906312">
                <a:off x="620" y="-188"/>
                <a:ext cx="231" cy="818"/>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grpSp>
        <p:grpSp>
          <p:nvGrpSpPr>
            <p:cNvPr id="420931" name="Group 78"/>
            <p:cNvGrpSpPr>
              <a:grpSpLocks/>
            </p:cNvGrpSpPr>
            <p:nvPr/>
          </p:nvGrpSpPr>
          <p:grpSpPr bwMode="auto">
            <a:xfrm rot="1353540">
              <a:off x="150" y="60"/>
              <a:ext cx="743" cy="186"/>
              <a:chOff x="0" y="0"/>
              <a:chExt cx="1118" cy="279"/>
            </a:xfrm>
          </p:grpSpPr>
          <p:sp>
            <p:nvSpPr>
              <p:cNvPr id="493" name="AutoShape 79"/>
              <p:cNvSpPr>
                <a:spLocks noChangeArrowheads="1"/>
              </p:cNvSpPr>
              <p:nvPr/>
            </p:nvSpPr>
            <p:spPr bwMode="auto">
              <a:xfrm rot="5263130">
                <a:off x="318" y="-260"/>
                <a:ext cx="226" cy="819"/>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94" name="AutoShape 80"/>
              <p:cNvSpPr>
                <a:spLocks noChangeArrowheads="1"/>
              </p:cNvSpPr>
              <p:nvPr/>
            </p:nvSpPr>
            <p:spPr bwMode="auto">
              <a:xfrm rot="6078281">
                <a:off x="452" y="-241"/>
                <a:ext cx="226" cy="816"/>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95" name="AutoShape 81"/>
              <p:cNvSpPr>
                <a:spLocks noChangeArrowheads="1"/>
              </p:cNvSpPr>
              <p:nvPr/>
            </p:nvSpPr>
            <p:spPr bwMode="auto">
              <a:xfrm rot="6373927">
                <a:off x="511" y="-236"/>
                <a:ext cx="226" cy="816"/>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96" name="AutoShape 82"/>
              <p:cNvSpPr>
                <a:spLocks noChangeArrowheads="1"/>
              </p:cNvSpPr>
              <p:nvPr/>
            </p:nvSpPr>
            <p:spPr bwMode="auto">
              <a:xfrm rot="6906312">
                <a:off x="619" y="-206"/>
                <a:ext cx="226" cy="816"/>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grpSp>
      </p:grpSp>
      <p:pic>
        <p:nvPicPr>
          <p:cNvPr id="420878" name="Picture 11" descr="light_shadow"/>
          <p:cNvPicPr>
            <a:picLocks noChangeAspect="1" noChangeArrowheads="1"/>
          </p:cNvPicPr>
          <p:nvPr/>
        </p:nvPicPr>
        <p:blipFill>
          <a:blip r:embed="rId3">
            <a:lum bright="-76000" contrast="-4000"/>
            <a:grayscl/>
          </a:blip>
          <a:srcRect/>
          <a:stretch>
            <a:fillRect/>
          </a:stretch>
        </p:blipFill>
        <p:spPr bwMode="auto">
          <a:xfrm>
            <a:off x="3317875" y="4407743"/>
            <a:ext cx="1008063" cy="280988"/>
          </a:xfrm>
          <a:prstGeom prst="rect">
            <a:avLst/>
          </a:prstGeom>
          <a:noFill/>
          <a:ln w="9525">
            <a:noFill/>
            <a:miter lim="800000"/>
            <a:headEnd/>
            <a:tailEnd/>
          </a:ln>
        </p:spPr>
      </p:pic>
      <p:pic>
        <p:nvPicPr>
          <p:cNvPr id="420879" name="Picture 11" descr="light_shadow"/>
          <p:cNvPicPr>
            <a:picLocks noChangeAspect="1" noChangeArrowheads="1"/>
          </p:cNvPicPr>
          <p:nvPr/>
        </p:nvPicPr>
        <p:blipFill>
          <a:blip r:embed="rId4">
            <a:lum bright="-76000" contrast="-4000"/>
            <a:grayscl/>
          </a:blip>
          <a:srcRect/>
          <a:stretch>
            <a:fillRect/>
          </a:stretch>
        </p:blipFill>
        <p:spPr bwMode="auto">
          <a:xfrm>
            <a:off x="3263900" y="4223593"/>
            <a:ext cx="1185863" cy="330200"/>
          </a:xfrm>
          <a:prstGeom prst="rect">
            <a:avLst/>
          </a:prstGeom>
          <a:noFill/>
          <a:ln w="9525">
            <a:noFill/>
            <a:miter lim="800000"/>
            <a:headEnd/>
            <a:tailEnd/>
          </a:ln>
        </p:spPr>
      </p:pic>
      <p:pic>
        <p:nvPicPr>
          <p:cNvPr id="420880" name="Picture 12" descr="circuler_1"/>
          <p:cNvPicPr>
            <a:picLocks noChangeAspect="1" noChangeArrowheads="1"/>
          </p:cNvPicPr>
          <p:nvPr/>
        </p:nvPicPr>
        <p:blipFill>
          <a:blip r:embed="rId5"/>
          <a:srcRect/>
          <a:stretch>
            <a:fillRect/>
          </a:stretch>
        </p:blipFill>
        <p:spPr bwMode="auto">
          <a:xfrm>
            <a:off x="3176588" y="3263156"/>
            <a:ext cx="1355725" cy="1339850"/>
          </a:xfrm>
          <a:prstGeom prst="rect">
            <a:avLst/>
          </a:prstGeom>
          <a:noFill/>
          <a:ln w="9525">
            <a:noFill/>
            <a:miter lim="800000"/>
            <a:headEnd/>
            <a:tailEnd/>
          </a:ln>
        </p:spPr>
      </p:pic>
      <p:sp>
        <p:nvSpPr>
          <p:cNvPr id="410" name="Oval 13"/>
          <p:cNvSpPr>
            <a:spLocks noChangeArrowheads="1"/>
          </p:cNvSpPr>
          <p:nvPr/>
        </p:nvSpPr>
        <p:spPr bwMode="auto">
          <a:xfrm>
            <a:off x="3181312" y="3265836"/>
            <a:ext cx="1350363" cy="1343519"/>
          </a:xfrm>
          <a:prstGeom prst="ellipse">
            <a:avLst/>
          </a:prstGeom>
          <a:gradFill rotWithShape="1">
            <a:gsLst>
              <a:gs pos="0">
                <a:srgbClr val="99CC00">
                  <a:alpha val="45000"/>
                </a:srgbClr>
              </a:gs>
              <a:gs pos="50000">
                <a:srgbClr val="C7E374">
                  <a:alpha val="89999"/>
                </a:srgbClr>
              </a:gs>
              <a:gs pos="100000">
                <a:srgbClr val="99CC00">
                  <a:alpha val="45000"/>
                </a:srgbClr>
              </a:gs>
            </a:gsLst>
            <a:lin ang="5400000" scaled="1"/>
          </a:gradFill>
          <a:ln>
            <a:noFill/>
          </a:ln>
          <a:extLst/>
        </p:spPr>
        <p:txBody>
          <a:bodyPr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11" name="Freeform 14"/>
          <p:cNvSpPr>
            <a:spLocks/>
          </p:cNvSpPr>
          <p:nvPr/>
        </p:nvSpPr>
        <p:spPr bwMode="auto">
          <a:xfrm>
            <a:off x="3295650" y="3177431"/>
            <a:ext cx="1003300" cy="46513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w 1321"/>
              <a:gd name="T107" fmla="*/ 0 h 712"/>
              <a:gd name="T108" fmla="*/ 1321 w 1321"/>
              <a:gd name="T109"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alpha val="17999"/>
                </a:srgbClr>
              </a:gs>
            </a:gsLst>
            <a:lin ang="5400000" scaled="1"/>
          </a:gradFill>
          <a:ln>
            <a:noFill/>
          </a:ln>
          <a:extLst/>
        </p:spPr>
        <p:txBody>
          <a:bodyPr/>
          <a:lstStyle/>
          <a:p>
            <a:pPr defTabSz="914400" fontAlgn="auto">
              <a:spcBef>
                <a:spcPts val="0"/>
              </a:spcBef>
              <a:spcAft>
                <a:spcPts val="0"/>
              </a:spcAft>
              <a:defRPr/>
            </a:pPr>
            <a:endParaRPr kumimoji="0" lang="zh-CN" altLang="en-US" kern="0">
              <a:solidFill>
                <a:sysClr val="windowText" lastClr="000000"/>
              </a:solidFill>
              <a:latin typeface="Calibri" pitchFamily="34" charset="0"/>
              <a:ea typeface="宋体" pitchFamily="2" charset="-122"/>
            </a:endParaRPr>
          </a:p>
        </p:txBody>
      </p:sp>
      <p:sp>
        <p:nvSpPr>
          <p:cNvPr id="420885" name="Text Box 23"/>
          <p:cNvSpPr txBox="1">
            <a:spLocks noChangeArrowheads="1"/>
          </p:cNvSpPr>
          <p:nvPr/>
        </p:nvSpPr>
        <p:spPr bwMode="auto">
          <a:xfrm>
            <a:off x="3230563" y="3666381"/>
            <a:ext cx="1268412" cy="641350"/>
          </a:xfrm>
          <a:prstGeom prst="rect">
            <a:avLst/>
          </a:prstGeom>
          <a:noFill/>
          <a:ln w="9525">
            <a:noFill/>
            <a:miter lim="800000"/>
            <a:headEnd/>
            <a:tailEnd/>
          </a:ln>
        </p:spPr>
        <p:txBody>
          <a:bodyPr>
            <a:spAutoFit/>
          </a:bodyPr>
          <a:lstStyle/>
          <a:p>
            <a:pPr algn="ctr" defTabSz="914400" eaLnBrk="0" hangingPunct="0"/>
            <a:r>
              <a:rPr kumimoji="0" lang="zh-CN" altLang="en-US" b="1">
                <a:solidFill>
                  <a:srgbClr val="000000"/>
                </a:solidFill>
                <a:latin typeface="微软雅黑" pitchFamily="34" charset="-122"/>
                <a:ea typeface="微软雅黑" pitchFamily="34" charset="-122"/>
              </a:rPr>
              <a:t>国家规划</a:t>
            </a:r>
          </a:p>
          <a:p>
            <a:pPr algn="ctr" defTabSz="914400" eaLnBrk="0" hangingPunct="0"/>
            <a:r>
              <a:rPr kumimoji="0" lang="zh-CN" altLang="en-US" b="1">
                <a:solidFill>
                  <a:srgbClr val="000000"/>
                </a:solidFill>
                <a:latin typeface="微软雅黑" pitchFamily="34" charset="-122"/>
                <a:ea typeface="微软雅黑" pitchFamily="34" charset="-122"/>
              </a:rPr>
              <a:t>纲要</a:t>
            </a:r>
            <a:endParaRPr kumimoji="0" lang="en-US" b="1">
              <a:solidFill>
                <a:srgbClr val="000000"/>
              </a:solidFill>
              <a:latin typeface="微软雅黑" pitchFamily="34" charset="-122"/>
              <a:ea typeface="微软雅黑" pitchFamily="34" charset="-122"/>
            </a:endParaRPr>
          </a:p>
        </p:txBody>
      </p:sp>
      <p:pic>
        <p:nvPicPr>
          <p:cNvPr id="420886" name="Picture 11" descr="light_shadow"/>
          <p:cNvPicPr>
            <a:picLocks noChangeAspect="1" noChangeArrowheads="1"/>
          </p:cNvPicPr>
          <p:nvPr/>
        </p:nvPicPr>
        <p:blipFill>
          <a:blip r:embed="rId3">
            <a:lum bright="-76000" contrast="-4000"/>
            <a:grayscl/>
          </a:blip>
          <a:srcRect/>
          <a:stretch>
            <a:fillRect/>
          </a:stretch>
        </p:blipFill>
        <p:spPr bwMode="auto">
          <a:xfrm>
            <a:off x="4976813" y="3675906"/>
            <a:ext cx="1008062" cy="280987"/>
          </a:xfrm>
          <a:prstGeom prst="rect">
            <a:avLst/>
          </a:prstGeom>
          <a:noFill/>
          <a:ln w="9525">
            <a:noFill/>
            <a:miter lim="800000"/>
            <a:headEnd/>
            <a:tailEnd/>
          </a:ln>
        </p:spPr>
      </p:pic>
      <p:pic>
        <p:nvPicPr>
          <p:cNvPr id="420887" name="Picture 66" descr="light_shadow"/>
          <p:cNvPicPr>
            <a:picLocks noChangeAspect="1" noChangeArrowheads="1"/>
          </p:cNvPicPr>
          <p:nvPr/>
        </p:nvPicPr>
        <p:blipFill>
          <a:blip r:embed="rId4">
            <a:lum bright="-76000" contrast="-4000"/>
            <a:grayscl/>
          </a:blip>
          <a:srcRect/>
          <a:stretch>
            <a:fillRect/>
          </a:stretch>
        </p:blipFill>
        <p:spPr bwMode="auto">
          <a:xfrm>
            <a:off x="6775450" y="3099643"/>
            <a:ext cx="1165225" cy="323850"/>
          </a:xfrm>
          <a:prstGeom prst="rect">
            <a:avLst/>
          </a:prstGeom>
          <a:noFill/>
          <a:ln w="9525">
            <a:noFill/>
            <a:miter lim="800000"/>
            <a:headEnd/>
            <a:tailEnd/>
          </a:ln>
        </p:spPr>
      </p:pic>
      <p:grpSp>
        <p:nvGrpSpPr>
          <p:cNvPr id="420888" name="Group 40"/>
          <p:cNvGrpSpPr>
            <a:grpSpLocks/>
          </p:cNvGrpSpPr>
          <p:nvPr/>
        </p:nvGrpSpPr>
        <p:grpSpPr bwMode="auto">
          <a:xfrm rot="-1297425" flipH="1" flipV="1">
            <a:off x="5133975" y="3502868"/>
            <a:ext cx="1062038" cy="254000"/>
            <a:chOff x="0" y="0"/>
            <a:chExt cx="893" cy="246"/>
          </a:xfrm>
        </p:grpSpPr>
        <p:grpSp>
          <p:nvGrpSpPr>
            <p:cNvPr id="420920" name="Group 41"/>
            <p:cNvGrpSpPr>
              <a:grpSpLocks/>
            </p:cNvGrpSpPr>
            <p:nvPr/>
          </p:nvGrpSpPr>
          <p:grpSpPr bwMode="auto">
            <a:xfrm>
              <a:off x="0" y="0"/>
              <a:ext cx="743" cy="185"/>
              <a:chOff x="0" y="0"/>
              <a:chExt cx="1118" cy="279"/>
            </a:xfrm>
          </p:grpSpPr>
          <p:sp>
            <p:nvSpPr>
              <p:cNvPr id="444" name="AutoShape 42"/>
              <p:cNvSpPr>
                <a:spLocks noChangeArrowheads="1"/>
              </p:cNvSpPr>
              <p:nvPr/>
            </p:nvSpPr>
            <p:spPr bwMode="auto">
              <a:xfrm rot="5263130">
                <a:off x="316" y="-247"/>
                <a:ext cx="220" cy="838"/>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45" name="AutoShape 43"/>
              <p:cNvSpPr>
                <a:spLocks noChangeArrowheads="1"/>
              </p:cNvSpPr>
              <p:nvPr/>
            </p:nvSpPr>
            <p:spPr bwMode="auto">
              <a:xfrm rot="6078281">
                <a:off x="442" y="-230"/>
                <a:ext cx="223" cy="817"/>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46" name="AutoShape 44"/>
              <p:cNvSpPr>
                <a:spLocks noChangeArrowheads="1"/>
              </p:cNvSpPr>
              <p:nvPr/>
            </p:nvSpPr>
            <p:spPr bwMode="auto">
              <a:xfrm rot="6373927">
                <a:off x="526" y="-212"/>
                <a:ext cx="216" cy="817"/>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47" name="AutoShape 45"/>
              <p:cNvSpPr>
                <a:spLocks noChangeArrowheads="1"/>
              </p:cNvSpPr>
              <p:nvPr/>
            </p:nvSpPr>
            <p:spPr bwMode="auto">
              <a:xfrm rot="6906312">
                <a:off x="618" y="-197"/>
                <a:ext cx="220" cy="819"/>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grpSp>
        <p:grpSp>
          <p:nvGrpSpPr>
            <p:cNvPr id="420921" name="Group 46"/>
            <p:cNvGrpSpPr>
              <a:grpSpLocks/>
            </p:cNvGrpSpPr>
            <p:nvPr/>
          </p:nvGrpSpPr>
          <p:grpSpPr bwMode="auto">
            <a:xfrm rot="1353540">
              <a:off x="150" y="60"/>
              <a:ext cx="743" cy="186"/>
              <a:chOff x="0" y="0"/>
              <a:chExt cx="1118" cy="279"/>
            </a:xfrm>
          </p:grpSpPr>
          <p:sp>
            <p:nvSpPr>
              <p:cNvPr id="440" name="AutoShape 47"/>
              <p:cNvSpPr>
                <a:spLocks noChangeArrowheads="1"/>
              </p:cNvSpPr>
              <p:nvPr/>
            </p:nvSpPr>
            <p:spPr bwMode="auto">
              <a:xfrm rot="5263130">
                <a:off x="318" y="-253"/>
                <a:ext cx="226" cy="819"/>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41" name="AutoShape 48"/>
              <p:cNvSpPr>
                <a:spLocks noChangeArrowheads="1"/>
              </p:cNvSpPr>
              <p:nvPr/>
            </p:nvSpPr>
            <p:spPr bwMode="auto">
              <a:xfrm rot="6078281">
                <a:off x="454" y="-233"/>
                <a:ext cx="226" cy="817"/>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42" name="AutoShape 49"/>
              <p:cNvSpPr>
                <a:spLocks noChangeArrowheads="1"/>
              </p:cNvSpPr>
              <p:nvPr/>
            </p:nvSpPr>
            <p:spPr bwMode="auto">
              <a:xfrm rot="6373927">
                <a:off x="538" y="-203"/>
                <a:ext cx="226" cy="817"/>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43" name="AutoShape 50"/>
              <p:cNvSpPr>
                <a:spLocks noChangeArrowheads="1"/>
              </p:cNvSpPr>
              <p:nvPr/>
            </p:nvSpPr>
            <p:spPr bwMode="auto">
              <a:xfrm rot="6906312">
                <a:off x="624" y="-162"/>
                <a:ext cx="226" cy="819"/>
              </a:xfrm>
              <a:prstGeom prst="moon">
                <a:avLst>
                  <a:gd name="adj" fmla="val 49773"/>
                </a:avLst>
              </a:prstGeom>
              <a:solidFill>
                <a:srgbClr val="5F5F5F">
                  <a:alpha val="3922"/>
                </a:srgbClr>
              </a:solidFill>
              <a:ln w="9525">
                <a:noFill/>
                <a:miter lim="800000"/>
                <a:headEnd/>
                <a:tailEnd/>
              </a:ln>
            </p:spPr>
            <p:txBody>
              <a:bodyPr rot="10800000"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grpSp>
      </p:grpSp>
      <p:pic>
        <p:nvPicPr>
          <p:cNvPr id="420889" name="Picture 67" descr="circuler_1"/>
          <p:cNvPicPr>
            <a:picLocks noChangeAspect="1" noChangeArrowheads="1"/>
          </p:cNvPicPr>
          <p:nvPr/>
        </p:nvPicPr>
        <p:blipFill>
          <a:blip r:embed="rId5"/>
          <a:srcRect/>
          <a:stretch>
            <a:fillRect/>
          </a:stretch>
        </p:blipFill>
        <p:spPr bwMode="auto">
          <a:xfrm>
            <a:off x="4806950" y="2566243"/>
            <a:ext cx="1331913" cy="1317625"/>
          </a:xfrm>
          <a:prstGeom prst="rect">
            <a:avLst/>
          </a:prstGeom>
          <a:noFill/>
          <a:ln w="9525">
            <a:noFill/>
            <a:miter lim="800000"/>
            <a:headEnd/>
            <a:tailEnd/>
          </a:ln>
        </p:spPr>
      </p:pic>
      <p:sp>
        <p:nvSpPr>
          <p:cNvPr id="487" name="Oval 68"/>
          <p:cNvSpPr>
            <a:spLocks noChangeArrowheads="1"/>
          </p:cNvSpPr>
          <p:nvPr/>
        </p:nvSpPr>
        <p:spPr bwMode="auto">
          <a:xfrm>
            <a:off x="4806458" y="2583958"/>
            <a:ext cx="1323033" cy="1307525"/>
          </a:xfrm>
          <a:prstGeom prst="ellipse">
            <a:avLst/>
          </a:prstGeom>
          <a:gradFill rotWithShape="1">
            <a:gsLst>
              <a:gs pos="0">
                <a:srgbClr val="313B3C">
                  <a:alpha val="75000"/>
                  <a:lumMod val="85000"/>
                  <a:lumOff val="15000"/>
                </a:srgbClr>
              </a:gs>
              <a:gs pos="50000">
                <a:srgbClr val="BBE0E3">
                  <a:alpha val="45000"/>
                </a:srgbClr>
              </a:gs>
              <a:gs pos="100000">
                <a:srgbClr val="313B3C">
                  <a:alpha val="89999"/>
                  <a:lumMod val="85000"/>
                  <a:lumOff val="15000"/>
                </a:srgbClr>
              </a:gs>
            </a:gsLst>
            <a:lin ang="5400000" scaled="1"/>
          </a:gradFill>
          <a:ln>
            <a:noFill/>
          </a:ln>
        </p:spPr>
        <p:txBody>
          <a:bodyPr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88" name="Freeform 69"/>
          <p:cNvSpPr>
            <a:spLocks/>
          </p:cNvSpPr>
          <p:nvPr/>
        </p:nvSpPr>
        <p:spPr bwMode="auto">
          <a:xfrm>
            <a:off x="4926013" y="2585293"/>
            <a:ext cx="1038225" cy="45085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w 1321"/>
              <a:gd name="T107" fmla="*/ 0 h 712"/>
              <a:gd name="T108" fmla="*/ 1321 w 1321"/>
              <a:gd name="T109"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BBE0E3">
                  <a:alpha val="17999"/>
                </a:srgbClr>
              </a:gs>
            </a:gsLst>
            <a:lin ang="5400000" scaled="1"/>
          </a:gradFill>
          <a:ln>
            <a:noFill/>
          </a:ln>
          <a:extLst/>
        </p:spPr>
        <p:txBody>
          <a:bodyPr/>
          <a:lstStyle/>
          <a:p>
            <a:pPr defTabSz="914400" fontAlgn="auto">
              <a:spcBef>
                <a:spcPts val="0"/>
              </a:spcBef>
              <a:spcAft>
                <a:spcPts val="0"/>
              </a:spcAft>
              <a:defRPr/>
            </a:pPr>
            <a:endParaRPr kumimoji="0" lang="zh-CN" altLang="en-US" kern="0">
              <a:solidFill>
                <a:sysClr val="windowText" lastClr="000000"/>
              </a:solidFill>
              <a:latin typeface="Calibri" pitchFamily="34" charset="0"/>
              <a:ea typeface="宋体" pitchFamily="2" charset="-122"/>
            </a:endParaRPr>
          </a:p>
        </p:txBody>
      </p:sp>
      <p:sp>
        <p:nvSpPr>
          <p:cNvPr id="420894" name="Text Box 23"/>
          <p:cNvSpPr txBox="1">
            <a:spLocks noChangeArrowheads="1"/>
          </p:cNvSpPr>
          <p:nvPr/>
        </p:nvSpPr>
        <p:spPr bwMode="auto">
          <a:xfrm>
            <a:off x="4805363" y="2917081"/>
            <a:ext cx="1333500" cy="641350"/>
          </a:xfrm>
          <a:prstGeom prst="rect">
            <a:avLst/>
          </a:prstGeom>
          <a:noFill/>
          <a:ln w="9525">
            <a:noFill/>
            <a:miter lim="800000"/>
            <a:headEnd/>
            <a:tailEnd/>
          </a:ln>
        </p:spPr>
        <p:txBody>
          <a:bodyPr>
            <a:spAutoFit/>
          </a:bodyPr>
          <a:lstStyle/>
          <a:p>
            <a:pPr algn="ctr" defTabSz="914400" eaLnBrk="0" hangingPunct="0"/>
            <a:r>
              <a:rPr kumimoji="0" lang="zh-CN" altLang="en-US" b="1">
                <a:solidFill>
                  <a:srgbClr val="000000"/>
                </a:solidFill>
                <a:latin typeface="微软雅黑" pitchFamily="34" charset="-122"/>
                <a:ea typeface="微软雅黑" pitchFamily="34" charset="-122"/>
              </a:rPr>
              <a:t>国家专项</a:t>
            </a:r>
          </a:p>
          <a:p>
            <a:pPr algn="ctr" defTabSz="914400" eaLnBrk="0" hangingPunct="0"/>
            <a:r>
              <a:rPr kumimoji="0" lang="zh-CN" altLang="en-US" b="1">
                <a:solidFill>
                  <a:srgbClr val="000000"/>
                </a:solidFill>
                <a:latin typeface="微软雅黑" pitchFamily="34" charset="-122"/>
                <a:ea typeface="微软雅黑" pitchFamily="34" charset="-122"/>
              </a:rPr>
              <a:t>规划</a:t>
            </a:r>
            <a:endParaRPr kumimoji="0" lang="en-US" altLang="zh-CN" b="1">
              <a:solidFill>
                <a:srgbClr val="000000"/>
              </a:solidFill>
              <a:latin typeface="微软雅黑" pitchFamily="34" charset="-122"/>
              <a:ea typeface="微软雅黑" pitchFamily="34" charset="-122"/>
            </a:endParaRPr>
          </a:p>
        </p:txBody>
      </p:sp>
      <p:pic>
        <p:nvPicPr>
          <p:cNvPr id="420895" name="Picture 19" descr="light_shadow"/>
          <p:cNvPicPr>
            <a:picLocks noChangeAspect="1" noChangeArrowheads="1"/>
          </p:cNvPicPr>
          <p:nvPr/>
        </p:nvPicPr>
        <p:blipFill>
          <a:blip r:embed="rId4">
            <a:lum bright="-76000" contrast="-4000"/>
            <a:grayscl/>
          </a:blip>
          <a:srcRect/>
          <a:stretch>
            <a:fillRect/>
          </a:stretch>
        </p:blipFill>
        <p:spPr bwMode="auto">
          <a:xfrm>
            <a:off x="6765925" y="2978993"/>
            <a:ext cx="1195388" cy="333375"/>
          </a:xfrm>
          <a:prstGeom prst="rect">
            <a:avLst/>
          </a:prstGeom>
          <a:noFill/>
          <a:ln w="9525">
            <a:noFill/>
            <a:miter lim="800000"/>
            <a:headEnd/>
            <a:tailEnd/>
          </a:ln>
        </p:spPr>
      </p:pic>
      <p:pic>
        <p:nvPicPr>
          <p:cNvPr id="420896" name="Picture 20" descr="circuler_1"/>
          <p:cNvPicPr>
            <a:picLocks noChangeAspect="1" noChangeArrowheads="1"/>
          </p:cNvPicPr>
          <p:nvPr/>
        </p:nvPicPr>
        <p:blipFill>
          <a:blip r:embed="rId5"/>
          <a:srcRect/>
          <a:stretch>
            <a:fillRect/>
          </a:stretch>
        </p:blipFill>
        <p:spPr bwMode="auto">
          <a:xfrm>
            <a:off x="6678613" y="2018556"/>
            <a:ext cx="1366837" cy="1352550"/>
          </a:xfrm>
          <a:prstGeom prst="rect">
            <a:avLst/>
          </a:prstGeom>
          <a:noFill/>
          <a:ln w="9525">
            <a:noFill/>
            <a:miter lim="800000"/>
            <a:headEnd/>
            <a:tailEnd/>
          </a:ln>
        </p:spPr>
      </p:pic>
      <p:sp>
        <p:nvSpPr>
          <p:cNvPr id="418" name="Oval 21"/>
          <p:cNvSpPr>
            <a:spLocks noChangeArrowheads="1"/>
          </p:cNvSpPr>
          <p:nvPr/>
        </p:nvSpPr>
        <p:spPr bwMode="auto">
          <a:xfrm>
            <a:off x="6651440" y="2033661"/>
            <a:ext cx="1357983" cy="1348582"/>
          </a:xfrm>
          <a:prstGeom prst="ellipse">
            <a:avLst/>
          </a:prstGeom>
          <a:gradFill rotWithShape="1">
            <a:gsLst>
              <a:gs pos="0">
                <a:srgbClr val="283600">
                  <a:alpha val="89999"/>
                  <a:lumMod val="85000"/>
                  <a:lumOff val="15000"/>
                </a:srgbClr>
              </a:gs>
              <a:gs pos="50000">
                <a:srgbClr val="99CC00">
                  <a:alpha val="45000"/>
                </a:srgbClr>
              </a:gs>
              <a:gs pos="100000">
                <a:srgbClr val="283600">
                  <a:alpha val="89999"/>
                  <a:lumMod val="75000"/>
                  <a:lumOff val="25000"/>
                </a:srgbClr>
              </a:gs>
            </a:gsLst>
            <a:lin ang="5400000" scaled="1"/>
          </a:gradFill>
          <a:ln>
            <a:noFill/>
          </a:ln>
        </p:spPr>
        <p:txBody>
          <a:bodyPr wrap="none" anchor="ctr"/>
          <a:lstStyle/>
          <a:p>
            <a:pPr defTabSz="914400" fontAlgn="auto">
              <a:spcBef>
                <a:spcPts val="0"/>
              </a:spcBef>
              <a:spcAft>
                <a:spcPts val="0"/>
              </a:spcAft>
              <a:defRPr/>
            </a:pPr>
            <a:endParaRPr kumimoji="0" lang="en-US" kern="0">
              <a:solidFill>
                <a:sysClr val="windowText" lastClr="000000"/>
              </a:solidFill>
              <a:latin typeface="Calibri" pitchFamily="34" charset="0"/>
              <a:ea typeface="宋体" pitchFamily="2" charset="-122"/>
            </a:endParaRPr>
          </a:p>
        </p:txBody>
      </p:sp>
      <p:sp>
        <p:nvSpPr>
          <p:cNvPr id="419" name="Freeform 22"/>
          <p:cNvSpPr>
            <a:spLocks/>
          </p:cNvSpPr>
          <p:nvPr/>
        </p:nvSpPr>
        <p:spPr bwMode="auto">
          <a:xfrm>
            <a:off x="6797675" y="2028081"/>
            <a:ext cx="1065213" cy="42386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w 1321"/>
              <a:gd name="T107" fmla="*/ 0 h 712"/>
              <a:gd name="T108" fmla="*/ 1321 w 1321"/>
              <a:gd name="T109"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alpha val="17999"/>
                </a:srgbClr>
              </a:gs>
            </a:gsLst>
            <a:lin ang="5400000" scaled="1"/>
          </a:gradFill>
          <a:ln>
            <a:noFill/>
          </a:ln>
          <a:extLst/>
        </p:spPr>
        <p:txBody>
          <a:bodyPr/>
          <a:lstStyle/>
          <a:p>
            <a:pPr defTabSz="914400" fontAlgn="auto">
              <a:spcBef>
                <a:spcPts val="0"/>
              </a:spcBef>
              <a:spcAft>
                <a:spcPts val="0"/>
              </a:spcAft>
              <a:defRPr/>
            </a:pPr>
            <a:endParaRPr kumimoji="0" lang="zh-CN" altLang="en-US" sz="2000" kern="0">
              <a:solidFill>
                <a:sysClr val="windowText" lastClr="000000"/>
              </a:solidFill>
              <a:latin typeface="Calibri" pitchFamily="34" charset="0"/>
              <a:ea typeface="宋体" pitchFamily="2" charset="-122"/>
            </a:endParaRPr>
          </a:p>
        </p:txBody>
      </p:sp>
      <p:sp>
        <p:nvSpPr>
          <p:cNvPr id="420901" name="Text Box 23"/>
          <p:cNvSpPr txBox="1">
            <a:spLocks noChangeArrowheads="1"/>
          </p:cNvSpPr>
          <p:nvPr/>
        </p:nvSpPr>
        <p:spPr bwMode="auto">
          <a:xfrm>
            <a:off x="6704013" y="2501156"/>
            <a:ext cx="1309687" cy="366712"/>
          </a:xfrm>
          <a:prstGeom prst="rect">
            <a:avLst/>
          </a:prstGeom>
          <a:noFill/>
          <a:ln w="9525">
            <a:noFill/>
            <a:miter lim="800000"/>
            <a:headEnd/>
            <a:tailEnd/>
          </a:ln>
        </p:spPr>
        <p:txBody>
          <a:bodyPr>
            <a:spAutoFit/>
          </a:bodyPr>
          <a:lstStyle/>
          <a:p>
            <a:pPr algn="ctr" defTabSz="914400" eaLnBrk="0" hangingPunct="0">
              <a:spcBef>
                <a:spcPct val="50000"/>
              </a:spcBef>
            </a:pPr>
            <a:r>
              <a:rPr kumimoji="0" lang="zh-CN" altLang="en-US" b="1">
                <a:solidFill>
                  <a:srgbClr val="000000"/>
                </a:solidFill>
                <a:latin typeface="微软雅黑" pitchFamily="34" charset="-122"/>
                <a:ea typeface="微软雅黑" pitchFamily="34" charset="-122"/>
              </a:rPr>
              <a:t>省级规划</a:t>
            </a:r>
            <a:endParaRPr kumimoji="0" lang="en-US" altLang="zh-CN" b="1">
              <a:solidFill>
                <a:srgbClr val="000000"/>
              </a:solidFill>
              <a:latin typeface="微软雅黑" pitchFamily="34" charset="-122"/>
              <a:ea typeface="微软雅黑" pitchFamily="34" charset="-122"/>
            </a:endParaRPr>
          </a:p>
        </p:txBody>
      </p:sp>
      <p:sp>
        <p:nvSpPr>
          <p:cNvPr id="420902" name="Text Box 27"/>
          <p:cNvSpPr txBox="1">
            <a:spLocks noChangeArrowheads="1"/>
          </p:cNvSpPr>
          <p:nvPr/>
        </p:nvSpPr>
        <p:spPr bwMode="auto">
          <a:xfrm>
            <a:off x="7021513" y="3899743"/>
            <a:ext cx="1577975" cy="366713"/>
          </a:xfrm>
          <a:prstGeom prst="rect">
            <a:avLst/>
          </a:prstGeom>
          <a:noFill/>
          <a:ln w="9525">
            <a:noFill/>
            <a:miter lim="800000"/>
            <a:headEnd/>
            <a:tailEnd/>
          </a:ln>
        </p:spPr>
        <p:txBody>
          <a:bodyPr>
            <a:spAutoFit/>
          </a:bodyPr>
          <a:lstStyle/>
          <a:p>
            <a:pPr marL="120650" indent="-120650" defTabSz="914400"/>
            <a:r>
              <a:rPr lang="en-US" altLang="zh-CN" b="1">
                <a:solidFill>
                  <a:srgbClr val="002060"/>
                </a:solidFill>
                <a:latin typeface="微软雅黑" pitchFamily="34" charset="-122"/>
                <a:ea typeface="微软雅黑" pitchFamily="34" charset="-122"/>
              </a:rPr>
              <a:t>29</a:t>
            </a:r>
            <a:r>
              <a:rPr lang="zh-CN" altLang="en-US" b="1">
                <a:solidFill>
                  <a:srgbClr val="002060"/>
                </a:solidFill>
                <a:latin typeface="微软雅黑" pitchFamily="34" charset="-122"/>
                <a:ea typeface="微软雅黑" pitchFamily="34" charset="-122"/>
              </a:rPr>
              <a:t>个，</a:t>
            </a:r>
            <a:r>
              <a:rPr lang="en-US" altLang="zh-CN" b="1">
                <a:solidFill>
                  <a:srgbClr val="002060"/>
                </a:solidFill>
                <a:latin typeface="微软雅黑" pitchFamily="34" charset="-122"/>
                <a:ea typeface="微软雅黑" pitchFamily="34" charset="-122"/>
              </a:rPr>
              <a:t>126</a:t>
            </a:r>
            <a:r>
              <a:rPr lang="zh-CN" altLang="en-US" b="1">
                <a:solidFill>
                  <a:srgbClr val="002060"/>
                </a:solidFill>
                <a:latin typeface="微软雅黑" pitchFamily="34" charset="-122"/>
                <a:ea typeface="微软雅黑" pitchFamily="34" charset="-122"/>
              </a:rPr>
              <a:t>项</a:t>
            </a:r>
            <a:endParaRPr lang="en-US" b="1">
              <a:solidFill>
                <a:srgbClr val="002060"/>
              </a:solidFill>
              <a:latin typeface="微软雅黑" pitchFamily="34" charset="-122"/>
              <a:ea typeface="微软雅黑" pitchFamily="34" charset="-122"/>
            </a:endParaRPr>
          </a:p>
        </p:txBody>
      </p:sp>
      <p:sp>
        <p:nvSpPr>
          <p:cNvPr id="420903" name="矩形 102"/>
          <p:cNvSpPr>
            <a:spLocks noChangeArrowheads="1"/>
          </p:cNvSpPr>
          <p:nvPr/>
        </p:nvSpPr>
        <p:spPr bwMode="auto">
          <a:xfrm>
            <a:off x="8709025" y="14288"/>
            <a:ext cx="301625" cy="369887"/>
          </a:xfrm>
          <a:prstGeom prst="rect">
            <a:avLst/>
          </a:prstGeom>
          <a:noFill/>
          <a:ln w="9525">
            <a:noFill/>
            <a:miter lim="800000"/>
            <a:headEnd/>
            <a:tailEnd/>
          </a:ln>
        </p:spPr>
        <p:txBody>
          <a:bodyPr wrap="none">
            <a:spAutoFit/>
          </a:bodyPr>
          <a:lstStyle/>
          <a:p>
            <a:pPr algn="ctr" defTabSz="914400"/>
            <a:r>
              <a:rPr kumimoji="0" lang="es-HN" altLang="zh-CN" b="1">
                <a:solidFill>
                  <a:srgbClr val="FFFFFF"/>
                </a:solidFill>
                <a:latin typeface="Calibri" pitchFamily="34" charset="0"/>
              </a:rPr>
              <a:t>5</a:t>
            </a:r>
            <a:endParaRPr kumimoji="0" lang="es-ES" altLang="zh-CN" b="1">
              <a:solidFill>
                <a:srgbClr val="FFFFFF"/>
              </a:solidFill>
              <a:latin typeface="Calibri" pitchFamily="34" charset="0"/>
            </a:endParaRPr>
          </a:p>
        </p:txBody>
      </p:sp>
      <p:sp>
        <p:nvSpPr>
          <p:cNvPr id="105" name="Freeform 83"/>
          <p:cNvSpPr>
            <a:spLocks/>
          </p:cNvSpPr>
          <p:nvPr/>
        </p:nvSpPr>
        <p:spPr bwMode="auto">
          <a:xfrm>
            <a:off x="2663825" y="4053731"/>
            <a:ext cx="557213" cy="987425"/>
          </a:xfrm>
          <a:custGeom>
            <a:avLst/>
            <a:gdLst>
              <a:gd name="T0" fmla="*/ 3 w 386"/>
              <a:gd name="T1" fmla="*/ 292 h 712"/>
              <a:gd name="T2" fmla="*/ 386 w 386"/>
              <a:gd name="T3" fmla="*/ 712 h 712"/>
              <a:gd name="T4" fmla="*/ 386 w 386"/>
              <a:gd name="T5" fmla="*/ 404 h 712"/>
              <a:gd name="T6" fmla="*/ 0 w 386"/>
              <a:gd name="T7" fmla="*/ 0 h 712"/>
              <a:gd name="T8" fmla="*/ 3 w 386"/>
              <a:gd name="T9" fmla="*/ 292 h 712"/>
              <a:gd name="T10" fmla="*/ 0 w 386"/>
              <a:gd name="T11" fmla="*/ 0 h 712"/>
              <a:gd name="T12" fmla="*/ 386 w 386"/>
              <a:gd name="T13" fmla="*/ 712 h 712"/>
            </a:gdLst>
            <a:ahLst/>
            <a:cxnLst>
              <a:cxn ang="0">
                <a:pos x="T0" y="T1"/>
              </a:cxn>
              <a:cxn ang="0">
                <a:pos x="T2" y="T3"/>
              </a:cxn>
              <a:cxn ang="0">
                <a:pos x="T4" y="T5"/>
              </a:cxn>
              <a:cxn ang="0">
                <a:pos x="T6" y="T7"/>
              </a:cxn>
              <a:cxn ang="0">
                <a:pos x="T8" y="T9"/>
              </a:cxn>
            </a:cxnLst>
            <a:rect l="T10" t="T11" r="T12" b="T13"/>
            <a:pathLst>
              <a:path w="386" h="712">
                <a:moveTo>
                  <a:pt x="3" y="292"/>
                </a:moveTo>
                <a:lnTo>
                  <a:pt x="386" y="712"/>
                </a:lnTo>
                <a:lnTo>
                  <a:pt x="386" y="404"/>
                </a:lnTo>
                <a:lnTo>
                  <a:pt x="0" y="0"/>
                </a:lnTo>
                <a:lnTo>
                  <a:pt x="3" y="292"/>
                </a:lnTo>
                <a:close/>
              </a:path>
            </a:pathLst>
          </a:custGeom>
          <a:gradFill rotWithShape="1">
            <a:gsLst>
              <a:gs pos="0">
                <a:srgbClr val="99CC00">
                  <a:alpha val="79999"/>
                </a:srgbClr>
              </a:gs>
              <a:gs pos="100000">
                <a:srgbClr val="CDE683"/>
              </a:gs>
            </a:gsLst>
            <a:lin ang="18900000" scaled="1"/>
          </a:gradFill>
          <a:ln>
            <a:noFill/>
          </a:ln>
          <a:extLst/>
        </p:spPr>
        <p:txBody>
          <a:bodyPr/>
          <a:lstStyle/>
          <a:p>
            <a:pPr defTabSz="914400" fontAlgn="auto">
              <a:spcBef>
                <a:spcPts val="0"/>
              </a:spcBef>
              <a:spcAft>
                <a:spcPts val="0"/>
              </a:spcAft>
              <a:defRPr/>
            </a:pPr>
            <a:endParaRPr kumimoji="0" lang="zh-CN" altLang="en-US" kern="0">
              <a:solidFill>
                <a:sysClr val="windowText" lastClr="000000"/>
              </a:solidFill>
              <a:latin typeface="Calibri" pitchFamily="34" charset="0"/>
              <a:ea typeface="宋体" pitchFamily="2" charset="-122"/>
            </a:endParaRPr>
          </a:p>
        </p:txBody>
      </p:sp>
      <p:sp>
        <p:nvSpPr>
          <p:cNvPr id="106" name="Freeform 83"/>
          <p:cNvSpPr>
            <a:spLocks/>
          </p:cNvSpPr>
          <p:nvPr/>
        </p:nvSpPr>
        <p:spPr bwMode="auto">
          <a:xfrm>
            <a:off x="2651125" y="4395043"/>
            <a:ext cx="569913" cy="987425"/>
          </a:xfrm>
          <a:custGeom>
            <a:avLst/>
            <a:gdLst>
              <a:gd name="T0" fmla="*/ 3 w 386"/>
              <a:gd name="T1" fmla="*/ 292 h 712"/>
              <a:gd name="T2" fmla="*/ 386 w 386"/>
              <a:gd name="T3" fmla="*/ 712 h 712"/>
              <a:gd name="T4" fmla="*/ 386 w 386"/>
              <a:gd name="T5" fmla="*/ 404 h 712"/>
              <a:gd name="T6" fmla="*/ 0 w 386"/>
              <a:gd name="T7" fmla="*/ 0 h 712"/>
              <a:gd name="T8" fmla="*/ 3 w 386"/>
              <a:gd name="T9" fmla="*/ 292 h 712"/>
              <a:gd name="T10" fmla="*/ 0 w 386"/>
              <a:gd name="T11" fmla="*/ 0 h 712"/>
              <a:gd name="T12" fmla="*/ 386 w 386"/>
              <a:gd name="T13" fmla="*/ 712 h 712"/>
            </a:gdLst>
            <a:ahLst/>
            <a:cxnLst>
              <a:cxn ang="0">
                <a:pos x="T0" y="T1"/>
              </a:cxn>
              <a:cxn ang="0">
                <a:pos x="T2" y="T3"/>
              </a:cxn>
              <a:cxn ang="0">
                <a:pos x="T4" y="T5"/>
              </a:cxn>
              <a:cxn ang="0">
                <a:pos x="T6" y="T7"/>
              </a:cxn>
              <a:cxn ang="0">
                <a:pos x="T8" y="T9"/>
              </a:cxn>
            </a:cxnLst>
            <a:rect l="T10" t="T11" r="T12" b="T13"/>
            <a:pathLst>
              <a:path w="386" h="712">
                <a:moveTo>
                  <a:pt x="3" y="292"/>
                </a:moveTo>
                <a:lnTo>
                  <a:pt x="386" y="712"/>
                </a:lnTo>
                <a:lnTo>
                  <a:pt x="386" y="404"/>
                </a:lnTo>
                <a:lnTo>
                  <a:pt x="0" y="0"/>
                </a:lnTo>
                <a:lnTo>
                  <a:pt x="3" y="292"/>
                </a:lnTo>
                <a:close/>
              </a:path>
            </a:pathLst>
          </a:custGeom>
          <a:gradFill rotWithShape="1">
            <a:gsLst>
              <a:gs pos="0">
                <a:srgbClr val="99CC00">
                  <a:alpha val="79999"/>
                </a:srgbClr>
              </a:gs>
              <a:gs pos="100000">
                <a:srgbClr val="CDE683"/>
              </a:gs>
            </a:gsLst>
            <a:lin ang="18900000" scaled="1"/>
          </a:gradFill>
          <a:ln>
            <a:noFill/>
          </a:ln>
          <a:extLst/>
        </p:spPr>
        <p:txBody>
          <a:bodyPr/>
          <a:lstStyle/>
          <a:p>
            <a:pPr defTabSz="914400" fontAlgn="auto">
              <a:spcBef>
                <a:spcPts val="0"/>
              </a:spcBef>
              <a:spcAft>
                <a:spcPts val="0"/>
              </a:spcAft>
              <a:defRPr/>
            </a:pPr>
            <a:endParaRPr kumimoji="0" lang="zh-CN" altLang="en-US" kern="0">
              <a:solidFill>
                <a:sysClr val="windowText" lastClr="000000"/>
              </a:solidFill>
              <a:latin typeface="Calibri" pitchFamily="34" charset="0"/>
              <a:ea typeface="宋体" pitchFamily="2" charset="-122"/>
            </a:endParaRPr>
          </a:p>
        </p:txBody>
      </p:sp>
      <p:sp>
        <p:nvSpPr>
          <p:cNvPr id="107" name="Freeform 83"/>
          <p:cNvSpPr>
            <a:spLocks/>
          </p:cNvSpPr>
          <p:nvPr/>
        </p:nvSpPr>
        <p:spPr bwMode="auto">
          <a:xfrm>
            <a:off x="2651125" y="4776043"/>
            <a:ext cx="569913" cy="987425"/>
          </a:xfrm>
          <a:custGeom>
            <a:avLst/>
            <a:gdLst>
              <a:gd name="T0" fmla="*/ 3 w 386"/>
              <a:gd name="T1" fmla="*/ 292 h 712"/>
              <a:gd name="T2" fmla="*/ 386 w 386"/>
              <a:gd name="T3" fmla="*/ 712 h 712"/>
              <a:gd name="T4" fmla="*/ 386 w 386"/>
              <a:gd name="T5" fmla="*/ 404 h 712"/>
              <a:gd name="T6" fmla="*/ 0 w 386"/>
              <a:gd name="T7" fmla="*/ 0 h 712"/>
              <a:gd name="T8" fmla="*/ 3 w 386"/>
              <a:gd name="T9" fmla="*/ 292 h 712"/>
              <a:gd name="T10" fmla="*/ 0 w 386"/>
              <a:gd name="T11" fmla="*/ 0 h 712"/>
              <a:gd name="T12" fmla="*/ 386 w 386"/>
              <a:gd name="T13" fmla="*/ 712 h 712"/>
            </a:gdLst>
            <a:ahLst/>
            <a:cxnLst>
              <a:cxn ang="0">
                <a:pos x="T0" y="T1"/>
              </a:cxn>
              <a:cxn ang="0">
                <a:pos x="T2" y="T3"/>
              </a:cxn>
              <a:cxn ang="0">
                <a:pos x="T4" y="T5"/>
              </a:cxn>
              <a:cxn ang="0">
                <a:pos x="T6" y="T7"/>
              </a:cxn>
              <a:cxn ang="0">
                <a:pos x="T8" y="T9"/>
              </a:cxn>
            </a:cxnLst>
            <a:rect l="T10" t="T11" r="T12" b="T13"/>
            <a:pathLst>
              <a:path w="386" h="712">
                <a:moveTo>
                  <a:pt x="3" y="292"/>
                </a:moveTo>
                <a:lnTo>
                  <a:pt x="386" y="712"/>
                </a:lnTo>
                <a:lnTo>
                  <a:pt x="386" y="404"/>
                </a:lnTo>
                <a:lnTo>
                  <a:pt x="0" y="0"/>
                </a:lnTo>
                <a:lnTo>
                  <a:pt x="3" y="292"/>
                </a:lnTo>
                <a:close/>
              </a:path>
            </a:pathLst>
          </a:custGeom>
          <a:gradFill rotWithShape="1">
            <a:gsLst>
              <a:gs pos="0">
                <a:srgbClr val="99CC00">
                  <a:alpha val="79999"/>
                </a:srgbClr>
              </a:gs>
              <a:gs pos="100000">
                <a:srgbClr val="CDE683"/>
              </a:gs>
            </a:gsLst>
            <a:lin ang="18900000" scaled="1"/>
          </a:gradFill>
          <a:ln>
            <a:noFill/>
          </a:ln>
          <a:extLst/>
        </p:spPr>
        <p:txBody>
          <a:bodyPr/>
          <a:lstStyle/>
          <a:p>
            <a:pPr defTabSz="914400" fontAlgn="auto">
              <a:spcBef>
                <a:spcPts val="0"/>
              </a:spcBef>
              <a:spcAft>
                <a:spcPts val="0"/>
              </a:spcAft>
              <a:defRPr/>
            </a:pPr>
            <a:endParaRPr kumimoji="0" lang="zh-CN" altLang="en-US" kern="0">
              <a:solidFill>
                <a:sysClr val="windowText" lastClr="000000"/>
              </a:solidFill>
              <a:latin typeface="Calibri" pitchFamily="34" charset="0"/>
              <a:ea typeface="宋体" pitchFamily="2" charset="-122"/>
            </a:endParaRPr>
          </a:p>
        </p:txBody>
      </p:sp>
      <p:grpSp>
        <p:nvGrpSpPr>
          <p:cNvPr id="420907" name="Group 4"/>
          <p:cNvGrpSpPr>
            <a:grpSpLocks/>
          </p:cNvGrpSpPr>
          <p:nvPr/>
        </p:nvGrpSpPr>
        <p:grpSpPr bwMode="auto">
          <a:xfrm>
            <a:off x="517525" y="2037606"/>
            <a:ext cx="2397125" cy="2300287"/>
            <a:chOff x="0" y="0"/>
            <a:chExt cx="1360" cy="1356"/>
          </a:xfrm>
        </p:grpSpPr>
        <p:grpSp>
          <p:nvGrpSpPr>
            <p:cNvPr id="420913" name="Group 5"/>
            <p:cNvGrpSpPr>
              <a:grpSpLocks/>
            </p:cNvGrpSpPr>
            <p:nvPr/>
          </p:nvGrpSpPr>
          <p:grpSpPr bwMode="auto">
            <a:xfrm>
              <a:off x="0" y="0"/>
              <a:ext cx="1360" cy="1356"/>
              <a:chOff x="0" y="0"/>
              <a:chExt cx="1248" cy="1240"/>
            </a:xfrm>
          </p:grpSpPr>
          <p:sp>
            <p:nvSpPr>
              <p:cNvPr id="112" name="Oval 6"/>
              <p:cNvSpPr>
                <a:spLocks noChangeArrowheads="1"/>
              </p:cNvSpPr>
              <p:nvPr/>
            </p:nvSpPr>
            <p:spPr bwMode="auto">
              <a:xfrm>
                <a:off x="0" y="0"/>
                <a:ext cx="1248" cy="1240"/>
              </a:xfrm>
              <a:prstGeom prst="ellipse">
                <a:avLst/>
              </a:prstGeom>
              <a:solidFill>
                <a:srgbClr val="808080"/>
              </a:solidFill>
              <a:ln>
                <a:noFill/>
              </a:ln>
              <a:effectLst/>
              <a:extLst/>
            </p:spPr>
            <p:txBody>
              <a:bodyPr wrap="none" anchor="ctr"/>
              <a:lstStyle/>
              <a:p>
                <a:pPr defTabSz="914400" fontAlgn="auto">
                  <a:spcBef>
                    <a:spcPts val="0"/>
                  </a:spcBef>
                  <a:spcAft>
                    <a:spcPts val="0"/>
                  </a:spcAft>
                  <a:defRPr/>
                </a:pPr>
                <a:endParaRPr kumimoji="0" lang="zh-CN" altLang="en-US" sz="1200" kern="0">
                  <a:solidFill>
                    <a:sysClr val="windowText" lastClr="000000"/>
                  </a:solidFill>
                  <a:latin typeface="Calibri" pitchFamily="34" charset="0"/>
                  <a:ea typeface="宋体" pitchFamily="2" charset="-122"/>
                  <a:cs typeface="Arial" charset="0"/>
                </a:endParaRPr>
              </a:p>
            </p:txBody>
          </p:sp>
          <p:sp>
            <p:nvSpPr>
              <p:cNvPr id="113" name="Oval 7"/>
              <p:cNvSpPr>
                <a:spLocks noChangeArrowheads="1"/>
              </p:cNvSpPr>
              <p:nvPr/>
            </p:nvSpPr>
            <p:spPr bwMode="auto">
              <a:xfrm>
                <a:off x="33" y="25"/>
                <a:ext cx="1190" cy="1191"/>
              </a:xfrm>
              <a:prstGeom prst="ellipse">
                <a:avLst/>
              </a:prstGeom>
              <a:gradFill rotWithShape="1">
                <a:gsLst>
                  <a:gs pos="0">
                    <a:srgbClr val="FFFFFF"/>
                  </a:gs>
                  <a:gs pos="100000">
                    <a:srgbClr val="FFFFFF">
                      <a:gamma/>
                      <a:shade val="26275"/>
                      <a:invGamma/>
                    </a:srgbClr>
                  </a:gs>
                </a:gsLst>
                <a:lin ang="5400000" scaled="1"/>
              </a:gradFill>
              <a:ln>
                <a:noFill/>
              </a:ln>
              <a:effectLst/>
              <a:extLst/>
            </p:spPr>
            <p:txBody>
              <a:bodyPr wrap="none" anchor="ctr"/>
              <a:lstStyle/>
              <a:p>
                <a:pPr defTabSz="914400" fontAlgn="auto">
                  <a:spcBef>
                    <a:spcPts val="0"/>
                  </a:spcBef>
                  <a:spcAft>
                    <a:spcPts val="0"/>
                  </a:spcAft>
                  <a:defRPr/>
                </a:pPr>
                <a:endParaRPr kumimoji="0" lang="zh-CN" altLang="en-US" sz="1200" kern="0">
                  <a:solidFill>
                    <a:sysClr val="windowText" lastClr="000000"/>
                  </a:solidFill>
                  <a:latin typeface="Calibri" pitchFamily="34" charset="0"/>
                  <a:ea typeface="宋体" pitchFamily="2" charset="-122"/>
                  <a:cs typeface="Arial" charset="0"/>
                </a:endParaRPr>
              </a:p>
            </p:txBody>
          </p:sp>
          <p:sp>
            <p:nvSpPr>
              <p:cNvPr id="114" name="Oval 8"/>
              <p:cNvSpPr>
                <a:spLocks noChangeArrowheads="1"/>
              </p:cNvSpPr>
              <p:nvPr/>
            </p:nvSpPr>
            <p:spPr bwMode="auto">
              <a:xfrm>
                <a:off x="82" y="74"/>
                <a:ext cx="1093" cy="1095"/>
              </a:xfrm>
              <a:prstGeom prst="ellipse">
                <a:avLst/>
              </a:prstGeom>
              <a:solidFill>
                <a:srgbClr val="808080">
                  <a:alpha val="25000"/>
                </a:srgbClr>
              </a:solidFill>
              <a:ln>
                <a:noFill/>
              </a:ln>
              <a:effectLst/>
              <a:extLst/>
            </p:spPr>
            <p:txBody>
              <a:bodyPr wrap="none" anchor="ctr"/>
              <a:lstStyle/>
              <a:p>
                <a:pPr defTabSz="914400" fontAlgn="auto">
                  <a:spcBef>
                    <a:spcPts val="0"/>
                  </a:spcBef>
                  <a:spcAft>
                    <a:spcPts val="0"/>
                  </a:spcAft>
                  <a:defRPr/>
                </a:pPr>
                <a:endParaRPr kumimoji="0" lang="zh-CN" altLang="en-US" sz="1200" kern="0">
                  <a:solidFill>
                    <a:sysClr val="windowText" lastClr="000000"/>
                  </a:solidFill>
                  <a:latin typeface="Calibri" pitchFamily="34" charset="0"/>
                  <a:ea typeface="宋体" pitchFamily="2" charset="-122"/>
                  <a:cs typeface="Arial" charset="0"/>
                </a:endParaRPr>
              </a:p>
            </p:txBody>
          </p:sp>
          <p:sp>
            <p:nvSpPr>
              <p:cNvPr id="115" name="Oval 9"/>
              <p:cNvSpPr>
                <a:spLocks noChangeArrowheads="1"/>
              </p:cNvSpPr>
              <p:nvPr/>
            </p:nvSpPr>
            <p:spPr bwMode="auto">
              <a:xfrm>
                <a:off x="116" y="101"/>
                <a:ext cx="1027" cy="1024"/>
              </a:xfrm>
              <a:prstGeom prst="ellipse">
                <a:avLst/>
              </a:prstGeom>
              <a:solidFill>
                <a:srgbClr val="808080">
                  <a:alpha val="29999"/>
                </a:srgbClr>
              </a:solidFill>
              <a:ln>
                <a:noFill/>
              </a:ln>
              <a:effectLst/>
              <a:extLst/>
            </p:spPr>
            <p:txBody>
              <a:bodyPr wrap="none" anchor="ctr"/>
              <a:lstStyle/>
              <a:p>
                <a:pPr defTabSz="914400" fontAlgn="auto">
                  <a:spcBef>
                    <a:spcPts val="0"/>
                  </a:spcBef>
                  <a:spcAft>
                    <a:spcPts val="0"/>
                  </a:spcAft>
                  <a:defRPr/>
                </a:pPr>
                <a:endParaRPr kumimoji="0" lang="zh-CN" altLang="en-US" sz="1200" kern="0">
                  <a:solidFill>
                    <a:sysClr val="windowText" lastClr="000000"/>
                  </a:solidFill>
                  <a:latin typeface="Calibri" pitchFamily="34" charset="0"/>
                  <a:ea typeface="宋体" pitchFamily="2" charset="-122"/>
                  <a:cs typeface="Arial" charset="0"/>
                </a:endParaRPr>
              </a:p>
            </p:txBody>
          </p:sp>
          <p:sp>
            <p:nvSpPr>
              <p:cNvPr id="116" name="Oval 10"/>
              <p:cNvSpPr>
                <a:spLocks noChangeArrowheads="1"/>
              </p:cNvSpPr>
              <p:nvPr/>
            </p:nvSpPr>
            <p:spPr bwMode="auto">
              <a:xfrm>
                <a:off x="131" y="115"/>
                <a:ext cx="992" cy="994"/>
              </a:xfrm>
              <a:prstGeom prst="ellipse">
                <a:avLst/>
              </a:prstGeom>
              <a:gradFill rotWithShape="1">
                <a:gsLst>
                  <a:gs pos="0">
                    <a:srgbClr val="FFFFFF">
                      <a:gamma/>
                      <a:shade val="36078"/>
                      <a:invGamma/>
                    </a:srgbClr>
                  </a:gs>
                  <a:gs pos="100000">
                    <a:srgbClr val="FFFFFF"/>
                  </a:gs>
                </a:gsLst>
                <a:lin ang="5400000" scaled="1"/>
              </a:gradFill>
              <a:ln>
                <a:noFill/>
              </a:ln>
              <a:effectLst/>
              <a:extLst/>
            </p:spPr>
            <p:txBody>
              <a:bodyPr wrap="none" anchor="ctr"/>
              <a:lstStyle/>
              <a:p>
                <a:pPr defTabSz="914400" fontAlgn="auto">
                  <a:spcBef>
                    <a:spcPts val="0"/>
                  </a:spcBef>
                  <a:spcAft>
                    <a:spcPts val="0"/>
                  </a:spcAft>
                  <a:defRPr/>
                </a:pPr>
                <a:endParaRPr kumimoji="0" lang="zh-CN" altLang="en-US" sz="1200" kern="0">
                  <a:solidFill>
                    <a:sysClr val="windowText" lastClr="000000"/>
                  </a:solidFill>
                  <a:latin typeface="Calibri" pitchFamily="34" charset="0"/>
                  <a:ea typeface="宋体" pitchFamily="2" charset="-122"/>
                  <a:cs typeface="Arial" charset="0"/>
                </a:endParaRPr>
              </a:p>
            </p:txBody>
          </p:sp>
        </p:grpSp>
        <p:sp>
          <p:nvSpPr>
            <p:cNvPr id="111" name="Oval 11"/>
            <p:cNvSpPr>
              <a:spLocks noChangeArrowheads="1"/>
            </p:cNvSpPr>
            <p:nvPr/>
          </p:nvSpPr>
          <p:spPr bwMode="auto">
            <a:xfrm>
              <a:off x="159" y="149"/>
              <a:ext cx="1055" cy="1051"/>
            </a:xfrm>
            <a:prstGeom prst="ellipse">
              <a:avLst/>
            </a:prstGeom>
            <a:gradFill rotWithShape="1">
              <a:gsLst>
                <a:gs pos="0">
                  <a:srgbClr val="5CB1FE">
                    <a:gamma/>
                    <a:shade val="46275"/>
                    <a:invGamma/>
                  </a:srgbClr>
                </a:gs>
                <a:gs pos="100000">
                  <a:srgbClr val="5CB1FE"/>
                </a:gs>
              </a:gsLst>
              <a:lin ang="5400000" scaled="1"/>
            </a:gradFill>
            <a:ln>
              <a:noFill/>
            </a:ln>
            <a:effectLst/>
            <a:extLst/>
          </p:spPr>
          <p:txBody>
            <a:bodyPr wrap="none" anchor="ctr"/>
            <a:lstStyle/>
            <a:p>
              <a:pPr defTabSz="914400" fontAlgn="auto">
                <a:spcBef>
                  <a:spcPts val="0"/>
                </a:spcBef>
                <a:spcAft>
                  <a:spcPts val="0"/>
                </a:spcAft>
                <a:defRPr/>
              </a:pPr>
              <a:endParaRPr kumimoji="0" lang="zh-CN" altLang="en-US" sz="1200" kern="0">
                <a:solidFill>
                  <a:sysClr val="windowText" lastClr="000000"/>
                </a:solidFill>
                <a:latin typeface="Calibri" pitchFamily="34" charset="0"/>
                <a:ea typeface="宋体" pitchFamily="2" charset="-122"/>
                <a:cs typeface="Arial" charset="0"/>
              </a:endParaRPr>
            </a:p>
          </p:txBody>
        </p:sp>
      </p:grpSp>
      <p:sp>
        <p:nvSpPr>
          <p:cNvPr id="420908" name="Text Box 23"/>
          <p:cNvSpPr txBox="1">
            <a:spLocks noChangeArrowheads="1"/>
          </p:cNvSpPr>
          <p:nvPr/>
        </p:nvSpPr>
        <p:spPr bwMode="auto">
          <a:xfrm>
            <a:off x="798513" y="2545606"/>
            <a:ext cx="1770062" cy="1200329"/>
          </a:xfrm>
          <a:prstGeom prst="rect">
            <a:avLst/>
          </a:prstGeom>
          <a:noFill/>
          <a:ln w="9525">
            <a:noFill/>
            <a:miter lim="800000"/>
            <a:headEnd/>
            <a:tailEnd/>
          </a:ln>
        </p:spPr>
        <p:txBody>
          <a:bodyPr>
            <a:spAutoFit/>
          </a:bodyPr>
          <a:lstStyle/>
          <a:p>
            <a:pPr algn="ctr" defTabSz="914400" eaLnBrk="0" hangingPunct="0">
              <a:spcBef>
                <a:spcPct val="50000"/>
              </a:spcBef>
            </a:pPr>
            <a:r>
              <a:rPr kumimoji="0" lang="zh-CN" altLang="en-US" sz="2400" b="1" dirty="0" smtClean="0">
                <a:solidFill>
                  <a:schemeClr val="bg1"/>
                </a:solidFill>
                <a:latin typeface="微软雅黑" pitchFamily="34" charset="-122"/>
                <a:ea typeface="微软雅黑" pitchFamily="34" charset="-122"/>
              </a:rPr>
              <a:t>“十二五”</a:t>
            </a:r>
            <a:r>
              <a:rPr kumimoji="0" lang="zh-CN" altLang="en-US" sz="2400" b="1" dirty="0">
                <a:solidFill>
                  <a:schemeClr val="bg1"/>
                </a:solidFill>
                <a:latin typeface="微软雅黑" pitchFamily="34" charset="-122"/>
                <a:ea typeface="微软雅黑" pitchFamily="34" charset="-122"/>
              </a:rPr>
              <a:t>规划涉及</a:t>
            </a:r>
          </a:p>
          <a:p>
            <a:pPr algn="ctr" defTabSz="914400" eaLnBrk="0" hangingPunct="0"/>
            <a:r>
              <a:rPr kumimoji="0" lang="zh-CN" altLang="en-US" sz="2400" b="1" dirty="0">
                <a:solidFill>
                  <a:schemeClr val="bg1"/>
                </a:solidFill>
                <a:latin typeface="微软雅黑" pitchFamily="34" charset="-122"/>
                <a:ea typeface="微软雅黑" pitchFamily="34" charset="-122"/>
              </a:rPr>
              <a:t>认可</a:t>
            </a:r>
            <a:endParaRPr kumimoji="0" lang="en-US" sz="2400" b="1" dirty="0">
              <a:solidFill>
                <a:schemeClr val="bg1"/>
              </a:solidFill>
              <a:latin typeface="微软雅黑" pitchFamily="34" charset="-122"/>
              <a:ea typeface="微软雅黑" pitchFamily="34" charset="-122"/>
            </a:endParaRPr>
          </a:p>
        </p:txBody>
      </p:sp>
      <p:sp>
        <p:nvSpPr>
          <p:cNvPr id="420912" name="Rectangle 96"/>
          <p:cNvSpPr>
            <a:spLocks noChangeArrowheads="1"/>
          </p:cNvSpPr>
          <p:nvPr/>
        </p:nvSpPr>
        <p:spPr bwMode="auto">
          <a:xfrm>
            <a:off x="511175" y="5979368"/>
            <a:ext cx="8429625" cy="762000"/>
          </a:xfrm>
          <a:prstGeom prst="rect">
            <a:avLst/>
          </a:prstGeom>
          <a:noFill/>
          <a:ln w="9525">
            <a:noFill/>
            <a:miter lim="800000"/>
            <a:headEnd/>
            <a:tailEnd/>
          </a:ln>
        </p:spPr>
        <p:txBody>
          <a:bodyPr anchor="ctr">
            <a:spAutoFit/>
          </a:bodyPr>
          <a:lstStyle/>
          <a:p>
            <a:pPr algn="ctr"/>
            <a:r>
              <a:rPr lang="zh-CN" altLang="en-US" sz="2200" dirty="0">
                <a:solidFill>
                  <a:srgbClr val="210A94"/>
                </a:solidFill>
                <a:ea typeface="微软雅黑" pitchFamily="34" charset="-122"/>
              </a:rPr>
              <a:t>现代农业、现代服务业、工业转型升级、产品质量和食品安全、</a:t>
            </a:r>
          </a:p>
          <a:p>
            <a:pPr algn="ctr"/>
            <a:r>
              <a:rPr lang="zh-CN" altLang="en-US" sz="2200" dirty="0">
                <a:solidFill>
                  <a:srgbClr val="210A94"/>
                </a:solidFill>
                <a:ea typeface="微软雅黑" pitchFamily="34" charset="-122"/>
              </a:rPr>
              <a:t>节能环保、应对气候变化、自主创新、</a:t>
            </a:r>
            <a:r>
              <a:rPr lang="zh-CN" altLang="en-US" sz="2200" dirty="0">
                <a:solidFill>
                  <a:srgbClr val="210A94"/>
                </a:solidFill>
                <a:latin typeface="微软雅黑" pitchFamily="34" charset="-122"/>
                <a:ea typeface="微软雅黑" pitchFamily="34" charset="-122"/>
              </a:rPr>
              <a:t>“</a:t>
            </a:r>
            <a:r>
              <a:rPr lang="zh-CN" altLang="en-US" sz="2200" dirty="0">
                <a:solidFill>
                  <a:srgbClr val="210A94"/>
                </a:solidFill>
                <a:ea typeface="微软雅黑" pitchFamily="34" charset="-122"/>
              </a:rPr>
              <a:t>走出去</a:t>
            </a:r>
            <a:r>
              <a:rPr lang="zh-CN" altLang="en-US" sz="2200" dirty="0">
                <a:solidFill>
                  <a:srgbClr val="210A94"/>
                </a:solidFill>
                <a:latin typeface="微软雅黑" pitchFamily="34" charset="-122"/>
                <a:ea typeface="微软雅黑" pitchFamily="34" charset="-122"/>
              </a:rPr>
              <a:t>”</a:t>
            </a:r>
            <a:r>
              <a:rPr lang="zh-CN" altLang="en-US" sz="2200" dirty="0">
                <a:solidFill>
                  <a:srgbClr val="210A94"/>
                </a:solidFill>
                <a:ea typeface="微软雅黑" pitchFamily="34" charset="-122"/>
              </a:rPr>
              <a:t>战略、社会保障</a:t>
            </a:r>
            <a:r>
              <a:rPr lang="zh-CN" altLang="en-US" dirty="0"/>
              <a:t> </a:t>
            </a:r>
          </a:p>
        </p:txBody>
      </p:sp>
      <p:sp>
        <p:nvSpPr>
          <p:cNvPr id="89" name="矩形 5"/>
          <p:cNvSpPr>
            <a:spLocks noChangeArrowheads="1"/>
          </p:cNvSpPr>
          <p:nvPr/>
        </p:nvSpPr>
        <p:spPr bwMode="auto">
          <a:xfrm>
            <a:off x="490342" y="1363868"/>
            <a:ext cx="8330130" cy="58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300" b="1" dirty="0">
                <a:solidFill>
                  <a:srgbClr val="00B050"/>
                </a:solidFill>
              </a:rPr>
              <a:t>2) </a:t>
            </a:r>
            <a:r>
              <a:rPr lang="zh-CN" altLang="en-US" sz="2300" b="1" dirty="0">
                <a:solidFill>
                  <a:srgbClr val="00B050"/>
                </a:solidFill>
              </a:rPr>
              <a:t>国家战略需要</a:t>
            </a:r>
            <a:endParaRPr lang="en-US" altLang="zh-CN" sz="1800" b="1" dirty="0">
              <a:solidFill>
                <a:srgbClr val="00B050"/>
              </a:solidFill>
            </a:endParaRPr>
          </a:p>
        </p:txBody>
      </p:sp>
      <p:sp>
        <p:nvSpPr>
          <p:cNvPr id="90" name="Text Box 2"/>
          <p:cNvSpPr txBox="1">
            <a:spLocks noChangeArrowheads="1"/>
          </p:cNvSpPr>
          <p:nvPr/>
        </p:nvSpPr>
        <p:spPr bwMode="auto">
          <a:xfrm>
            <a:off x="323528" y="764704"/>
            <a:ext cx="720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2800" b="1" dirty="0">
                <a:solidFill>
                  <a:srgbClr val="C00000"/>
                </a:solidFill>
                <a:latin typeface="黑体" pitchFamily="2" charset="-122"/>
                <a:ea typeface="黑体" pitchFamily="2" charset="-122"/>
              </a:rPr>
              <a:t>2.</a:t>
            </a:r>
            <a:r>
              <a:rPr lang="zh-CN" altLang="en-US" sz="2800" b="1" dirty="0">
                <a:solidFill>
                  <a:srgbClr val="C00000"/>
                </a:solidFill>
                <a:latin typeface="黑体" pitchFamily="2" charset="-122"/>
                <a:ea typeface="黑体" pitchFamily="2" charset="-122"/>
              </a:rPr>
              <a:t>传递信任服务发展，认可人责无旁贷 </a:t>
            </a:r>
            <a:endParaRPr lang="en-US" altLang="zh-CN" sz="2800" b="1" dirty="0">
              <a:solidFill>
                <a:srgbClr val="C00000"/>
              </a:solidFill>
              <a:latin typeface="黑体" pitchFamily="2" charset="-122"/>
              <a:ea typeface="黑体" pitchFamily="2" charset="-122"/>
            </a:endParaRPr>
          </a:p>
        </p:txBody>
      </p:sp>
      <p:sp>
        <p:nvSpPr>
          <p:cNvPr id="91"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28</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1467247161"/>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16"/>
          <p:cNvPicPr>
            <a:picLocks noChangeAspect="1" noChangeArrowheads="1"/>
          </p:cNvPicPr>
          <p:nvPr/>
        </p:nvPicPr>
        <p:blipFill>
          <a:blip r:embed="rId2"/>
          <a:srcRect/>
          <a:stretch>
            <a:fillRect/>
          </a:stretch>
        </p:blipFill>
        <p:spPr bwMode="auto">
          <a:xfrm>
            <a:off x="468313" y="2675657"/>
            <a:ext cx="8043862" cy="3849687"/>
          </a:xfrm>
          <a:prstGeom prst="rect">
            <a:avLst/>
          </a:prstGeom>
          <a:noFill/>
          <a:ln w="9525">
            <a:noFill/>
            <a:miter lim="800000"/>
            <a:headEnd/>
            <a:tailEnd/>
          </a:ln>
        </p:spPr>
      </p:pic>
      <p:sp>
        <p:nvSpPr>
          <p:cNvPr id="419846" name="Rectangle 10"/>
          <p:cNvSpPr>
            <a:spLocks noChangeArrowheads="1"/>
          </p:cNvSpPr>
          <p:nvPr/>
        </p:nvSpPr>
        <p:spPr bwMode="auto">
          <a:xfrm>
            <a:off x="4572000" y="3062337"/>
            <a:ext cx="3529013" cy="1289905"/>
          </a:xfrm>
          <a:prstGeom prst="rect">
            <a:avLst/>
          </a:prstGeom>
          <a:noFill/>
          <a:ln w="9525">
            <a:noFill/>
            <a:miter lim="800000"/>
            <a:headEnd/>
            <a:tailEnd/>
          </a:ln>
        </p:spPr>
        <p:txBody>
          <a:bodyPr wrap="square">
            <a:spAutoFit/>
          </a:bodyPr>
          <a:lstStyle/>
          <a:p>
            <a:pPr defTabSz="914400">
              <a:lnSpc>
                <a:spcPct val="150000"/>
              </a:lnSpc>
            </a:pPr>
            <a:r>
              <a:rPr lang="en-US" altLang="zh-CN" dirty="0">
                <a:solidFill>
                  <a:srgbClr val="005A9E"/>
                </a:solidFill>
                <a:latin typeface="微软雅黑" pitchFamily="34" charset="-122"/>
                <a:ea typeface="微软雅黑" pitchFamily="34" charset="-122"/>
              </a:rPr>
              <a:t>2001</a:t>
            </a:r>
            <a:r>
              <a:rPr lang="zh-CN" altLang="en-US" dirty="0">
                <a:solidFill>
                  <a:srgbClr val="005A9E"/>
                </a:solidFill>
                <a:latin typeface="微软雅黑" pitchFamily="34" charset="-122"/>
                <a:ea typeface="微软雅黑" pitchFamily="34" charset="-122"/>
              </a:rPr>
              <a:t>年至</a:t>
            </a:r>
            <a:r>
              <a:rPr lang="en-US" altLang="zh-CN" dirty="0">
                <a:solidFill>
                  <a:srgbClr val="005A9E"/>
                </a:solidFill>
                <a:latin typeface="微软雅黑" pitchFamily="34" charset="-122"/>
                <a:ea typeface="微软雅黑" pitchFamily="34" charset="-122"/>
              </a:rPr>
              <a:t>2012</a:t>
            </a:r>
            <a:r>
              <a:rPr lang="zh-CN" altLang="en-US" dirty="0">
                <a:solidFill>
                  <a:srgbClr val="005A9E"/>
                </a:solidFill>
                <a:latin typeface="微软雅黑" pitchFamily="34" charset="-122"/>
                <a:ea typeface="微软雅黑" pitchFamily="34" charset="-122"/>
              </a:rPr>
              <a:t>年，新增采信认证认可的法律和行政法规各</a:t>
            </a:r>
            <a:r>
              <a:rPr lang="en-US" altLang="zh-CN" dirty="0">
                <a:solidFill>
                  <a:srgbClr val="005A9E"/>
                </a:solidFill>
                <a:latin typeface="微软雅黑" pitchFamily="34" charset="-122"/>
                <a:ea typeface="微软雅黑" pitchFamily="34" charset="-122"/>
              </a:rPr>
              <a:t>12</a:t>
            </a:r>
            <a:r>
              <a:rPr lang="zh-CN" altLang="en-US" dirty="0">
                <a:solidFill>
                  <a:srgbClr val="005A9E"/>
                </a:solidFill>
                <a:latin typeface="微软雅黑" pitchFamily="34" charset="-122"/>
                <a:ea typeface="微软雅黑" pitchFamily="34" charset="-122"/>
              </a:rPr>
              <a:t>部，分别增长</a:t>
            </a:r>
            <a:r>
              <a:rPr lang="en-US" altLang="zh-CN" dirty="0">
                <a:solidFill>
                  <a:srgbClr val="005A9E"/>
                </a:solidFill>
                <a:latin typeface="微软雅黑" pitchFamily="34" charset="-122"/>
                <a:ea typeface="微软雅黑" pitchFamily="34" charset="-122"/>
              </a:rPr>
              <a:t>2</a:t>
            </a:r>
            <a:r>
              <a:rPr lang="zh-CN" altLang="en-US" dirty="0">
                <a:solidFill>
                  <a:srgbClr val="005A9E"/>
                </a:solidFill>
                <a:latin typeface="微软雅黑" pitchFamily="34" charset="-122"/>
                <a:ea typeface="微软雅黑" pitchFamily="34" charset="-122"/>
              </a:rPr>
              <a:t>倍和</a:t>
            </a:r>
            <a:r>
              <a:rPr lang="en-US" altLang="zh-CN" dirty="0">
                <a:solidFill>
                  <a:srgbClr val="005A9E"/>
                </a:solidFill>
                <a:latin typeface="微软雅黑" pitchFamily="34" charset="-122"/>
                <a:ea typeface="微软雅黑" pitchFamily="34" charset="-122"/>
              </a:rPr>
              <a:t>2.4</a:t>
            </a:r>
            <a:r>
              <a:rPr lang="zh-CN" altLang="en-US" dirty="0">
                <a:solidFill>
                  <a:srgbClr val="005A9E"/>
                </a:solidFill>
                <a:latin typeface="微软雅黑" pitchFamily="34" charset="-122"/>
                <a:ea typeface="微软雅黑" pitchFamily="34" charset="-122"/>
              </a:rPr>
              <a:t>倍</a:t>
            </a:r>
          </a:p>
        </p:txBody>
      </p:sp>
      <p:sp>
        <p:nvSpPr>
          <p:cNvPr id="419847" name="Rectangle 11"/>
          <p:cNvSpPr>
            <a:spLocks noChangeArrowheads="1"/>
          </p:cNvSpPr>
          <p:nvPr/>
        </p:nvSpPr>
        <p:spPr bwMode="auto">
          <a:xfrm>
            <a:off x="1547813" y="2115120"/>
            <a:ext cx="6119812" cy="400110"/>
          </a:xfrm>
          <a:prstGeom prst="rect">
            <a:avLst/>
          </a:prstGeom>
          <a:noFill/>
          <a:ln w="9525">
            <a:noFill/>
            <a:miter lim="800000"/>
            <a:headEnd/>
            <a:tailEnd/>
          </a:ln>
        </p:spPr>
        <p:txBody>
          <a:bodyPr>
            <a:spAutoFit/>
          </a:bodyPr>
          <a:lstStyle/>
          <a:p>
            <a:pPr algn="ctr"/>
            <a:r>
              <a:rPr lang="zh-CN" altLang="en-US" sz="2000" dirty="0">
                <a:solidFill>
                  <a:srgbClr val="005A9E"/>
                </a:solidFill>
                <a:latin typeface="微软雅黑" pitchFamily="34" charset="-122"/>
                <a:ea typeface="微软雅黑" pitchFamily="34" charset="-122"/>
              </a:rPr>
              <a:t>我国采信认证认可的法律</a:t>
            </a:r>
            <a:r>
              <a:rPr lang="en-US" altLang="zh-CN" sz="2000" dirty="0">
                <a:solidFill>
                  <a:srgbClr val="005A9E"/>
                </a:solidFill>
                <a:latin typeface="微软雅黑" pitchFamily="34" charset="-122"/>
                <a:ea typeface="微软雅黑" pitchFamily="34" charset="-122"/>
              </a:rPr>
              <a:t>18</a:t>
            </a:r>
            <a:r>
              <a:rPr lang="zh-CN" altLang="en-US" sz="2000" dirty="0">
                <a:solidFill>
                  <a:srgbClr val="005A9E"/>
                </a:solidFill>
                <a:latin typeface="微软雅黑" pitchFamily="34" charset="-122"/>
                <a:ea typeface="微软雅黑" pitchFamily="34" charset="-122"/>
              </a:rPr>
              <a:t>部、法规</a:t>
            </a:r>
            <a:r>
              <a:rPr lang="en-US" altLang="zh-CN" sz="2000" dirty="0">
                <a:solidFill>
                  <a:srgbClr val="005A9E"/>
                </a:solidFill>
                <a:latin typeface="微软雅黑" pitchFamily="34" charset="-122"/>
                <a:ea typeface="微软雅黑" pitchFamily="34" charset="-122"/>
              </a:rPr>
              <a:t>17</a:t>
            </a:r>
            <a:r>
              <a:rPr lang="zh-CN" altLang="en-US" sz="2000" dirty="0">
                <a:solidFill>
                  <a:srgbClr val="005A9E"/>
                </a:solidFill>
                <a:latin typeface="微软雅黑" pitchFamily="34" charset="-122"/>
                <a:ea typeface="微软雅黑" pitchFamily="34" charset="-122"/>
              </a:rPr>
              <a:t>部</a:t>
            </a:r>
          </a:p>
        </p:txBody>
      </p:sp>
      <p:sp>
        <p:nvSpPr>
          <p:cNvPr id="7" name="矩形 5"/>
          <p:cNvSpPr>
            <a:spLocks noChangeArrowheads="1"/>
          </p:cNvSpPr>
          <p:nvPr/>
        </p:nvSpPr>
        <p:spPr bwMode="auto">
          <a:xfrm>
            <a:off x="490342" y="1363868"/>
            <a:ext cx="8330130" cy="52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400" b="1" dirty="0">
                <a:solidFill>
                  <a:srgbClr val="00B050"/>
                </a:solidFill>
                <a:latin typeface="黑体" panose="02010609060101010101" pitchFamily="49" charset="-122"/>
                <a:ea typeface="黑体" panose="02010609060101010101" pitchFamily="49" charset="-122"/>
              </a:rPr>
              <a:t>3) </a:t>
            </a:r>
            <a:r>
              <a:rPr lang="zh-CN" altLang="en-US" sz="2400" b="1" dirty="0">
                <a:solidFill>
                  <a:srgbClr val="00B050"/>
                </a:solidFill>
                <a:latin typeface="黑体" panose="02010609060101010101" pitchFamily="49" charset="-122"/>
                <a:ea typeface="黑体" panose="02010609060101010101" pitchFamily="49" charset="-122"/>
              </a:rPr>
              <a:t>经济社会各领域发展需要</a:t>
            </a:r>
            <a:endParaRPr lang="en-US" altLang="zh-CN" sz="2000" b="1" dirty="0">
              <a:solidFill>
                <a:srgbClr val="00B050"/>
              </a:solidFill>
              <a:latin typeface="黑体" panose="02010609060101010101" pitchFamily="49" charset="-122"/>
              <a:ea typeface="黑体" panose="02010609060101010101" pitchFamily="49" charset="-122"/>
            </a:endParaRPr>
          </a:p>
        </p:txBody>
      </p:sp>
      <p:sp>
        <p:nvSpPr>
          <p:cNvPr id="8" name="Text Box 2"/>
          <p:cNvSpPr txBox="1">
            <a:spLocks noChangeArrowheads="1"/>
          </p:cNvSpPr>
          <p:nvPr/>
        </p:nvSpPr>
        <p:spPr bwMode="auto">
          <a:xfrm>
            <a:off x="323528" y="764704"/>
            <a:ext cx="720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2800" b="1" dirty="0">
                <a:solidFill>
                  <a:srgbClr val="C00000"/>
                </a:solidFill>
                <a:latin typeface="黑体" pitchFamily="2" charset="-122"/>
                <a:ea typeface="黑体" pitchFamily="2" charset="-122"/>
              </a:rPr>
              <a:t>2.</a:t>
            </a:r>
            <a:r>
              <a:rPr lang="zh-CN" altLang="en-US" sz="2800" b="1" dirty="0">
                <a:solidFill>
                  <a:srgbClr val="C00000"/>
                </a:solidFill>
                <a:latin typeface="黑体" pitchFamily="2" charset="-122"/>
                <a:ea typeface="黑体" pitchFamily="2" charset="-122"/>
              </a:rPr>
              <a:t>传递信任服务发展，认可人责无旁贷 </a:t>
            </a:r>
            <a:endParaRPr lang="en-US" altLang="zh-CN" sz="2800" b="1" dirty="0">
              <a:solidFill>
                <a:srgbClr val="C00000"/>
              </a:solidFill>
              <a:latin typeface="黑体" pitchFamily="2" charset="-122"/>
              <a:ea typeface="黑体" pitchFamily="2" charset="-122"/>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29</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2505065620"/>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5"/>
          <p:cNvSpPr>
            <a:spLocks noChangeArrowheads="1"/>
          </p:cNvSpPr>
          <p:nvPr/>
        </p:nvSpPr>
        <p:spPr bwMode="auto">
          <a:xfrm>
            <a:off x="726858" y="1628800"/>
            <a:ext cx="8093614" cy="122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30000"/>
              </a:spcBef>
              <a:buFontTx/>
              <a:buNone/>
            </a:pPr>
            <a:r>
              <a:rPr lang="en-US" altLang="zh-CN" sz="2300" dirty="0">
                <a:solidFill>
                  <a:srgbClr val="002060"/>
                </a:solidFill>
              </a:rPr>
              <a:t>2016</a:t>
            </a:r>
            <a:r>
              <a:rPr lang="zh-CN" altLang="en-US" sz="2300" dirty="0">
                <a:solidFill>
                  <a:srgbClr val="002060"/>
                </a:solidFill>
              </a:rPr>
              <a:t>年</a:t>
            </a:r>
            <a:r>
              <a:rPr lang="en-US" altLang="zh-CN" sz="2300" dirty="0">
                <a:solidFill>
                  <a:srgbClr val="002060"/>
                </a:solidFill>
              </a:rPr>
              <a:t>7</a:t>
            </a:r>
            <a:r>
              <a:rPr lang="zh-CN" altLang="en-US" sz="2300" dirty="0">
                <a:solidFill>
                  <a:srgbClr val="002060"/>
                </a:solidFill>
              </a:rPr>
              <a:t>月</a:t>
            </a:r>
            <a:r>
              <a:rPr lang="en-US" altLang="zh-CN" sz="2300" dirty="0">
                <a:solidFill>
                  <a:srgbClr val="002060"/>
                </a:solidFill>
              </a:rPr>
              <a:t>1</a:t>
            </a:r>
            <a:r>
              <a:rPr lang="zh-CN" altLang="en-US" sz="2300" dirty="0">
                <a:solidFill>
                  <a:srgbClr val="002060"/>
                </a:solidFill>
              </a:rPr>
              <a:t>日，</a:t>
            </a:r>
            <a:r>
              <a:rPr lang="zh-CN" altLang="zh-CN" sz="2300" dirty="0">
                <a:solidFill>
                  <a:srgbClr val="002060"/>
                </a:solidFill>
              </a:rPr>
              <a:t>人民大会堂</a:t>
            </a:r>
            <a:r>
              <a:rPr lang="zh-CN" altLang="en-US" sz="2300" dirty="0">
                <a:solidFill>
                  <a:srgbClr val="002060"/>
                </a:solidFill>
              </a:rPr>
              <a:t>，</a:t>
            </a:r>
            <a:r>
              <a:rPr lang="zh-CN" altLang="zh-CN" sz="2300" dirty="0">
                <a:solidFill>
                  <a:srgbClr val="002060"/>
                </a:solidFill>
              </a:rPr>
              <a:t>庆祝中国共产党成立</a:t>
            </a:r>
            <a:r>
              <a:rPr lang="en-US" altLang="zh-CN" sz="2300" dirty="0">
                <a:solidFill>
                  <a:srgbClr val="002060"/>
                </a:solidFill>
              </a:rPr>
              <a:t>95</a:t>
            </a:r>
            <a:r>
              <a:rPr lang="zh-CN" altLang="zh-CN" sz="2300" dirty="0">
                <a:solidFill>
                  <a:srgbClr val="002060"/>
                </a:solidFill>
              </a:rPr>
              <a:t>周年</a:t>
            </a:r>
            <a:endParaRPr lang="en-US" altLang="zh-CN" sz="2300" dirty="0">
              <a:solidFill>
                <a:srgbClr val="002060"/>
              </a:solidFill>
            </a:endParaRPr>
          </a:p>
          <a:p>
            <a:pPr eaLnBrk="1" hangingPunct="1">
              <a:lnSpc>
                <a:spcPct val="150000"/>
              </a:lnSpc>
              <a:spcBef>
                <a:spcPct val="30000"/>
              </a:spcBef>
              <a:buFontTx/>
              <a:buNone/>
            </a:pPr>
            <a:r>
              <a:rPr lang="zh-CN" altLang="en-US" sz="2300" dirty="0">
                <a:solidFill>
                  <a:srgbClr val="002060"/>
                </a:solidFill>
              </a:rPr>
              <a:t>习近平总书记重要讲话</a:t>
            </a:r>
            <a:endParaRPr lang="en-US" altLang="zh-CN" sz="2300" dirty="0">
              <a:solidFill>
                <a:srgbClr val="002060"/>
              </a:solidFill>
            </a:endParaRPr>
          </a:p>
        </p:txBody>
      </p:sp>
      <p:sp>
        <p:nvSpPr>
          <p:cNvPr id="8" name="WordArt 2"/>
          <p:cNvSpPr>
            <a:spLocks noChangeArrowheads="1" noChangeShapeType="1" noTextEdit="1"/>
          </p:cNvSpPr>
          <p:nvPr/>
        </p:nvSpPr>
        <p:spPr bwMode="auto">
          <a:xfrm>
            <a:off x="548253" y="1005518"/>
            <a:ext cx="3519691" cy="397693"/>
          </a:xfrm>
          <a:prstGeom prst="rect">
            <a:avLst/>
          </a:prstGeom>
        </p:spPr>
        <p:txBody>
          <a:bodyPr wrap="none" lIns="58064" tIns="29032" rIns="58064" bIns="29032"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800" dirty="0">
                <a:solidFill>
                  <a:srgbClr val="C00000"/>
                </a:solidFill>
                <a:latin typeface="Goudy Stout" pitchFamily="18" charset="0"/>
                <a:ea typeface="微软雅黑" pitchFamily="34" charset="-122"/>
              </a:rPr>
              <a:t>一、学</a:t>
            </a:r>
            <a:r>
              <a:rPr lang="en-US" altLang="zh-CN" sz="2800" dirty="0">
                <a:solidFill>
                  <a:srgbClr val="C00000"/>
                </a:solidFill>
                <a:latin typeface="Goudy Stout" pitchFamily="18" charset="0"/>
                <a:ea typeface="微软雅黑" pitchFamily="34" charset="-122"/>
              </a:rPr>
              <a:t>“</a:t>
            </a:r>
            <a:r>
              <a:rPr lang="zh-CN" altLang="en-US" sz="2800" dirty="0">
                <a:solidFill>
                  <a:srgbClr val="C00000"/>
                </a:solidFill>
                <a:latin typeface="Goudy Stout" pitchFamily="18" charset="0"/>
                <a:ea typeface="微软雅黑" pitchFamily="34" charset="-122"/>
              </a:rPr>
              <a:t>七一讲话</a:t>
            </a:r>
            <a:r>
              <a:rPr lang="en-US" altLang="zh-CN" sz="2800" dirty="0">
                <a:solidFill>
                  <a:srgbClr val="C00000"/>
                </a:solidFill>
                <a:latin typeface="Goudy Stout" pitchFamily="18" charset="0"/>
                <a:ea typeface="微软雅黑" pitchFamily="34" charset="-122"/>
              </a:rPr>
              <a:t>”</a:t>
            </a:r>
            <a:endParaRPr lang="zh-CN" altLang="en-US" sz="2800" dirty="0">
              <a:solidFill>
                <a:srgbClr val="C00000"/>
              </a:solidFill>
              <a:latin typeface="Goudy Stout" pitchFamily="18" charset="0"/>
              <a:ea typeface="微软雅黑" pitchFamily="34" charset="-122"/>
            </a:endParaRPr>
          </a:p>
        </p:txBody>
      </p:sp>
      <p:sp>
        <p:nvSpPr>
          <p:cNvPr id="7173" name="矩形 5"/>
          <p:cNvSpPr>
            <a:spLocks noChangeArrowheads="1"/>
          </p:cNvSpPr>
          <p:nvPr/>
        </p:nvSpPr>
        <p:spPr bwMode="auto">
          <a:xfrm>
            <a:off x="729826" y="4490846"/>
            <a:ext cx="7514582" cy="17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400" b="1" dirty="0">
                <a:solidFill>
                  <a:srgbClr val="C00000"/>
                </a:solidFill>
              </a:rPr>
              <a:t>1. </a:t>
            </a:r>
            <a:r>
              <a:rPr lang="zh-CN" altLang="zh-CN" sz="2400" b="1" dirty="0">
                <a:solidFill>
                  <a:srgbClr val="C00000"/>
                </a:solidFill>
              </a:rPr>
              <a:t>历史部分</a:t>
            </a:r>
            <a:endParaRPr lang="en-US" altLang="zh-CN" sz="2400" b="1" dirty="0">
              <a:solidFill>
                <a:srgbClr val="C00000"/>
              </a:solidFill>
            </a:endParaRPr>
          </a:p>
          <a:p>
            <a:pPr eaLnBrk="1" hangingPunct="1">
              <a:lnSpc>
                <a:spcPct val="150000"/>
              </a:lnSpc>
              <a:spcBef>
                <a:spcPct val="0"/>
              </a:spcBef>
              <a:buNone/>
            </a:pPr>
            <a:r>
              <a:rPr lang="en-US" altLang="zh-CN" sz="2400" b="1" dirty="0">
                <a:solidFill>
                  <a:srgbClr val="C00000"/>
                </a:solidFill>
              </a:rPr>
              <a:t>2. </a:t>
            </a:r>
            <a:r>
              <a:rPr lang="zh-CN" altLang="zh-CN" sz="2400" b="1" dirty="0">
                <a:solidFill>
                  <a:srgbClr val="C00000"/>
                </a:solidFill>
              </a:rPr>
              <a:t>现实启迪</a:t>
            </a:r>
            <a:endParaRPr lang="en-US" altLang="zh-CN" sz="2400" b="1" dirty="0">
              <a:solidFill>
                <a:srgbClr val="C00000"/>
              </a:solidFill>
            </a:endParaRPr>
          </a:p>
          <a:p>
            <a:pPr eaLnBrk="1" hangingPunct="1">
              <a:lnSpc>
                <a:spcPct val="150000"/>
              </a:lnSpc>
              <a:spcBef>
                <a:spcPct val="0"/>
              </a:spcBef>
              <a:buFontTx/>
              <a:buNone/>
            </a:pPr>
            <a:r>
              <a:rPr lang="en-US" altLang="zh-CN" sz="2400" b="1" dirty="0">
                <a:solidFill>
                  <a:srgbClr val="C00000"/>
                </a:solidFill>
              </a:rPr>
              <a:t>3. </a:t>
            </a:r>
            <a:r>
              <a:rPr lang="zh-CN" altLang="zh-CN" sz="2400" b="1" dirty="0">
                <a:solidFill>
                  <a:srgbClr val="C00000"/>
                </a:solidFill>
              </a:rPr>
              <a:t>收尾</a:t>
            </a:r>
            <a:endParaRPr lang="en-US" altLang="zh-CN" sz="2400" b="1" dirty="0">
              <a:solidFill>
                <a:srgbClr val="C00000"/>
              </a:solidFill>
            </a:endParaRPr>
          </a:p>
        </p:txBody>
      </p:sp>
      <p:sp>
        <p:nvSpPr>
          <p:cNvPr id="9" name="Text Box 2"/>
          <p:cNvSpPr txBox="1">
            <a:spLocks noChangeArrowheads="1"/>
          </p:cNvSpPr>
          <p:nvPr/>
        </p:nvSpPr>
        <p:spPr bwMode="auto">
          <a:xfrm>
            <a:off x="505200" y="3140968"/>
            <a:ext cx="658456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zh-CN" altLang="en-US" sz="3200" b="1" dirty="0">
                <a:solidFill>
                  <a:srgbClr val="00B050"/>
                </a:solidFill>
                <a:latin typeface="黑体" pitchFamily="2" charset="-122"/>
                <a:ea typeface="黑体" pitchFamily="2" charset="-122"/>
              </a:rPr>
              <a:t>主要内容</a:t>
            </a:r>
            <a:endParaRPr lang="en-US" altLang="zh-CN" sz="3200" b="1" dirty="0">
              <a:solidFill>
                <a:srgbClr val="00B050"/>
              </a:solidFill>
              <a:latin typeface="黑体" pitchFamily="2" charset="-122"/>
              <a:ea typeface="黑体" pitchFamily="2" charset="-122"/>
            </a:endParaRPr>
          </a:p>
          <a:p>
            <a:pPr marL="0" indent="0" eaLnBrk="1" hangingPunct="1">
              <a:spcBef>
                <a:spcPct val="50000"/>
              </a:spcBef>
              <a:buNone/>
            </a:pPr>
            <a:r>
              <a:rPr lang="zh-CN" altLang="en-US" sz="3200" b="1" dirty="0">
                <a:solidFill>
                  <a:srgbClr val="00B050"/>
                </a:solidFill>
                <a:latin typeface="黑体" pitchFamily="2" charset="-122"/>
                <a:ea typeface="黑体" pitchFamily="2" charset="-122"/>
              </a:rPr>
              <a:t>（</a:t>
            </a:r>
            <a:r>
              <a:rPr lang="zh-CN" altLang="en-US" sz="2400" dirty="0">
                <a:solidFill>
                  <a:srgbClr val="002060"/>
                </a:solidFill>
              </a:rPr>
              <a:t>中央学习小组</a:t>
            </a:r>
            <a:r>
              <a:rPr lang="zh-CN" altLang="en-US" sz="3200" b="1" dirty="0">
                <a:solidFill>
                  <a:srgbClr val="00B050"/>
                </a:solidFill>
                <a:latin typeface="黑体" pitchFamily="2" charset="-122"/>
                <a:ea typeface="黑体" pitchFamily="2" charset="-122"/>
              </a:rPr>
              <a:t>）</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3</a:t>
            </a:fld>
            <a:endParaRPr lang="en-US" altLang="ko-KR" i="1" dirty="0">
              <a:solidFill>
                <a:srgbClr val="C00000"/>
              </a:solidFill>
              <a:latin typeface="굴림" pitchFamily="34" charset="-127"/>
              <a:ea typeface="굴림" pitchFamily="34" charset="-127"/>
            </a:endParaRPr>
          </a:p>
        </p:txBody>
      </p:sp>
      <p:pic>
        <p:nvPicPr>
          <p:cNvPr id="11" name="图片 10" descr="http://p2.ifengimg.com/a/2016_27/05bf191d9270a7d_size477_w461_h265.bmp"/>
          <p:cNvPicPr/>
          <p:nvPr/>
        </p:nvPicPr>
        <p:blipFill>
          <a:blip r:embed="rId2">
            <a:extLst>
              <a:ext uri="{28A0092B-C50C-407E-A947-70E740481C1C}">
                <a14:useLocalDpi xmlns:a14="http://schemas.microsoft.com/office/drawing/2010/main" val="0"/>
              </a:ext>
            </a:extLst>
          </a:blip>
          <a:srcRect/>
          <a:stretch>
            <a:fillRect/>
          </a:stretch>
        </p:blipFill>
        <p:spPr bwMode="auto">
          <a:xfrm>
            <a:off x="3543803" y="2996952"/>
            <a:ext cx="5417317" cy="3407817"/>
          </a:xfrm>
          <a:prstGeom prst="rect">
            <a:avLst/>
          </a:prstGeom>
          <a:noFill/>
          <a:ln>
            <a:noFill/>
          </a:ln>
        </p:spPr>
      </p:pic>
    </p:spTree>
    <p:extLst>
      <p:ext uri="{BB962C8B-B14F-4D97-AF65-F5344CB8AC3E}">
        <p14:creationId xmlns:p14="http://schemas.microsoft.com/office/powerpoint/2010/main" val="31365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7" name="Rectangle 11"/>
          <p:cNvSpPr>
            <a:spLocks noChangeArrowheads="1"/>
          </p:cNvSpPr>
          <p:nvPr/>
        </p:nvSpPr>
        <p:spPr bwMode="auto">
          <a:xfrm>
            <a:off x="539552" y="2060848"/>
            <a:ext cx="7795070" cy="400110"/>
          </a:xfrm>
          <a:prstGeom prst="rect">
            <a:avLst/>
          </a:prstGeom>
          <a:noFill/>
          <a:ln w="9525">
            <a:noFill/>
            <a:miter lim="800000"/>
            <a:headEnd/>
            <a:tailEnd/>
          </a:ln>
        </p:spPr>
        <p:txBody>
          <a:bodyPr wrap="square">
            <a:spAutoFit/>
          </a:bodyPr>
          <a:lstStyle/>
          <a:p>
            <a:r>
              <a:rPr lang="zh-CN" altLang="en-US" sz="2000" dirty="0">
                <a:solidFill>
                  <a:srgbClr val="005A9E"/>
                </a:solidFill>
                <a:latin typeface="微软雅黑" pitchFamily="34" charset="-122"/>
                <a:ea typeface="微软雅黑" pitchFamily="34" charset="-122"/>
              </a:rPr>
              <a:t>统一的绿色产品</a:t>
            </a:r>
            <a:r>
              <a:rPr lang="zh-CN" altLang="en-US" sz="2000" dirty="0" smtClean="0">
                <a:solidFill>
                  <a:srgbClr val="005A9E"/>
                </a:solidFill>
                <a:latin typeface="微软雅黑" pitchFamily="34" charset="-122"/>
                <a:ea typeface="微软雅黑" pitchFamily="34" charset="-122"/>
              </a:rPr>
              <a:t>体系</a:t>
            </a:r>
            <a:endParaRPr lang="zh-CN" altLang="en-US" sz="2000" dirty="0">
              <a:solidFill>
                <a:srgbClr val="005A9E"/>
              </a:solidFill>
              <a:latin typeface="微软雅黑" pitchFamily="34" charset="-122"/>
              <a:ea typeface="微软雅黑" pitchFamily="34" charset="-122"/>
            </a:endParaRPr>
          </a:p>
        </p:txBody>
      </p:sp>
      <p:sp>
        <p:nvSpPr>
          <p:cNvPr id="7" name="矩形 5"/>
          <p:cNvSpPr>
            <a:spLocks noChangeArrowheads="1"/>
          </p:cNvSpPr>
          <p:nvPr/>
        </p:nvSpPr>
        <p:spPr bwMode="auto">
          <a:xfrm>
            <a:off x="490342" y="1363868"/>
            <a:ext cx="8330130" cy="52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400" b="1" dirty="0">
                <a:solidFill>
                  <a:srgbClr val="00B050"/>
                </a:solidFill>
                <a:latin typeface="黑体" panose="02010609060101010101" pitchFamily="49" charset="-122"/>
                <a:ea typeface="黑体" panose="02010609060101010101" pitchFamily="49" charset="-122"/>
              </a:rPr>
              <a:t>3) </a:t>
            </a:r>
            <a:r>
              <a:rPr lang="zh-CN" altLang="en-US" sz="2400" b="1" dirty="0">
                <a:solidFill>
                  <a:srgbClr val="00B050"/>
                </a:solidFill>
                <a:latin typeface="黑体" panose="02010609060101010101" pitchFamily="49" charset="-122"/>
                <a:ea typeface="黑体" panose="02010609060101010101" pitchFamily="49" charset="-122"/>
              </a:rPr>
              <a:t>经济社会各领域发展需要</a:t>
            </a:r>
            <a:endParaRPr lang="en-US" altLang="zh-CN" sz="2000" b="1" dirty="0">
              <a:solidFill>
                <a:srgbClr val="00B050"/>
              </a:solidFill>
              <a:latin typeface="黑体" panose="02010609060101010101" pitchFamily="49" charset="-122"/>
              <a:ea typeface="黑体" panose="02010609060101010101" pitchFamily="49" charset="-122"/>
            </a:endParaRPr>
          </a:p>
        </p:txBody>
      </p:sp>
      <p:sp>
        <p:nvSpPr>
          <p:cNvPr id="8" name="Text Box 2"/>
          <p:cNvSpPr txBox="1">
            <a:spLocks noChangeArrowheads="1"/>
          </p:cNvSpPr>
          <p:nvPr/>
        </p:nvSpPr>
        <p:spPr bwMode="auto">
          <a:xfrm>
            <a:off x="323528" y="764704"/>
            <a:ext cx="720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2800" b="1" dirty="0">
                <a:solidFill>
                  <a:srgbClr val="C00000"/>
                </a:solidFill>
                <a:latin typeface="黑体" pitchFamily="2" charset="-122"/>
                <a:ea typeface="黑体" pitchFamily="2" charset="-122"/>
              </a:rPr>
              <a:t>2.</a:t>
            </a:r>
            <a:r>
              <a:rPr lang="zh-CN" altLang="en-US" sz="2800" b="1" dirty="0">
                <a:solidFill>
                  <a:srgbClr val="C00000"/>
                </a:solidFill>
                <a:latin typeface="黑体" pitchFamily="2" charset="-122"/>
                <a:ea typeface="黑体" pitchFamily="2" charset="-122"/>
              </a:rPr>
              <a:t>传递信任服务发展，认可人责无旁贷 </a:t>
            </a:r>
            <a:endParaRPr lang="en-US" altLang="zh-CN" sz="2800" b="1" dirty="0">
              <a:solidFill>
                <a:srgbClr val="C00000"/>
              </a:solidFill>
              <a:latin typeface="黑体" pitchFamily="2" charset="-122"/>
              <a:ea typeface="黑体" pitchFamily="2" charset="-122"/>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30</a:t>
            </a:fld>
            <a:endParaRPr lang="en-US" altLang="ko-KR" i="1" dirty="0">
              <a:solidFill>
                <a:srgbClr val="C00000"/>
              </a:solidFill>
              <a:latin typeface="굴림" pitchFamily="34" charset="-127"/>
              <a:ea typeface="굴림" pitchFamily="34" charset="-127"/>
            </a:endParaRPr>
          </a:p>
        </p:txBody>
      </p:sp>
      <p:sp>
        <p:nvSpPr>
          <p:cNvPr id="2" name="矩形 1"/>
          <p:cNvSpPr/>
          <p:nvPr/>
        </p:nvSpPr>
        <p:spPr>
          <a:xfrm>
            <a:off x="683568" y="2564904"/>
            <a:ext cx="8136904" cy="2277547"/>
          </a:xfrm>
          <a:prstGeom prst="rect">
            <a:avLst/>
          </a:prstGeom>
        </p:spPr>
        <p:txBody>
          <a:bodyPr wrap="square">
            <a:spAutoFit/>
          </a:bodyPr>
          <a:lstStyle/>
          <a:p>
            <a:pPr>
              <a:lnSpc>
                <a:spcPct val="150000"/>
              </a:lnSpc>
            </a:pPr>
            <a:r>
              <a:rPr lang="zh-CN" altLang="en-US" b="1" dirty="0">
                <a:latin typeface="微软雅黑" pitchFamily="34" charset="-122"/>
                <a:ea typeface="微软雅黑" pitchFamily="34" charset="-122"/>
              </a:rPr>
              <a:t>中共中央、</a:t>
            </a:r>
            <a:r>
              <a:rPr lang="zh-CN" altLang="en-US" b="1" dirty="0" smtClean="0">
                <a:latin typeface="微软雅黑" pitchFamily="34" charset="-122"/>
                <a:ea typeface="微软雅黑" pitchFamily="34" charset="-122"/>
              </a:rPr>
              <a:t>国务院：</a:t>
            </a:r>
            <a:r>
              <a:rPr lang="en-US" altLang="zh-CN" sz="1600" dirty="0"/>
              <a:t>2015</a:t>
            </a:r>
            <a:r>
              <a:rPr lang="zh-CN" altLang="en-US" sz="1600" dirty="0"/>
              <a:t>年</a:t>
            </a:r>
            <a:r>
              <a:rPr lang="en-US" altLang="zh-CN" sz="1600" dirty="0"/>
              <a:t>9</a:t>
            </a:r>
            <a:r>
              <a:rPr lang="zh-CN" altLang="en-US" sz="1600" dirty="0"/>
              <a:t>月</a:t>
            </a:r>
            <a:r>
              <a:rPr lang="en-US" altLang="zh-CN" sz="1600" dirty="0"/>
              <a:t>18</a:t>
            </a:r>
            <a:r>
              <a:rPr lang="zh-CN" altLang="en-US" sz="1600" dirty="0"/>
              <a:t>日</a:t>
            </a:r>
            <a:r>
              <a:rPr lang="en-US" altLang="zh-CN" sz="1600" dirty="0"/>
              <a:t>《</a:t>
            </a:r>
            <a:r>
              <a:rPr lang="zh-CN" altLang="en-US" sz="1600" dirty="0"/>
              <a:t>生态文明体制改革总体方案</a:t>
            </a:r>
            <a:r>
              <a:rPr lang="en-US" altLang="zh-CN" sz="1600" dirty="0" smtClean="0"/>
              <a:t>》46</a:t>
            </a:r>
            <a:r>
              <a:rPr lang="zh-CN" altLang="en-US" sz="1600" dirty="0" smtClean="0"/>
              <a:t>条</a:t>
            </a:r>
            <a:endParaRPr lang="en-US" altLang="zh-CN" sz="1600" dirty="0"/>
          </a:p>
          <a:p>
            <a:pPr>
              <a:lnSpc>
                <a:spcPct val="150000"/>
              </a:lnSpc>
            </a:pPr>
            <a:r>
              <a:rPr lang="en-US" altLang="zh-CN" sz="1600" dirty="0"/>
              <a:t> </a:t>
            </a:r>
            <a:r>
              <a:rPr lang="en-US" altLang="zh-CN" sz="1600" dirty="0"/>
              <a:t> </a:t>
            </a:r>
            <a:r>
              <a:rPr lang="zh-CN" altLang="en-US" sz="1600" dirty="0" smtClean="0"/>
              <a:t>“</a:t>
            </a:r>
            <a:r>
              <a:rPr lang="zh-CN" altLang="en-US" sz="1600" dirty="0"/>
              <a:t>建立统一的绿色产品体系。将目前分头设立的环保、节能、节水、循环、低碳、再生、有机等产品统一整合为绿色产品，建立统一的绿色产品标准、认证、标识等</a:t>
            </a:r>
            <a:r>
              <a:rPr lang="zh-CN" altLang="en-US" sz="1600" dirty="0" smtClean="0"/>
              <a:t>体系” </a:t>
            </a:r>
            <a:endParaRPr lang="en-US" altLang="zh-CN" sz="1600" dirty="0"/>
          </a:p>
          <a:p>
            <a:pPr>
              <a:lnSpc>
                <a:spcPct val="150000"/>
              </a:lnSpc>
            </a:pPr>
            <a:r>
              <a:rPr lang="zh-CN" altLang="en-US" b="1" dirty="0">
                <a:latin typeface="微软雅黑" pitchFamily="34" charset="-122"/>
                <a:ea typeface="微软雅黑" pitchFamily="34" charset="-122"/>
              </a:rPr>
              <a:t>国家</a:t>
            </a:r>
            <a:r>
              <a:rPr lang="zh-CN" altLang="en-US" b="1" dirty="0">
                <a:latin typeface="微软雅黑" pitchFamily="34" charset="-122"/>
                <a:ea typeface="微软雅黑" pitchFamily="34" charset="-122"/>
              </a:rPr>
              <a:t>质检总局</a:t>
            </a:r>
            <a:r>
              <a:rPr lang="zh-CN" altLang="en-US" b="1" dirty="0" smtClean="0">
                <a:latin typeface="微软雅黑" pitchFamily="34" charset="-122"/>
                <a:ea typeface="微软雅黑" pitchFamily="34" charset="-122"/>
              </a:rPr>
              <a:t>：</a:t>
            </a:r>
            <a:r>
              <a:rPr lang="en-US" altLang="zh-CN" sz="1600" dirty="0" smtClean="0"/>
              <a:t>2016</a:t>
            </a:r>
            <a:r>
              <a:rPr lang="zh-CN" altLang="en-US" sz="1600" dirty="0"/>
              <a:t>年底前完成“建立统一的绿色产品体系</a:t>
            </a:r>
            <a:r>
              <a:rPr lang="en-US" altLang="zh-CN" sz="1600" dirty="0"/>
              <a:t>---</a:t>
            </a:r>
            <a:r>
              <a:rPr lang="zh-CN" altLang="en-US" sz="1600" dirty="0"/>
              <a:t>绿色产品标准、认证、标识整合方案”的任务</a:t>
            </a:r>
            <a:r>
              <a:rPr lang="zh-CN" altLang="en-US" sz="1600" dirty="0" smtClean="0"/>
              <a:t>。</a:t>
            </a:r>
            <a:endParaRPr lang="en-US" altLang="zh-CN" sz="1600" dirty="0" smtClean="0"/>
          </a:p>
          <a:p>
            <a:r>
              <a:rPr lang="zh-CN" altLang="en-US" sz="1600" dirty="0"/>
              <a:t> </a:t>
            </a:r>
            <a:r>
              <a:rPr lang="zh-CN" altLang="en-US" sz="1600" dirty="0" smtClean="0"/>
              <a:t> 列入 </a:t>
            </a:r>
            <a:r>
              <a:rPr lang="en-US" altLang="zh-CN" sz="1600" dirty="0"/>
              <a:t>《</a:t>
            </a:r>
            <a:r>
              <a:rPr lang="zh-CN" altLang="en-US" sz="1600" dirty="0"/>
              <a:t>中央全面深化改革领导小组</a:t>
            </a:r>
            <a:r>
              <a:rPr lang="en-US" altLang="zh-CN" sz="1600" dirty="0"/>
              <a:t>2016</a:t>
            </a:r>
            <a:r>
              <a:rPr lang="zh-CN" altLang="en-US" sz="1600" dirty="0"/>
              <a:t>年工作要点</a:t>
            </a:r>
            <a:r>
              <a:rPr lang="en-US" altLang="zh-CN" sz="1600" dirty="0"/>
              <a:t>》</a:t>
            </a:r>
            <a:r>
              <a:rPr lang="zh-CN" altLang="en-US" sz="1600" dirty="0" smtClean="0"/>
              <a:t>，质检</a:t>
            </a:r>
            <a:r>
              <a:rPr lang="zh-CN" altLang="en-US" sz="1600" dirty="0"/>
              <a:t>总局牵头</a:t>
            </a:r>
            <a:r>
              <a:rPr lang="zh-CN" altLang="en-US" sz="1600" dirty="0" smtClean="0"/>
              <a:t>唯一一项</a:t>
            </a:r>
            <a:endParaRPr lang="en-US" altLang="zh-CN" sz="1600" dirty="0" smtClean="0"/>
          </a:p>
        </p:txBody>
      </p:sp>
      <p:sp>
        <p:nvSpPr>
          <p:cNvPr id="3" name="矩形 2"/>
          <p:cNvSpPr/>
          <p:nvPr/>
        </p:nvSpPr>
        <p:spPr>
          <a:xfrm>
            <a:off x="683568" y="4869160"/>
            <a:ext cx="5057795" cy="923330"/>
          </a:xfrm>
          <a:prstGeom prst="rect">
            <a:avLst/>
          </a:prstGeom>
        </p:spPr>
        <p:txBody>
          <a:bodyPr wrap="none">
            <a:spAutoFit/>
          </a:bodyPr>
          <a:lstStyle/>
          <a:p>
            <a:pPr>
              <a:lnSpc>
                <a:spcPct val="150000"/>
              </a:lnSpc>
            </a:pPr>
            <a:r>
              <a:rPr lang="zh-CN" altLang="en-US" b="1" dirty="0">
                <a:latin typeface="微软雅黑" pitchFamily="34" charset="-122"/>
                <a:ea typeface="微软雅黑" pitchFamily="34" charset="-122"/>
              </a:rPr>
              <a:t>国家认监委：</a:t>
            </a:r>
            <a:r>
              <a:rPr lang="zh-CN" altLang="en-US" sz="1600" dirty="0"/>
              <a:t>中国绿色产品标识与合格评定体系</a:t>
            </a:r>
            <a:r>
              <a:rPr lang="zh-CN" altLang="en-US" sz="1600" dirty="0" smtClean="0"/>
              <a:t>建设</a:t>
            </a:r>
            <a:endParaRPr lang="en-US" altLang="zh-CN" sz="1600" dirty="0" smtClean="0"/>
          </a:p>
          <a:p>
            <a:pPr>
              <a:lnSpc>
                <a:spcPct val="150000"/>
              </a:lnSpc>
            </a:pPr>
            <a:r>
              <a:rPr lang="zh-CN" altLang="en-US" b="1" dirty="0" smtClean="0">
                <a:latin typeface="微软雅黑" pitchFamily="34" charset="-122"/>
                <a:ea typeface="微软雅黑" pitchFamily="34" charset="-122"/>
              </a:rPr>
              <a:t>认可</a:t>
            </a:r>
            <a:r>
              <a:rPr lang="zh-CN" altLang="en-US" b="1" dirty="0">
                <a:latin typeface="微软雅黑" pitchFamily="34" charset="-122"/>
                <a:ea typeface="微软雅黑" pitchFamily="34" charset="-122"/>
              </a:rPr>
              <a:t>中心</a:t>
            </a:r>
            <a:r>
              <a:rPr lang="zh-CN" altLang="en-US" b="1" dirty="0" smtClean="0">
                <a:latin typeface="微软雅黑" pitchFamily="34" charset="-122"/>
                <a:ea typeface="微软雅黑" pitchFamily="34" charset="-122"/>
              </a:rPr>
              <a:t>：</a:t>
            </a:r>
            <a:r>
              <a:rPr lang="zh-CN" altLang="en-US" sz="1600" dirty="0"/>
              <a:t>绿色产品合格</a:t>
            </a:r>
            <a:r>
              <a:rPr lang="zh-CN" altLang="en-US" sz="1600" dirty="0"/>
              <a:t>评定机构能力建设</a:t>
            </a:r>
          </a:p>
        </p:txBody>
      </p:sp>
      <p:graphicFrame>
        <p:nvGraphicFramePr>
          <p:cNvPr id="11" name="表格 10"/>
          <p:cNvGraphicFramePr>
            <a:graphicFrameLocks noGrp="1"/>
          </p:cNvGraphicFramePr>
          <p:nvPr>
            <p:extLst>
              <p:ext uri="{D42A27DB-BD31-4B8C-83A1-F6EECF244321}">
                <p14:modId xmlns:p14="http://schemas.microsoft.com/office/powerpoint/2010/main" val="4251070642"/>
              </p:ext>
            </p:extLst>
          </p:nvPr>
        </p:nvGraphicFramePr>
        <p:xfrm>
          <a:off x="4752020" y="5358481"/>
          <a:ext cx="4321850" cy="1382887"/>
        </p:xfrm>
        <a:graphic>
          <a:graphicData uri="http://schemas.openxmlformats.org/drawingml/2006/table">
            <a:tbl>
              <a:tblPr firstRow="1" firstCol="1" bandRow="1">
                <a:tableStyleId>{7DF18680-E054-41AD-8BC1-D1AEF772440D}</a:tableStyleId>
              </a:tblPr>
              <a:tblGrid>
                <a:gridCol w="468052"/>
                <a:gridCol w="3853798"/>
              </a:tblGrid>
              <a:tr h="192200">
                <a:tc>
                  <a:txBody>
                    <a:bodyPr/>
                    <a:lstStyle/>
                    <a:p>
                      <a:pPr algn="ctr">
                        <a:lnSpc>
                          <a:spcPct val="100000"/>
                        </a:lnSpc>
                        <a:spcAft>
                          <a:spcPts val="0"/>
                        </a:spcAft>
                      </a:pPr>
                      <a:r>
                        <a:rPr lang="zh-CN" sz="1200" kern="100" dirty="0">
                          <a:effectLst/>
                        </a:rPr>
                        <a:t>序号</a:t>
                      </a:r>
                      <a:endParaRPr lang="zh-CN" sz="1200" kern="100" dirty="0">
                        <a:solidFill>
                          <a:srgbClr val="0070C0"/>
                        </a:solidFill>
                        <a:effectLst/>
                        <a:latin typeface="等线"/>
                        <a:ea typeface="等线"/>
                        <a:cs typeface="Times New Roman"/>
                      </a:endParaRPr>
                    </a:p>
                  </a:txBody>
                  <a:tcPr marL="68580" marR="68580" marT="0" marB="0">
                    <a:solidFill>
                      <a:srgbClr val="92D050"/>
                    </a:solidFill>
                  </a:tcPr>
                </a:tc>
                <a:tc>
                  <a:txBody>
                    <a:bodyPr/>
                    <a:lstStyle/>
                    <a:p>
                      <a:pPr algn="ctr">
                        <a:lnSpc>
                          <a:spcPct val="100000"/>
                        </a:lnSpc>
                        <a:spcAft>
                          <a:spcPts val="0"/>
                        </a:spcAft>
                      </a:pPr>
                      <a:r>
                        <a:rPr lang="zh-CN" sz="1200" kern="100" dirty="0">
                          <a:effectLst/>
                        </a:rPr>
                        <a:t>名称</a:t>
                      </a:r>
                      <a:endParaRPr lang="zh-CN" sz="1200" kern="100" dirty="0">
                        <a:solidFill>
                          <a:srgbClr val="0070C0"/>
                        </a:solidFill>
                        <a:effectLst/>
                        <a:latin typeface="等线"/>
                        <a:ea typeface="等线"/>
                        <a:cs typeface="Times New Roman"/>
                      </a:endParaRPr>
                    </a:p>
                  </a:txBody>
                  <a:tcPr marL="68580" marR="68580" marT="0" marB="0">
                    <a:solidFill>
                      <a:srgbClr val="92D050"/>
                    </a:solidFill>
                  </a:tcPr>
                </a:tc>
              </a:tr>
              <a:tr h="150174">
                <a:tc>
                  <a:txBody>
                    <a:bodyPr/>
                    <a:lstStyle/>
                    <a:p>
                      <a:pPr algn="ctr">
                        <a:lnSpc>
                          <a:spcPct val="100000"/>
                        </a:lnSpc>
                        <a:spcAft>
                          <a:spcPts val="0"/>
                        </a:spcAft>
                      </a:pPr>
                      <a:r>
                        <a:rPr lang="en-US" sz="1200" kern="100">
                          <a:effectLst/>
                        </a:rPr>
                        <a:t> </a:t>
                      </a:r>
                      <a:endParaRPr lang="zh-CN" sz="1200" kern="100">
                        <a:solidFill>
                          <a:srgbClr val="0070C0"/>
                        </a:solidFill>
                        <a:effectLst/>
                        <a:latin typeface="等线"/>
                        <a:ea typeface="等线"/>
                        <a:cs typeface="Times New Roman"/>
                      </a:endParaRPr>
                    </a:p>
                  </a:txBody>
                  <a:tcPr marL="68580" marR="68580" marT="0" marB="0">
                    <a:solidFill>
                      <a:srgbClr val="92D050"/>
                    </a:solidFill>
                  </a:tcPr>
                </a:tc>
                <a:tc>
                  <a:txBody>
                    <a:bodyPr/>
                    <a:lstStyle/>
                    <a:p>
                      <a:pPr algn="l">
                        <a:lnSpc>
                          <a:spcPct val="100000"/>
                        </a:lnSpc>
                        <a:spcAft>
                          <a:spcPts val="0"/>
                        </a:spcAft>
                      </a:pPr>
                      <a:r>
                        <a:rPr lang="zh-CN" sz="1200" kern="100" dirty="0">
                          <a:effectLst/>
                        </a:rPr>
                        <a:t>合格评定 </a:t>
                      </a:r>
                      <a:r>
                        <a:rPr lang="en-US" altLang="zh-CN" sz="1200" kern="100" dirty="0" smtClean="0">
                          <a:effectLst/>
                        </a:rPr>
                        <a:t>  </a:t>
                      </a:r>
                      <a:r>
                        <a:rPr lang="zh-CN" sz="1200" kern="100" dirty="0" smtClean="0">
                          <a:effectLst/>
                        </a:rPr>
                        <a:t>绿色</a:t>
                      </a:r>
                      <a:r>
                        <a:rPr lang="zh-CN" sz="1200" kern="100" dirty="0">
                          <a:effectLst/>
                        </a:rPr>
                        <a:t>产品认证机构</a:t>
                      </a:r>
                      <a:r>
                        <a:rPr lang="zh-CN" sz="1200" kern="100" dirty="0" smtClean="0">
                          <a:effectLst/>
                        </a:rPr>
                        <a:t>要求</a:t>
                      </a:r>
                      <a:r>
                        <a:rPr lang="zh-CN" altLang="en-US" sz="1200" kern="100" dirty="0" smtClean="0">
                          <a:effectLst/>
                        </a:rPr>
                        <a:t>（通标</a:t>
                      </a:r>
                      <a:r>
                        <a:rPr lang="en-US" altLang="zh-CN" sz="1200" kern="100" dirty="0" smtClean="0">
                          <a:effectLst/>
                        </a:rPr>
                        <a:t>+</a:t>
                      </a:r>
                      <a:r>
                        <a:rPr lang="zh-CN" altLang="en-US" sz="1200" kern="100" dirty="0" smtClean="0">
                          <a:effectLst/>
                        </a:rPr>
                        <a:t>专标）</a:t>
                      </a:r>
                      <a:endParaRPr lang="zh-CN" sz="1200" kern="100" dirty="0">
                        <a:solidFill>
                          <a:srgbClr val="0070C0"/>
                        </a:solidFill>
                        <a:effectLst/>
                        <a:latin typeface="等线"/>
                        <a:ea typeface="等线"/>
                        <a:cs typeface="Times New Roman"/>
                      </a:endParaRPr>
                    </a:p>
                  </a:txBody>
                  <a:tcPr marL="68580" marR="68580" marT="0" marB="0">
                    <a:solidFill>
                      <a:srgbClr val="92D050"/>
                    </a:solidFill>
                  </a:tcPr>
                </a:tc>
              </a:tr>
              <a:tr h="150174">
                <a:tc>
                  <a:txBody>
                    <a:bodyPr/>
                    <a:lstStyle/>
                    <a:p>
                      <a:pPr algn="ctr">
                        <a:lnSpc>
                          <a:spcPct val="100000"/>
                        </a:lnSpc>
                        <a:spcAft>
                          <a:spcPts val="0"/>
                        </a:spcAft>
                      </a:pPr>
                      <a:r>
                        <a:rPr lang="en-US" sz="1200" kern="100">
                          <a:effectLst/>
                        </a:rPr>
                        <a:t>1</a:t>
                      </a:r>
                      <a:endParaRPr lang="zh-CN" sz="1200" kern="100">
                        <a:solidFill>
                          <a:srgbClr val="0070C0"/>
                        </a:solidFill>
                        <a:effectLst/>
                        <a:latin typeface="等线"/>
                        <a:ea typeface="等线"/>
                        <a:cs typeface="Times New Roman"/>
                      </a:endParaRPr>
                    </a:p>
                  </a:txBody>
                  <a:tcPr marL="68580" marR="68580" marT="0" marB="0">
                    <a:solidFill>
                      <a:srgbClr val="92D050"/>
                    </a:solidFill>
                  </a:tcPr>
                </a:tc>
                <a:tc>
                  <a:txBody>
                    <a:bodyPr/>
                    <a:lstStyle/>
                    <a:p>
                      <a:pPr indent="266700" algn="l">
                        <a:lnSpc>
                          <a:spcPct val="100000"/>
                        </a:lnSpc>
                        <a:spcAft>
                          <a:spcPts val="0"/>
                        </a:spcAft>
                      </a:pPr>
                      <a:r>
                        <a:rPr lang="zh-CN" sz="1200" kern="100" dirty="0" smtClean="0">
                          <a:effectLst/>
                        </a:rPr>
                        <a:t>第</a:t>
                      </a:r>
                      <a:r>
                        <a:rPr lang="en-US" sz="1200" kern="100" dirty="0">
                          <a:effectLst/>
                        </a:rPr>
                        <a:t>1</a:t>
                      </a:r>
                      <a:r>
                        <a:rPr lang="zh-CN" sz="1200" kern="100" dirty="0">
                          <a:effectLst/>
                        </a:rPr>
                        <a:t>部分 通则</a:t>
                      </a:r>
                      <a:endParaRPr lang="zh-CN" sz="1200" kern="100" dirty="0">
                        <a:solidFill>
                          <a:srgbClr val="0070C0"/>
                        </a:solidFill>
                        <a:effectLst/>
                        <a:latin typeface="等线"/>
                        <a:ea typeface="等线"/>
                        <a:cs typeface="Times New Roman"/>
                      </a:endParaRPr>
                    </a:p>
                  </a:txBody>
                  <a:tcPr marL="68580" marR="68580" marT="0" marB="0">
                    <a:solidFill>
                      <a:srgbClr val="92D050"/>
                    </a:solidFill>
                  </a:tcPr>
                </a:tc>
              </a:tr>
              <a:tr h="150174">
                <a:tc>
                  <a:txBody>
                    <a:bodyPr/>
                    <a:lstStyle/>
                    <a:p>
                      <a:pPr algn="ctr">
                        <a:lnSpc>
                          <a:spcPct val="100000"/>
                        </a:lnSpc>
                        <a:spcAft>
                          <a:spcPts val="0"/>
                        </a:spcAft>
                      </a:pPr>
                      <a:r>
                        <a:rPr lang="en-US" sz="1200" kern="100">
                          <a:effectLst/>
                        </a:rPr>
                        <a:t>2</a:t>
                      </a:r>
                      <a:endParaRPr lang="zh-CN" sz="1200" kern="100">
                        <a:solidFill>
                          <a:srgbClr val="0070C0"/>
                        </a:solidFill>
                        <a:effectLst/>
                        <a:latin typeface="等线"/>
                        <a:ea typeface="等线"/>
                        <a:cs typeface="Times New Roman"/>
                      </a:endParaRPr>
                    </a:p>
                  </a:txBody>
                  <a:tcPr marL="68580" marR="68580" marT="0" marB="0">
                    <a:solidFill>
                      <a:srgbClr val="92D050"/>
                    </a:solidFill>
                  </a:tcPr>
                </a:tc>
                <a:tc>
                  <a:txBody>
                    <a:bodyPr/>
                    <a:lstStyle/>
                    <a:p>
                      <a:pPr indent="266700" algn="l">
                        <a:lnSpc>
                          <a:spcPct val="100000"/>
                        </a:lnSpc>
                        <a:spcAft>
                          <a:spcPts val="0"/>
                        </a:spcAft>
                      </a:pPr>
                      <a:r>
                        <a:rPr lang="zh-CN" sz="1200" kern="100" dirty="0" smtClean="0">
                          <a:effectLst/>
                        </a:rPr>
                        <a:t>第</a:t>
                      </a:r>
                      <a:r>
                        <a:rPr lang="en-US" sz="1200" kern="100" dirty="0">
                          <a:effectLst/>
                        </a:rPr>
                        <a:t>2</a:t>
                      </a:r>
                      <a:r>
                        <a:rPr lang="zh-CN" sz="1200" kern="100" dirty="0">
                          <a:effectLst/>
                        </a:rPr>
                        <a:t>部分 环境保护和资源节约类产品认证机构要求</a:t>
                      </a:r>
                      <a:endParaRPr lang="zh-CN" sz="1200" kern="100" dirty="0">
                        <a:solidFill>
                          <a:srgbClr val="0070C0"/>
                        </a:solidFill>
                        <a:effectLst/>
                        <a:latin typeface="等线"/>
                        <a:ea typeface="等线"/>
                        <a:cs typeface="Times New Roman"/>
                      </a:endParaRPr>
                    </a:p>
                  </a:txBody>
                  <a:tcPr marL="68580" marR="68580" marT="0" marB="0">
                    <a:solidFill>
                      <a:srgbClr val="92D050"/>
                    </a:solidFill>
                  </a:tcPr>
                </a:tc>
              </a:tr>
              <a:tr h="150174">
                <a:tc>
                  <a:txBody>
                    <a:bodyPr/>
                    <a:lstStyle/>
                    <a:p>
                      <a:pPr algn="ctr">
                        <a:lnSpc>
                          <a:spcPct val="100000"/>
                        </a:lnSpc>
                        <a:spcAft>
                          <a:spcPts val="0"/>
                        </a:spcAft>
                      </a:pPr>
                      <a:r>
                        <a:rPr lang="en-US" sz="1200" kern="100">
                          <a:effectLst/>
                        </a:rPr>
                        <a:t>3</a:t>
                      </a:r>
                      <a:endParaRPr lang="zh-CN" sz="1200" kern="100">
                        <a:solidFill>
                          <a:srgbClr val="0070C0"/>
                        </a:solidFill>
                        <a:effectLst/>
                        <a:latin typeface="等线"/>
                        <a:ea typeface="等线"/>
                        <a:cs typeface="Times New Roman"/>
                      </a:endParaRPr>
                    </a:p>
                  </a:txBody>
                  <a:tcPr marL="68580" marR="68580" marT="0" marB="0">
                    <a:solidFill>
                      <a:srgbClr val="92D050"/>
                    </a:solidFill>
                  </a:tcPr>
                </a:tc>
                <a:tc>
                  <a:txBody>
                    <a:bodyPr/>
                    <a:lstStyle/>
                    <a:p>
                      <a:pPr indent="266700" algn="l">
                        <a:lnSpc>
                          <a:spcPct val="100000"/>
                        </a:lnSpc>
                        <a:spcAft>
                          <a:spcPts val="0"/>
                        </a:spcAft>
                      </a:pPr>
                      <a:r>
                        <a:rPr lang="zh-CN" sz="1200" kern="100" dirty="0" smtClean="0">
                          <a:effectLst/>
                        </a:rPr>
                        <a:t>第</a:t>
                      </a:r>
                      <a:r>
                        <a:rPr lang="en-US" sz="1200" kern="100" dirty="0">
                          <a:effectLst/>
                        </a:rPr>
                        <a:t>3</a:t>
                      </a:r>
                      <a:r>
                        <a:rPr lang="zh-CN" sz="1200" kern="100" dirty="0">
                          <a:effectLst/>
                        </a:rPr>
                        <a:t>部分 </a:t>
                      </a:r>
                      <a:r>
                        <a:rPr lang="zh-CN" sz="1200" kern="100" dirty="0" smtClean="0">
                          <a:effectLst/>
                        </a:rPr>
                        <a:t>可再生能源产品认证</a:t>
                      </a:r>
                      <a:r>
                        <a:rPr lang="zh-CN" sz="1200" kern="100" dirty="0">
                          <a:effectLst/>
                        </a:rPr>
                        <a:t>机构要求</a:t>
                      </a:r>
                      <a:endParaRPr lang="zh-CN" sz="1200" kern="100" dirty="0">
                        <a:solidFill>
                          <a:srgbClr val="0070C0"/>
                        </a:solidFill>
                        <a:effectLst/>
                        <a:latin typeface="等线"/>
                        <a:ea typeface="等线"/>
                        <a:cs typeface="Times New Roman"/>
                      </a:endParaRPr>
                    </a:p>
                  </a:txBody>
                  <a:tcPr marL="68580" marR="68580" marT="0" marB="0">
                    <a:solidFill>
                      <a:srgbClr val="92D050"/>
                    </a:solidFill>
                  </a:tcPr>
                </a:tc>
              </a:tr>
              <a:tr h="150174">
                <a:tc>
                  <a:txBody>
                    <a:bodyPr/>
                    <a:lstStyle/>
                    <a:p>
                      <a:pPr algn="ctr">
                        <a:lnSpc>
                          <a:spcPct val="100000"/>
                        </a:lnSpc>
                        <a:spcAft>
                          <a:spcPts val="0"/>
                        </a:spcAft>
                      </a:pPr>
                      <a:r>
                        <a:rPr lang="en-US" sz="1200" kern="100">
                          <a:effectLst/>
                        </a:rPr>
                        <a:t>4</a:t>
                      </a:r>
                      <a:endParaRPr lang="zh-CN" sz="1200" kern="100">
                        <a:solidFill>
                          <a:srgbClr val="0070C0"/>
                        </a:solidFill>
                        <a:effectLst/>
                        <a:latin typeface="等线"/>
                        <a:ea typeface="等线"/>
                        <a:cs typeface="Times New Roman"/>
                      </a:endParaRPr>
                    </a:p>
                  </a:txBody>
                  <a:tcPr marL="68580" marR="68580" marT="0" marB="0">
                    <a:solidFill>
                      <a:srgbClr val="92D050"/>
                    </a:solidFill>
                  </a:tcPr>
                </a:tc>
                <a:tc>
                  <a:txBody>
                    <a:bodyPr/>
                    <a:lstStyle/>
                    <a:p>
                      <a:pPr marR="533400" indent="266700" algn="l">
                        <a:lnSpc>
                          <a:spcPct val="100000"/>
                        </a:lnSpc>
                        <a:spcAft>
                          <a:spcPts val="0"/>
                        </a:spcAft>
                      </a:pPr>
                      <a:r>
                        <a:rPr lang="zh-CN" sz="1200" kern="100" dirty="0" smtClean="0">
                          <a:effectLst/>
                        </a:rPr>
                        <a:t>第</a:t>
                      </a:r>
                      <a:r>
                        <a:rPr lang="en-US" sz="1200" kern="100" dirty="0">
                          <a:effectLst/>
                        </a:rPr>
                        <a:t>4</a:t>
                      </a:r>
                      <a:r>
                        <a:rPr lang="zh-CN" sz="1200" kern="100" dirty="0">
                          <a:effectLst/>
                        </a:rPr>
                        <a:t>部分 有机产品认证机构要求</a:t>
                      </a:r>
                      <a:endParaRPr lang="zh-CN" sz="1200" kern="100" dirty="0">
                        <a:solidFill>
                          <a:srgbClr val="0070C0"/>
                        </a:solidFill>
                        <a:effectLst/>
                        <a:latin typeface="等线"/>
                        <a:ea typeface="等线"/>
                        <a:cs typeface="Times New Roman"/>
                      </a:endParaRPr>
                    </a:p>
                  </a:txBody>
                  <a:tcPr marL="68580" marR="68580" marT="0" marB="0">
                    <a:solidFill>
                      <a:srgbClr val="92D050"/>
                    </a:solidFill>
                  </a:tcPr>
                </a:tc>
              </a:tr>
              <a:tr h="276287">
                <a:tc>
                  <a:txBody>
                    <a:bodyPr/>
                    <a:lstStyle/>
                    <a:p>
                      <a:pPr algn="ctr">
                        <a:lnSpc>
                          <a:spcPct val="100000"/>
                        </a:lnSpc>
                        <a:spcAft>
                          <a:spcPts val="0"/>
                        </a:spcAft>
                      </a:pPr>
                      <a:r>
                        <a:rPr lang="en-US" sz="1200" kern="100" dirty="0">
                          <a:effectLst/>
                        </a:rPr>
                        <a:t>5</a:t>
                      </a:r>
                      <a:endParaRPr lang="zh-CN" sz="1200" kern="100" dirty="0">
                        <a:solidFill>
                          <a:srgbClr val="0070C0"/>
                        </a:solidFill>
                        <a:effectLst/>
                        <a:latin typeface="等线"/>
                        <a:ea typeface="等线"/>
                        <a:cs typeface="Times New Roman"/>
                      </a:endParaRPr>
                    </a:p>
                  </a:txBody>
                  <a:tcPr marL="68580" marR="68580" marT="0" marB="0">
                    <a:solidFill>
                      <a:srgbClr val="92D050"/>
                    </a:solidFill>
                  </a:tcPr>
                </a:tc>
                <a:tc>
                  <a:txBody>
                    <a:bodyPr/>
                    <a:lstStyle/>
                    <a:p>
                      <a:pPr algn="l">
                        <a:lnSpc>
                          <a:spcPct val="100000"/>
                        </a:lnSpc>
                        <a:spcAft>
                          <a:spcPts val="0"/>
                        </a:spcAft>
                      </a:pPr>
                      <a:r>
                        <a:rPr lang="zh-CN" sz="1200" kern="100" dirty="0">
                          <a:effectLst/>
                        </a:rPr>
                        <a:t>合格评定 </a:t>
                      </a:r>
                      <a:r>
                        <a:rPr lang="en-US" altLang="zh-CN" sz="1200" kern="100" dirty="0" smtClean="0">
                          <a:effectLst/>
                        </a:rPr>
                        <a:t>  </a:t>
                      </a:r>
                      <a:r>
                        <a:rPr lang="zh-CN" sz="1200" kern="100" dirty="0" smtClean="0">
                          <a:effectLst/>
                        </a:rPr>
                        <a:t>绿色</a:t>
                      </a:r>
                      <a:r>
                        <a:rPr lang="zh-CN" sz="1200" kern="100" dirty="0">
                          <a:effectLst/>
                        </a:rPr>
                        <a:t>产品检测机构要求</a:t>
                      </a:r>
                      <a:endParaRPr lang="zh-CN" sz="1200" kern="100" dirty="0">
                        <a:solidFill>
                          <a:srgbClr val="0070C0"/>
                        </a:solidFill>
                        <a:effectLst/>
                        <a:latin typeface="等线"/>
                        <a:ea typeface="等线"/>
                        <a:cs typeface="Times New Roman"/>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815747464"/>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5"/>
          <p:cNvSpPr>
            <a:spLocks noChangeArrowheads="1"/>
          </p:cNvSpPr>
          <p:nvPr/>
        </p:nvSpPr>
        <p:spPr bwMode="auto">
          <a:xfrm>
            <a:off x="490342" y="1327425"/>
            <a:ext cx="8546154" cy="541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457200" indent="-457200" eaLnBrk="1" hangingPunct="1">
              <a:lnSpc>
                <a:spcPct val="150000"/>
              </a:lnSpc>
              <a:spcBef>
                <a:spcPct val="0"/>
              </a:spcBef>
              <a:buAutoNum type="arabicParenR"/>
            </a:pPr>
            <a:r>
              <a:rPr lang="zh-CN" altLang="en-US" sz="2400" b="1" dirty="0">
                <a:solidFill>
                  <a:srgbClr val="00B050"/>
                </a:solidFill>
                <a:latin typeface="黑体" panose="02010609060101010101" pitchFamily="49" charset="-122"/>
                <a:ea typeface="黑体" panose="02010609060101010101" pitchFamily="49" charset="-122"/>
              </a:rPr>
              <a:t>合格党员的要求</a:t>
            </a:r>
            <a:endParaRPr lang="en-US" altLang="zh-CN" sz="2400" b="1" dirty="0">
              <a:solidFill>
                <a:srgbClr val="00B050"/>
              </a:solidFill>
              <a:latin typeface="黑体" panose="02010609060101010101" pitchFamily="49" charset="-122"/>
              <a:ea typeface="黑体" panose="02010609060101010101" pitchFamily="49" charset="-122"/>
            </a:endParaRPr>
          </a:p>
          <a:p>
            <a:pPr eaLnBrk="1" hangingPunct="1">
              <a:lnSpc>
                <a:spcPct val="150000"/>
              </a:lnSpc>
              <a:spcBef>
                <a:spcPct val="0"/>
              </a:spcBef>
              <a:buNone/>
            </a:pPr>
            <a:r>
              <a:rPr lang="zh-CN" altLang="en-US" sz="1600" dirty="0">
                <a:ea typeface="宋体" charset="-122"/>
              </a:rPr>
              <a:t>      党中央在</a:t>
            </a:r>
            <a:r>
              <a:rPr lang="en-US" altLang="zh-CN" sz="1600" dirty="0"/>
              <a:t>《</a:t>
            </a:r>
            <a:r>
              <a:rPr lang="zh-CN" altLang="en-US" sz="1600" dirty="0"/>
              <a:t>关于在全体党员中开展“学党章党规、学系列讲话，做合格党员”学习教育方案</a:t>
            </a:r>
            <a:r>
              <a:rPr lang="en-US" altLang="zh-CN" sz="1600" dirty="0"/>
              <a:t>》</a:t>
            </a:r>
            <a:r>
              <a:rPr lang="zh-CN" altLang="en-US" sz="1600" dirty="0"/>
              <a:t>中对合格党员提出明确要求：</a:t>
            </a:r>
            <a:endParaRPr lang="en-US" altLang="zh-CN" sz="1600" dirty="0">
              <a:ea typeface="宋体" charset="-122"/>
            </a:endParaRPr>
          </a:p>
          <a:p>
            <a:pPr eaLnBrk="1" hangingPunct="1">
              <a:lnSpc>
                <a:spcPct val="150000"/>
              </a:lnSpc>
              <a:spcBef>
                <a:spcPct val="0"/>
              </a:spcBef>
              <a:buNone/>
            </a:pPr>
            <a:r>
              <a:rPr lang="zh-CN" altLang="en-US" sz="1600" dirty="0">
                <a:ea typeface="宋体" charset="-122"/>
              </a:rPr>
              <a:t>      （</a:t>
            </a:r>
            <a:r>
              <a:rPr lang="en-US" altLang="zh-CN" sz="1600" dirty="0">
                <a:ea typeface="宋体" charset="-122"/>
              </a:rPr>
              <a:t>1</a:t>
            </a:r>
            <a:r>
              <a:rPr lang="zh-CN" altLang="en-US" sz="1600" dirty="0" smtClean="0">
                <a:ea typeface="宋体" charset="-122"/>
              </a:rPr>
              <a:t>）讲</a:t>
            </a:r>
            <a:r>
              <a:rPr lang="zh-CN" altLang="en-US" sz="1600" dirty="0">
                <a:ea typeface="宋体" charset="-122"/>
              </a:rPr>
              <a:t>政治、有信念，讲规矩、有纪律，讲道德、有品行，讲奉献、</a:t>
            </a:r>
            <a:r>
              <a:rPr lang="zh-CN" altLang="en-US" sz="1600" dirty="0" smtClean="0">
                <a:ea typeface="宋体" charset="-122"/>
              </a:rPr>
              <a:t>有作为；</a:t>
            </a:r>
            <a:endParaRPr lang="en-US" altLang="zh-CN" sz="1600"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a:ea typeface="宋体" charset="-122"/>
              </a:rPr>
              <a:t>（</a:t>
            </a:r>
            <a:r>
              <a:rPr lang="en-US" altLang="zh-CN" sz="1600" dirty="0">
                <a:ea typeface="宋体" charset="-122"/>
              </a:rPr>
              <a:t>2</a:t>
            </a:r>
            <a:r>
              <a:rPr lang="zh-CN" altLang="en-US" sz="1600" dirty="0" smtClean="0">
                <a:ea typeface="宋体" charset="-122"/>
              </a:rPr>
              <a:t>）强化</a:t>
            </a:r>
            <a:r>
              <a:rPr lang="zh-CN" altLang="en-US" sz="1600" dirty="0">
                <a:ea typeface="宋体" charset="-122"/>
              </a:rPr>
              <a:t>政治意识，保持政治本色，把理想信念时时处处体现为行动的力量；</a:t>
            </a:r>
            <a:endParaRPr lang="en-US" altLang="zh-CN" sz="1600"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a:ea typeface="宋体" charset="-122"/>
              </a:rPr>
              <a:t>（</a:t>
            </a:r>
            <a:r>
              <a:rPr lang="en-US" altLang="zh-CN" sz="1600" dirty="0">
                <a:ea typeface="宋体" charset="-122"/>
              </a:rPr>
              <a:t>3</a:t>
            </a:r>
            <a:r>
              <a:rPr lang="zh-CN" altLang="en-US" sz="1600" dirty="0">
                <a:ea typeface="宋体" charset="-122"/>
              </a:rPr>
              <a:t>）坚定自觉地在思想上政治上行动上同以习近平同志为总书记的党中央保持高度一致，经常主动向党中央看齐，向党的理论和路线方针政策看齐，做政治上的明白人；</a:t>
            </a:r>
            <a:endParaRPr lang="en-US" altLang="zh-CN" sz="1600"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smtClean="0">
                <a:ea typeface="宋体" charset="-122"/>
              </a:rPr>
              <a:t>（</a:t>
            </a:r>
            <a:r>
              <a:rPr lang="en-US" altLang="zh-CN" sz="1600" dirty="0">
                <a:ea typeface="宋体" charset="-122"/>
              </a:rPr>
              <a:t>4</a:t>
            </a:r>
            <a:r>
              <a:rPr lang="zh-CN" altLang="en-US" sz="1600" dirty="0">
                <a:ea typeface="宋体" charset="-122"/>
              </a:rPr>
              <a:t>）践行党的宗旨，保持公仆情怀，牢记共产党员永远是劳动人民的普通一员，密切联系群众，全心全意为人民服务；</a:t>
            </a:r>
            <a:endParaRPr lang="en-US" altLang="zh-CN" sz="1600"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smtClean="0">
                <a:ea typeface="宋体" charset="-122"/>
              </a:rPr>
              <a:t>（</a:t>
            </a:r>
            <a:r>
              <a:rPr lang="en-US" altLang="zh-CN" sz="1600" dirty="0">
                <a:ea typeface="宋体" charset="-122"/>
              </a:rPr>
              <a:t>5</a:t>
            </a:r>
            <a:r>
              <a:rPr lang="zh-CN" altLang="en-US" sz="1600" dirty="0">
                <a:ea typeface="宋体" charset="-122"/>
              </a:rPr>
              <a:t>）加强党性锻炼和道德修养，心存敬畏、手握戒尺，廉洁从政、从严治家，筑牢拒腐防变的防线；</a:t>
            </a:r>
            <a:endParaRPr lang="en-US" altLang="zh-CN" sz="1600" dirty="0">
              <a:ea typeface="宋体" charset="-122"/>
            </a:endParaRPr>
          </a:p>
          <a:p>
            <a:pPr eaLnBrk="1" hangingPunct="1">
              <a:lnSpc>
                <a:spcPct val="150000"/>
              </a:lnSpc>
              <a:spcBef>
                <a:spcPct val="0"/>
              </a:spcBef>
              <a:buNone/>
            </a:pPr>
            <a:r>
              <a:rPr lang="zh-CN" altLang="en-US" sz="1600" dirty="0">
                <a:ea typeface="宋体" charset="-122"/>
              </a:rPr>
              <a:t>      </a:t>
            </a:r>
            <a:r>
              <a:rPr lang="zh-CN" altLang="en-US" sz="1600" dirty="0" smtClean="0">
                <a:ea typeface="宋体" charset="-122"/>
              </a:rPr>
              <a:t>（</a:t>
            </a:r>
            <a:r>
              <a:rPr lang="en-US" altLang="zh-CN" sz="1600" dirty="0">
                <a:ea typeface="宋体" charset="-122"/>
              </a:rPr>
              <a:t>6</a:t>
            </a:r>
            <a:r>
              <a:rPr lang="zh-CN" altLang="en-US" sz="1600" dirty="0">
                <a:ea typeface="宋体" charset="-122"/>
              </a:rPr>
              <a:t>）始终保持干事创业、开拓进取的精气神，平常时候看得出来，关键时刻冲得上去，在“十三五”规划开局起步、决胜全面建成小康社会、实现第一个百年奋斗目标中奋发有为、建功立业。</a:t>
            </a:r>
            <a:endParaRPr lang="en-US" altLang="zh-CN" sz="2000" b="1" dirty="0">
              <a:solidFill>
                <a:srgbClr val="00B050"/>
              </a:solidFill>
              <a:latin typeface="黑体" panose="02010609060101010101" pitchFamily="49" charset="-122"/>
              <a:ea typeface="黑体" panose="02010609060101010101" pitchFamily="49" charset="-122"/>
            </a:endParaRPr>
          </a:p>
        </p:txBody>
      </p:sp>
      <p:sp>
        <p:nvSpPr>
          <p:cNvPr id="8" name="Text Box 2"/>
          <p:cNvSpPr txBox="1">
            <a:spLocks noChangeArrowheads="1"/>
          </p:cNvSpPr>
          <p:nvPr/>
        </p:nvSpPr>
        <p:spPr bwMode="auto">
          <a:xfrm>
            <a:off x="323528" y="764704"/>
            <a:ext cx="720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2800" b="1" dirty="0">
                <a:solidFill>
                  <a:srgbClr val="C00000"/>
                </a:solidFill>
                <a:latin typeface="黑体" pitchFamily="2" charset="-122"/>
                <a:ea typeface="黑体" pitchFamily="2" charset="-122"/>
              </a:rPr>
              <a:t>3.</a:t>
            </a:r>
            <a:r>
              <a:rPr lang="zh-CN" altLang="en-US" sz="2800" b="1" dirty="0" smtClean="0">
                <a:solidFill>
                  <a:srgbClr val="C00000"/>
                </a:solidFill>
                <a:latin typeface="黑体" pitchFamily="2" charset="-122"/>
                <a:ea typeface="黑体" pitchFamily="2" charset="-122"/>
              </a:rPr>
              <a:t>做合格</a:t>
            </a:r>
            <a:r>
              <a:rPr lang="zh-CN" altLang="en-US" sz="2800" b="1" dirty="0">
                <a:solidFill>
                  <a:srgbClr val="C00000"/>
                </a:solidFill>
                <a:latin typeface="黑体" pitchFamily="2" charset="-122"/>
                <a:ea typeface="黑体" pitchFamily="2" charset="-122"/>
              </a:rPr>
              <a:t>党员和认可人</a:t>
            </a:r>
            <a:r>
              <a:rPr lang="zh-CN" altLang="en-US" sz="2800" b="1" dirty="0" smtClean="0">
                <a:solidFill>
                  <a:srgbClr val="C00000"/>
                </a:solidFill>
                <a:latin typeface="黑体" pitchFamily="2" charset="-122"/>
                <a:ea typeface="黑体" pitchFamily="2" charset="-122"/>
              </a:rPr>
              <a:t>，不忘初心继续前进 </a:t>
            </a:r>
            <a:endParaRPr lang="en-US" altLang="zh-CN" sz="2800" b="1" dirty="0">
              <a:solidFill>
                <a:srgbClr val="C00000"/>
              </a:solidFill>
              <a:latin typeface="黑体" pitchFamily="2" charset="-122"/>
              <a:ea typeface="黑体" pitchFamily="2" charset="-122"/>
            </a:endParaRPr>
          </a:p>
        </p:txBody>
      </p:sp>
      <p:sp>
        <p:nvSpPr>
          <p:cNvPr id="9"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31</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459073562"/>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32</a:t>
            </a:fld>
            <a:endParaRPr lang="en-US" altLang="ko-KR" i="1" dirty="0">
              <a:solidFill>
                <a:srgbClr val="C00000"/>
              </a:solidFill>
              <a:latin typeface="굴림" pitchFamily="34" charset="-127"/>
              <a:ea typeface="굴림" pitchFamily="34" charset="-127"/>
            </a:endParaRPr>
          </a:p>
        </p:txBody>
      </p:sp>
      <p:sp>
        <p:nvSpPr>
          <p:cNvPr id="5" name="矩形 5"/>
          <p:cNvSpPr>
            <a:spLocks noChangeArrowheads="1"/>
          </p:cNvSpPr>
          <p:nvPr/>
        </p:nvSpPr>
        <p:spPr bwMode="auto">
          <a:xfrm>
            <a:off x="490342" y="1427308"/>
            <a:ext cx="8330130" cy="430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400" b="1" dirty="0">
                <a:solidFill>
                  <a:srgbClr val="00B050"/>
                </a:solidFill>
                <a:latin typeface="黑体" panose="02010609060101010101" pitchFamily="49" charset="-122"/>
                <a:ea typeface="黑体" panose="02010609060101010101" pitchFamily="49" charset="-122"/>
              </a:rPr>
              <a:t>2) </a:t>
            </a:r>
            <a:r>
              <a:rPr lang="zh-CN" altLang="en-US" sz="2400" b="1" dirty="0">
                <a:solidFill>
                  <a:srgbClr val="00B050"/>
                </a:solidFill>
                <a:latin typeface="黑体" panose="02010609060101010101" pitchFamily="49" charset="-122"/>
                <a:ea typeface="黑体" panose="02010609060101010101" pitchFamily="49" charset="-122"/>
              </a:rPr>
              <a:t>合格认可人的要求</a:t>
            </a:r>
            <a:endParaRPr lang="en-US" altLang="zh-CN" sz="2400" b="1" dirty="0">
              <a:solidFill>
                <a:srgbClr val="00B050"/>
              </a:solidFill>
              <a:latin typeface="黑体" panose="02010609060101010101" pitchFamily="49" charset="-122"/>
              <a:ea typeface="黑体" panose="02010609060101010101" pitchFamily="49" charset="-122"/>
            </a:endParaRPr>
          </a:p>
          <a:p>
            <a:pPr eaLnBrk="1" hangingPunct="1">
              <a:lnSpc>
                <a:spcPct val="150000"/>
              </a:lnSpc>
              <a:spcBef>
                <a:spcPct val="0"/>
              </a:spcBef>
              <a:buNone/>
            </a:pPr>
            <a:r>
              <a:rPr lang="zh-CN" altLang="en-US" sz="1600" b="1" dirty="0">
                <a:ea typeface="宋体" charset="-122"/>
              </a:rPr>
              <a:t>（</a:t>
            </a:r>
            <a:r>
              <a:rPr lang="en-US" altLang="zh-CN" sz="1600" b="1" dirty="0">
                <a:ea typeface="宋体" charset="-122"/>
              </a:rPr>
              <a:t>1</a:t>
            </a:r>
            <a:r>
              <a:rPr lang="zh-CN" altLang="en-US" sz="1600" b="1" dirty="0">
                <a:ea typeface="宋体" charset="-122"/>
              </a:rPr>
              <a:t>）总则</a:t>
            </a:r>
            <a:endParaRPr lang="en-US" altLang="zh-CN" sz="1600" b="1"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a:ea typeface="宋体" charset="-122"/>
              </a:rPr>
              <a:t> 科学   公正   诚信   责任</a:t>
            </a:r>
            <a:endParaRPr lang="en-US" altLang="zh-CN" sz="1600" dirty="0">
              <a:ea typeface="宋体" charset="-122"/>
            </a:endParaRPr>
          </a:p>
          <a:p>
            <a:pPr eaLnBrk="1" hangingPunct="1">
              <a:lnSpc>
                <a:spcPct val="150000"/>
              </a:lnSpc>
              <a:spcBef>
                <a:spcPct val="0"/>
              </a:spcBef>
              <a:buNone/>
            </a:pPr>
            <a:r>
              <a:rPr lang="zh-CN" altLang="en-US" sz="1600" b="1" dirty="0">
                <a:ea typeface="宋体" charset="-122"/>
              </a:rPr>
              <a:t>（</a:t>
            </a:r>
            <a:r>
              <a:rPr lang="en-US" altLang="zh-CN" sz="1600" b="1" dirty="0">
                <a:ea typeface="宋体" charset="-122"/>
              </a:rPr>
              <a:t>2</a:t>
            </a:r>
            <a:r>
              <a:rPr lang="zh-CN" altLang="en-US" sz="1600" b="1" dirty="0">
                <a:ea typeface="宋体" charset="-122"/>
              </a:rPr>
              <a:t>）全体员工行为准则</a:t>
            </a:r>
            <a:endParaRPr lang="en-US" altLang="zh-CN" sz="1600" dirty="0">
              <a:ea typeface="宋体" charset="-122"/>
            </a:endParaRPr>
          </a:p>
          <a:p>
            <a:pPr eaLnBrk="1" hangingPunct="1">
              <a:lnSpc>
                <a:spcPct val="150000"/>
              </a:lnSpc>
              <a:spcBef>
                <a:spcPct val="0"/>
              </a:spcBef>
              <a:buNone/>
            </a:pPr>
            <a:r>
              <a:rPr lang="zh-CN" altLang="en-US" sz="1600" dirty="0">
                <a:ea typeface="宋体" charset="-122"/>
              </a:rPr>
              <a:t>       </a:t>
            </a:r>
            <a:r>
              <a:rPr lang="en-US" altLang="zh-CN" sz="1600" dirty="0">
                <a:ea typeface="宋体" charset="-122"/>
              </a:rPr>
              <a:t> </a:t>
            </a:r>
            <a:r>
              <a:rPr lang="zh-CN" altLang="en-US" sz="1600" dirty="0">
                <a:ea typeface="宋体" charset="-122"/>
              </a:rPr>
              <a:t>诚实守信      令行禁止</a:t>
            </a:r>
            <a:endParaRPr lang="en-US" altLang="zh-CN" sz="1600"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a:ea typeface="宋体" charset="-122"/>
              </a:rPr>
              <a:t>爱岗敬业      团结互助</a:t>
            </a:r>
            <a:endParaRPr lang="en-US" altLang="zh-CN" sz="1600"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a:ea typeface="宋体" charset="-122"/>
              </a:rPr>
              <a:t>学习创新      简约高效</a:t>
            </a:r>
            <a:endParaRPr lang="en-US" altLang="zh-CN" sz="1600"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a:ea typeface="宋体" charset="-122"/>
              </a:rPr>
              <a:t>廉洁自律      感恩奉献</a:t>
            </a:r>
            <a:endParaRPr lang="en-US" altLang="zh-CN" sz="1600" dirty="0">
              <a:ea typeface="宋体" charset="-122"/>
            </a:endParaRPr>
          </a:p>
          <a:p>
            <a:pPr eaLnBrk="1" hangingPunct="1">
              <a:lnSpc>
                <a:spcPct val="150000"/>
              </a:lnSpc>
              <a:spcBef>
                <a:spcPct val="0"/>
              </a:spcBef>
              <a:buNone/>
            </a:pPr>
            <a:r>
              <a:rPr lang="zh-CN" altLang="en-US" sz="1600" b="1" dirty="0">
                <a:ea typeface="宋体" charset="-122"/>
              </a:rPr>
              <a:t>（</a:t>
            </a:r>
            <a:r>
              <a:rPr lang="en-US" altLang="zh-CN" sz="1600" b="1" dirty="0">
                <a:ea typeface="宋体" charset="-122"/>
              </a:rPr>
              <a:t>3</a:t>
            </a:r>
            <a:r>
              <a:rPr lang="zh-CN" altLang="en-US" sz="1600" b="1" dirty="0">
                <a:ea typeface="宋体" charset="-122"/>
              </a:rPr>
              <a:t>）管理人员行为准则</a:t>
            </a:r>
            <a:endParaRPr lang="en-US" altLang="zh-CN" sz="1600" b="1"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a:ea typeface="宋体" charset="-122"/>
              </a:rPr>
              <a:t>顾全大局      勇于担当</a:t>
            </a:r>
            <a:endParaRPr lang="en-US" altLang="zh-CN" sz="1600"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a:ea typeface="宋体" charset="-122"/>
              </a:rPr>
              <a:t>知人善任      沟通</a:t>
            </a:r>
            <a:r>
              <a:rPr lang="zh-CN" altLang="en-US" sz="1600" dirty="0" smtClean="0">
                <a:ea typeface="宋体" charset="-122"/>
              </a:rPr>
              <a:t>协作</a:t>
            </a:r>
            <a:endParaRPr lang="en-US" altLang="zh-CN" sz="2000" b="1" dirty="0">
              <a:solidFill>
                <a:srgbClr val="00B050"/>
              </a:solidFill>
              <a:latin typeface="黑体" panose="02010609060101010101" pitchFamily="49" charset="-122"/>
              <a:ea typeface="黑体" panose="02010609060101010101" pitchFamily="49" charset="-122"/>
            </a:endParaRPr>
          </a:p>
        </p:txBody>
      </p:sp>
      <p:sp>
        <p:nvSpPr>
          <p:cNvPr id="6" name="Text Box 2"/>
          <p:cNvSpPr txBox="1">
            <a:spLocks noChangeArrowheads="1"/>
          </p:cNvSpPr>
          <p:nvPr/>
        </p:nvSpPr>
        <p:spPr bwMode="auto">
          <a:xfrm>
            <a:off x="323528" y="764704"/>
            <a:ext cx="720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2800" b="1" dirty="0">
                <a:solidFill>
                  <a:srgbClr val="C00000"/>
                </a:solidFill>
                <a:latin typeface="黑体" pitchFamily="2" charset="-122"/>
                <a:ea typeface="黑体" pitchFamily="2" charset="-122"/>
              </a:rPr>
              <a:t>3.</a:t>
            </a:r>
            <a:r>
              <a:rPr lang="zh-CN" altLang="en-US" sz="2800" b="1" dirty="0" smtClean="0">
                <a:solidFill>
                  <a:srgbClr val="C00000"/>
                </a:solidFill>
                <a:latin typeface="黑体" pitchFamily="2" charset="-122"/>
                <a:ea typeface="黑体" pitchFamily="2" charset="-122"/>
              </a:rPr>
              <a:t>做合格</a:t>
            </a:r>
            <a:r>
              <a:rPr lang="zh-CN" altLang="en-US" sz="2800" b="1" dirty="0">
                <a:solidFill>
                  <a:srgbClr val="C00000"/>
                </a:solidFill>
                <a:latin typeface="黑体" pitchFamily="2" charset="-122"/>
                <a:ea typeface="黑体" pitchFamily="2" charset="-122"/>
              </a:rPr>
              <a:t>党员和认可人</a:t>
            </a:r>
            <a:r>
              <a:rPr lang="zh-CN" altLang="en-US" sz="2800" b="1" dirty="0" smtClean="0">
                <a:solidFill>
                  <a:srgbClr val="C00000"/>
                </a:solidFill>
                <a:latin typeface="黑体" pitchFamily="2" charset="-122"/>
                <a:ea typeface="黑体" pitchFamily="2" charset="-122"/>
              </a:rPr>
              <a:t>，不忘初心继续前进 </a:t>
            </a:r>
            <a:endParaRPr lang="en-US" altLang="zh-CN" sz="2800" b="1" dirty="0">
              <a:solidFill>
                <a:srgbClr val="C00000"/>
              </a:solidFill>
              <a:latin typeface="黑体" pitchFamily="2" charset="-122"/>
              <a:ea typeface="黑体" pitchFamily="2" charset="-122"/>
            </a:endParaRPr>
          </a:p>
        </p:txBody>
      </p:sp>
      <p:sp>
        <p:nvSpPr>
          <p:cNvPr id="10" name="矩形 9"/>
          <p:cNvSpPr/>
          <p:nvPr/>
        </p:nvSpPr>
        <p:spPr>
          <a:xfrm>
            <a:off x="3823570" y="5802942"/>
            <a:ext cx="5320430" cy="929485"/>
          </a:xfrm>
          <a:prstGeom prst="rect">
            <a:avLst/>
          </a:prstGeom>
        </p:spPr>
        <p:txBody>
          <a:bodyPr wrap="square">
            <a:spAutoFit/>
          </a:bodyPr>
          <a:lstStyle/>
          <a:p>
            <a:pPr indent="17463">
              <a:spcBef>
                <a:spcPct val="20000"/>
              </a:spcBef>
              <a:buClr>
                <a:srgbClr val="800000"/>
              </a:buClr>
              <a:buFont typeface="Wingdings" pitchFamily="2" charset="2"/>
              <a:buChar char="ü"/>
              <a:defRPr/>
            </a:pPr>
            <a:r>
              <a:rPr lang="zh-CN" altLang="en-US" sz="1600" b="1" dirty="0" smtClean="0">
                <a:solidFill>
                  <a:srgbClr val="00B050"/>
                </a:solidFill>
              </a:rPr>
              <a:t>全体委员会、专门委员会和专业委员会委员      </a:t>
            </a:r>
            <a:r>
              <a:rPr lang="en-US" altLang="zh-CN" sz="1600" b="1" dirty="0" smtClean="0">
                <a:solidFill>
                  <a:srgbClr val="00B050"/>
                </a:solidFill>
              </a:rPr>
              <a:t>1049</a:t>
            </a:r>
            <a:r>
              <a:rPr lang="zh-CN" altLang="en-US" sz="1600" b="1" dirty="0" smtClean="0">
                <a:solidFill>
                  <a:srgbClr val="00B050"/>
                </a:solidFill>
              </a:rPr>
              <a:t>名</a:t>
            </a:r>
          </a:p>
          <a:p>
            <a:pPr>
              <a:spcBef>
                <a:spcPct val="20000"/>
              </a:spcBef>
              <a:buClr>
                <a:srgbClr val="800000"/>
              </a:buClr>
              <a:buFont typeface="Wingdings" pitchFamily="2" charset="2"/>
              <a:buChar char="ü"/>
              <a:defRPr/>
            </a:pPr>
            <a:r>
              <a:rPr lang="zh-CN" altLang="en-US" sz="1600" b="1" dirty="0" smtClean="0">
                <a:solidFill>
                  <a:srgbClr val="00B050"/>
                </a:solidFill>
              </a:rPr>
              <a:t>评审员和技术专家 </a:t>
            </a:r>
            <a:r>
              <a:rPr lang="en-US" altLang="zh-CN" sz="1600" b="1" dirty="0" smtClean="0">
                <a:solidFill>
                  <a:srgbClr val="00B050"/>
                </a:solidFill>
              </a:rPr>
              <a:t>5000</a:t>
            </a:r>
            <a:r>
              <a:rPr lang="zh-CN" altLang="en-US" sz="1600" b="1" dirty="0" smtClean="0">
                <a:solidFill>
                  <a:srgbClr val="00B050"/>
                </a:solidFill>
              </a:rPr>
              <a:t>多名</a:t>
            </a:r>
          </a:p>
          <a:p>
            <a:pPr marL="285750" indent="-285750">
              <a:spcBef>
                <a:spcPct val="20000"/>
              </a:spcBef>
              <a:buClr>
                <a:srgbClr val="800000"/>
              </a:buClr>
              <a:buFont typeface="Wingdings" panose="05000000000000000000" pitchFamily="2" charset="2"/>
              <a:buChar char="ü"/>
              <a:defRPr/>
            </a:pPr>
            <a:r>
              <a:rPr lang="zh-CN" altLang="en-US" sz="1600" b="1" dirty="0" smtClean="0">
                <a:solidFill>
                  <a:srgbClr val="00B050"/>
                </a:solidFill>
                <a:cs typeface="Arial" charset="0"/>
              </a:rPr>
              <a:t>工作人员 </a:t>
            </a:r>
            <a:r>
              <a:rPr lang="en-US" altLang="zh-CN" sz="1600" b="1" dirty="0" smtClean="0">
                <a:solidFill>
                  <a:srgbClr val="00B050"/>
                </a:solidFill>
                <a:cs typeface="Arial" charset="0"/>
              </a:rPr>
              <a:t>300</a:t>
            </a:r>
            <a:r>
              <a:rPr lang="zh-CN" altLang="en-US" sz="1600" b="1" dirty="0" smtClean="0">
                <a:solidFill>
                  <a:srgbClr val="00B050"/>
                </a:solidFill>
                <a:cs typeface="Arial" charset="0"/>
              </a:rPr>
              <a:t>名左右</a:t>
            </a:r>
            <a:endParaRPr lang="zh-CN" altLang="en-US" sz="1600" b="1" dirty="0">
              <a:solidFill>
                <a:srgbClr val="00B050"/>
              </a:solidFill>
              <a:cs typeface="Arial" charset="0"/>
            </a:endParaRPr>
          </a:p>
        </p:txBody>
      </p:sp>
      <p:pic>
        <p:nvPicPr>
          <p:cNvPr id="11" name="Picture 2" descr="C:\Users\J.Z.Yang\Desktop\jgjs_tu04.jpg"/>
          <p:cNvPicPr>
            <a:picLocks noChangeAspect="1" noChangeArrowheads="1"/>
          </p:cNvPicPr>
          <p:nvPr/>
        </p:nvPicPr>
        <p:blipFill>
          <a:blip r:embed="rId2"/>
          <a:srcRect/>
          <a:stretch>
            <a:fillRect/>
          </a:stretch>
        </p:blipFill>
        <p:spPr bwMode="auto">
          <a:xfrm>
            <a:off x="3563888" y="1556792"/>
            <a:ext cx="5580112" cy="4174142"/>
          </a:xfrm>
          <a:prstGeom prst="rect">
            <a:avLst/>
          </a:prstGeom>
          <a:noFill/>
        </p:spPr>
      </p:pic>
    </p:spTree>
    <p:extLst>
      <p:ext uri="{BB962C8B-B14F-4D97-AF65-F5344CB8AC3E}">
        <p14:creationId xmlns:p14="http://schemas.microsoft.com/office/powerpoint/2010/main" val="1780037344"/>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5"/>
          <p:cNvSpPr>
            <a:spLocks noChangeArrowheads="1"/>
          </p:cNvSpPr>
          <p:nvPr/>
        </p:nvSpPr>
        <p:spPr bwMode="auto">
          <a:xfrm>
            <a:off x="490342" y="1427308"/>
            <a:ext cx="8330130" cy="430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en-US" altLang="zh-CN" sz="2400" b="1" dirty="0">
                <a:solidFill>
                  <a:srgbClr val="00B050"/>
                </a:solidFill>
                <a:latin typeface="黑体" panose="02010609060101010101" pitchFamily="49" charset="-122"/>
                <a:ea typeface="黑体" panose="02010609060101010101" pitchFamily="49" charset="-122"/>
              </a:rPr>
              <a:t>3) </a:t>
            </a:r>
            <a:r>
              <a:rPr lang="zh-CN" altLang="en-US" sz="2400" b="1" dirty="0">
                <a:solidFill>
                  <a:srgbClr val="00B050"/>
                </a:solidFill>
                <a:latin typeface="黑体" panose="02010609060101010101" pitchFamily="49" charset="-122"/>
                <a:ea typeface="黑体" panose="02010609060101010101" pitchFamily="49" charset="-122"/>
              </a:rPr>
              <a:t>打好基础，不记初心，继续前进，目标必将实现</a:t>
            </a:r>
            <a:endParaRPr lang="en-US" altLang="zh-CN" sz="2400" b="1" dirty="0">
              <a:solidFill>
                <a:srgbClr val="00B050"/>
              </a:solidFill>
              <a:latin typeface="黑体" panose="02010609060101010101" pitchFamily="49" charset="-122"/>
              <a:ea typeface="黑体" panose="02010609060101010101" pitchFamily="49" charset="-122"/>
            </a:endParaRPr>
          </a:p>
          <a:p>
            <a:pPr eaLnBrk="1" hangingPunct="1">
              <a:lnSpc>
                <a:spcPct val="150000"/>
              </a:lnSpc>
              <a:spcBef>
                <a:spcPct val="0"/>
              </a:spcBef>
              <a:buNone/>
            </a:pPr>
            <a:r>
              <a:rPr lang="zh-CN" altLang="en-US" sz="1600" b="1" dirty="0">
                <a:ea typeface="宋体" charset="-122"/>
              </a:rPr>
              <a:t>（</a:t>
            </a:r>
            <a:r>
              <a:rPr lang="en-US" altLang="zh-CN" sz="1600" b="1" dirty="0">
                <a:ea typeface="宋体" charset="-122"/>
              </a:rPr>
              <a:t>1</a:t>
            </a:r>
            <a:r>
              <a:rPr lang="zh-CN" altLang="en-US" sz="1600" b="1" dirty="0">
                <a:ea typeface="宋体" charset="-122"/>
              </a:rPr>
              <a:t>）政治过硬</a:t>
            </a:r>
            <a:endParaRPr lang="en-US" altLang="zh-CN" sz="1600" b="1" dirty="0">
              <a:ea typeface="宋体" charset="-122"/>
            </a:endParaRPr>
          </a:p>
          <a:p>
            <a:pPr eaLnBrk="1" hangingPunct="1">
              <a:lnSpc>
                <a:spcPct val="150000"/>
              </a:lnSpc>
              <a:spcBef>
                <a:spcPct val="0"/>
              </a:spcBef>
              <a:buNone/>
            </a:pPr>
            <a:r>
              <a:rPr lang="en-US" altLang="zh-CN" sz="1600" dirty="0">
                <a:ea typeface="宋体" charset="-122"/>
              </a:rPr>
              <a:t>     </a:t>
            </a:r>
            <a:r>
              <a:rPr lang="zh-CN" altLang="en-US" sz="1600" dirty="0" smtClean="0">
                <a:ea typeface="宋体" charset="-122"/>
              </a:rPr>
              <a:t>通过</a:t>
            </a:r>
            <a:r>
              <a:rPr lang="zh-CN" altLang="en-US" sz="1600" dirty="0">
                <a:ea typeface="宋体" charset="-122"/>
              </a:rPr>
              <a:t>开展“两学一做”学习教育，一方面加深对党章、党规的理解认识，</a:t>
            </a:r>
            <a:r>
              <a:rPr lang="zh-CN" altLang="en-US" sz="1600" dirty="0"/>
              <a:t>坚定理想信念，汲取经验教训，对党绝对忠诚。</a:t>
            </a:r>
            <a:r>
              <a:rPr lang="zh-CN" altLang="en-US" sz="1600" dirty="0">
                <a:ea typeface="宋体" charset="-122"/>
              </a:rPr>
              <a:t>另一方面看齐习总书记系列讲话精神，</a:t>
            </a:r>
            <a:r>
              <a:rPr lang="zh-CN" altLang="en-US" sz="1600" dirty="0"/>
              <a:t>加强理论武装、统一思想行动</a:t>
            </a:r>
            <a:r>
              <a:rPr lang="zh-CN" altLang="en-US" sz="1600" dirty="0" smtClean="0"/>
              <a:t>，</a:t>
            </a:r>
            <a:r>
              <a:rPr lang="zh-CN" altLang="en-US" sz="1600" dirty="0" smtClean="0">
                <a:ea typeface="宋体" charset="-122"/>
              </a:rPr>
              <a:t>尤其</a:t>
            </a:r>
            <a:r>
              <a:rPr lang="zh-CN" altLang="en-US" sz="1600" dirty="0">
                <a:ea typeface="宋体" charset="-122"/>
              </a:rPr>
              <a:t>在工作中要融会贯通，做到真</a:t>
            </a:r>
            <a:r>
              <a:rPr lang="zh-CN" altLang="en-US" sz="1600" dirty="0" smtClean="0">
                <a:ea typeface="宋体" charset="-122"/>
              </a:rPr>
              <a:t>学真用</a:t>
            </a:r>
            <a:r>
              <a:rPr lang="zh-CN" altLang="en-US" sz="1600" dirty="0">
                <a:ea typeface="宋体" charset="-122"/>
              </a:rPr>
              <a:t>。</a:t>
            </a:r>
            <a:endParaRPr lang="en-US" altLang="zh-CN" sz="1600" dirty="0">
              <a:ea typeface="宋体" charset="-122"/>
            </a:endParaRPr>
          </a:p>
          <a:p>
            <a:pPr eaLnBrk="1" hangingPunct="1">
              <a:lnSpc>
                <a:spcPct val="150000"/>
              </a:lnSpc>
              <a:spcBef>
                <a:spcPct val="0"/>
              </a:spcBef>
              <a:buNone/>
            </a:pPr>
            <a:r>
              <a:rPr lang="zh-CN" altLang="en-US" sz="1600" b="1" dirty="0">
                <a:ea typeface="宋体" charset="-122"/>
              </a:rPr>
              <a:t>（</a:t>
            </a:r>
            <a:r>
              <a:rPr lang="en-US" altLang="zh-CN" sz="1600" b="1" dirty="0">
                <a:ea typeface="宋体" charset="-122"/>
              </a:rPr>
              <a:t>2</a:t>
            </a:r>
            <a:r>
              <a:rPr lang="zh-CN" altLang="en-US" sz="1600" b="1" dirty="0">
                <a:ea typeface="宋体" charset="-122"/>
              </a:rPr>
              <a:t>）技术精湛</a:t>
            </a:r>
            <a:r>
              <a:rPr lang="en-US" altLang="zh-CN" sz="1600" b="1" dirty="0">
                <a:ea typeface="宋体" charset="-122"/>
              </a:rPr>
              <a:t>         </a:t>
            </a:r>
            <a:endParaRPr lang="en-US" altLang="zh-CN" sz="1600" dirty="0">
              <a:ea typeface="宋体" charset="-122"/>
            </a:endParaRPr>
          </a:p>
          <a:p>
            <a:pPr eaLnBrk="1" hangingPunct="1">
              <a:lnSpc>
                <a:spcPct val="150000"/>
              </a:lnSpc>
              <a:spcBef>
                <a:spcPct val="0"/>
              </a:spcBef>
              <a:buNone/>
            </a:pPr>
            <a:r>
              <a:rPr lang="zh-CN" altLang="en-US" sz="1600" dirty="0">
                <a:ea typeface="宋体" charset="-122"/>
              </a:rPr>
              <a:t> </a:t>
            </a:r>
            <a:r>
              <a:rPr lang="zh-CN" altLang="en-US" sz="1600" dirty="0" smtClean="0">
                <a:ea typeface="宋体" charset="-122"/>
              </a:rPr>
              <a:t>     </a:t>
            </a:r>
            <a:r>
              <a:rPr lang="zh-CN" altLang="en-US" sz="1600" dirty="0" smtClean="0">
                <a:ea typeface="宋体" charset="-122"/>
              </a:rPr>
              <a:t>立足</a:t>
            </a:r>
            <a:r>
              <a:rPr lang="zh-CN" altLang="en-US" sz="1600" dirty="0">
                <a:ea typeface="宋体" charset="-122"/>
              </a:rPr>
              <a:t>本职岗位，从服务认可对象的角度出发，以党的理论要求为指导，围绕</a:t>
            </a:r>
            <a:r>
              <a:rPr lang="zh-CN" altLang="en-US" sz="1600" dirty="0"/>
              <a:t>领导和认可对象关心的热点、难点问题，不断</a:t>
            </a:r>
            <a:r>
              <a:rPr lang="zh-CN" altLang="en-US" sz="1600" dirty="0" smtClean="0">
                <a:ea typeface="宋体" charset="-122"/>
              </a:rPr>
              <a:t>提高认可能力</a:t>
            </a:r>
            <a:r>
              <a:rPr lang="zh-CN" altLang="en-US" sz="1600" dirty="0">
                <a:ea typeface="宋体" charset="-122"/>
              </a:rPr>
              <a:t>，不断</a:t>
            </a:r>
            <a:r>
              <a:rPr lang="zh-CN" altLang="en-US" sz="1600" dirty="0" smtClean="0">
                <a:ea typeface="宋体" charset="-122"/>
              </a:rPr>
              <a:t>提升服务水平。</a:t>
            </a:r>
            <a:endParaRPr lang="en-US" altLang="zh-CN" sz="1600" dirty="0">
              <a:ea typeface="宋体" charset="-122"/>
            </a:endParaRPr>
          </a:p>
          <a:p>
            <a:pPr eaLnBrk="1" hangingPunct="1">
              <a:lnSpc>
                <a:spcPct val="150000"/>
              </a:lnSpc>
              <a:spcBef>
                <a:spcPct val="0"/>
              </a:spcBef>
              <a:buNone/>
            </a:pPr>
            <a:r>
              <a:rPr lang="zh-CN" altLang="en-US" sz="1600" b="1" dirty="0">
                <a:ea typeface="宋体" charset="-122"/>
              </a:rPr>
              <a:t>（</a:t>
            </a:r>
            <a:r>
              <a:rPr lang="en-US" altLang="zh-CN" sz="1600" b="1" dirty="0">
                <a:ea typeface="宋体" charset="-122"/>
              </a:rPr>
              <a:t>3</a:t>
            </a:r>
            <a:r>
              <a:rPr lang="zh-CN" altLang="en-US" sz="1600" b="1" dirty="0">
                <a:ea typeface="宋体" charset="-122"/>
              </a:rPr>
              <a:t>）不忘初心</a:t>
            </a:r>
            <a:r>
              <a:rPr lang="zh-CN" altLang="en-US" sz="1600" b="1" dirty="0" smtClean="0">
                <a:ea typeface="宋体" charset="-122"/>
              </a:rPr>
              <a:t>，继续前进</a:t>
            </a:r>
            <a:endParaRPr lang="en-US" altLang="zh-CN" sz="1600" b="1" dirty="0" smtClean="0">
              <a:ea typeface="宋体" charset="-122"/>
            </a:endParaRPr>
          </a:p>
          <a:p>
            <a:pPr eaLnBrk="1" hangingPunct="1">
              <a:lnSpc>
                <a:spcPct val="150000"/>
              </a:lnSpc>
              <a:spcBef>
                <a:spcPct val="0"/>
              </a:spcBef>
              <a:buNone/>
            </a:pPr>
            <a:r>
              <a:rPr lang="zh-CN" altLang="en-US" sz="1600" dirty="0" smtClean="0">
                <a:ea typeface="宋体" charset="-122"/>
              </a:rPr>
              <a:t>      坚信</a:t>
            </a:r>
            <a:r>
              <a:rPr lang="zh-CN" altLang="en-US" sz="1600" dirty="0">
                <a:ea typeface="宋体" charset="-122"/>
              </a:rPr>
              <a:t>理想信念</a:t>
            </a:r>
            <a:r>
              <a:rPr lang="zh-CN" altLang="en-US" sz="1600" dirty="0" smtClean="0">
                <a:ea typeface="宋体" charset="-122"/>
              </a:rPr>
              <a:t>，坚持</a:t>
            </a:r>
            <a:r>
              <a:rPr lang="zh-CN" altLang="en-US" sz="1600" dirty="0" smtClean="0">
                <a:ea typeface="宋体" charset="-122"/>
              </a:rPr>
              <a:t>“</a:t>
            </a:r>
            <a:r>
              <a:rPr lang="zh-CN" altLang="en-US" sz="1600" dirty="0">
                <a:ea typeface="宋体" charset="-122"/>
              </a:rPr>
              <a:t>传递信任、服务发展”</a:t>
            </a:r>
            <a:r>
              <a:rPr lang="zh-CN" altLang="en-US" sz="1600" dirty="0" smtClean="0">
                <a:ea typeface="宋体" charset="-122"/>
              </a:rPr>
              <a:t>，坚守本职岗位，“</a:t>
            </a:r>
            <a:r>
              <a:rPr lang="zh-CN" altLang="en-US" sz="1600" dirty="0">
                <a:ea typeface="宋体" charset="-122"/>
              </a:rPr>
              <a:t>四讲四有</a:t>
            </a:r>
            <a:r>
              <a:rPr lang="zh-CN" altLang="en-US" sz="1600" dirty="0" smtClean="0">
                <a:ea typeface="宋体" charset="-122"/>
              </a:rPr>
              <a:t>”严格要求；</a:t>
            </a:r>
            <a:endParaRPr lang="en-US" altLang="zh-CN" sz="1600" dirty="0" smtClean="0">
              <a:ea typeface="宋体" charset="-122"/>
            </a:endParaRPr>
          </a:p>
          <a:p>
            <a:pPr eaLnBrk="1" hangingPunct="1">
              <a:lnSpc>
                <a:spcPct val="150000"/>
              </a:lnSpc>
              <a:spcBef>
                <a:spcPct val="0"/>
              </a:spcBef>
              <a:buNone/>
            </a:pPr>
            <a:r>
              <a:rPr lang="en-US" altLang="zh-CN" sz="1600" dirty="0">
                <a:ea typeface="宋体" charset="-122"/>
              </a:rPr>
              <a:t> </a:t>
            </a:r>
            <a:r>
              <a:rPr lang="en-US" altLang="zh-CN" sz="1600" dirty="0" smtClean="0">
                <a:ea typeface="宋体" charset="-122"/>
              </a:rPr>
              <a:t>     </a:t>
            </a:r>
            <a:r>
              <a:rPr lang="zh-CN" altLang="en-US" sz="1600" dirty="0" smtClean="0">
                <a:ea typeface="宋体" charset="-122"/>
              </a:rPr>
              <a:t>不记初心，</a:t>
            </a:r>
            <a:r>
              <a:rPr lang="zh-CN" altLang="zh-CN" sz="1600" dirty="0"/>
              <a:t>努力工作，</a:t>
            </a:r>
            <a:r>
              <a:rPr lang="zh-CN" altLang="en-US" sz="1600" dirty="0" smtClean="0">
                <a:ea typeface="宋体" charset="-122"/>
              </a:rPr>
              <a:t>继续前进，目标必将实现。</a:t>
            </a:r>
            <a:endParaRPr lang="en-US" altLang="zh-CN" sz="1600" dirty="0">
              <a:ea typeface="宋体" charset="-122"/>
            </a:endParaRPr>
          </a:p>
        </p:txBody>
      </p:sp>
      <p:sp>
        <p:nvSpPr>
          <p:cNvPr id="9"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33</a:t>
            </a:fld>
            <a:endParaRPr lang="en-US" altLang="ko-KR" i="1" dirty="0">
              <a:solidFill>
                <a:srgbClr val="C00000"/>
              </a:solidFill>
              <a:latin typeface="굴림" pitchFamily="34" charset="-127"/>
              <a:ea typeface="굴림" pitchFamily="34" charset="-127"/>
            </a:endParaRPr>
          </a:p>
        </p:txBody>
      </p:sp>
      <p:sp>
        <p:nvSpPr>
          <p:cNvPr id="5" name="Text Box 2"/>
          <p:cNvSpPr txBox="1">
            <a:spLocks noChangeArrowheads="1"/>
          </p:cNvSpPr>
          <p:nvPr/>
        </p:nvSpPr>
        <p:spPr bwMode="auto">
          <a:xfrm>
            <a:off x="323528" y="817548"/>
            <a:ext cx="720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2800" b="1" dirty="0">
                <a:solidFill>
                  <a:srgbClr val="C00000"/>
                </a:solidFill>
                <a:latin typeface="黑体" pitchFamily="2" charset="-122"/>
                <a:ea typeface="黑体" pitchFamily="2" charset="-122"/>
              </a:rPr>
              <a:t>3.</a:t>
            </a:r>
            <a:r>
              <a:rPr lang="zh-CN" altLang="en-US" sz="2800" b="1" dirty="0" smtClean="0">
                <a:solidFill>
                  <a:srgbClr val="C00000"/>
                </a:solidFill>
                <a:latin typeface="黑体" pitchFamily="2" charset="-122"/>
                <a:ea typeface="黑体" pitchFamily="2" charset="-122"/>
              </a:rPr>
              <a:t>做合格</a:t>
            </a:r>
            <a:r>
              <a:rPr lang="zh-CN" altLang="en-US" sz="2800" b="1" dirty="0">
                <a:solidFill>
                  <a:srgbClr val="C00000"/>
                </a:solidFill>
                <a:latin typeface="黑体" pitchFamily="2" charset="-122"/>
                <a:ea typeface="黑体" pitchFamily="2" charset="-122"/>
              </a:rPr>
              <a:t>党员和认可人</a:t>
            </a:r>
            <a:r>
              <a:rPr lang="zh-CN" altLang="en-US" sz="2800" b="1" dirty="0" smtClean="0">
                <a:solidFill>
                  <a:srgbClr val="C00000"/>
                </a:solidFill>
                <a:latin typeface="黑体" pitchFamily="2" charset="-122"/>
                <a:ea typeface="黑体" pitchFamily="2" charset="-122"/>
              </a:rPr>
              <a:t>，不忘初心继续前进 </a:t>
            </a:r>
            <a:endParaRPr lang="en-US" altLang="zh-CN" sz="2800" b="1" dirty="0">
              <a:solidFill>
                <a:srgbClr val="C00000"/>
              </a:solidFill>
              <a:latin typeface="黑体" pitchFamily="2" charset="-122"/>
              <a:ea typeface="黑体" pitchFamily="2" charset="-122"/>
            </a:endParaRPr>
          </a:p>
        </p:txBody>
      </p:sp>
    </p:spTree>
    <p:extLst>
      <p:ext uri="{BB962C8B-B14F-4D97-AF65-F5344CB8AC3E}">
        <p14:creationId xmlns:p14="http://schemas.microsoft.com/office/powerpoint/2010/main" val="3522385772"/>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76037" y="826873"/>
            <a:ext cx="8288451" cy="23140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kumimoji="1" sz="2300" kern="1200">
                <a:solidFill>
                  <a:srgbClr val="FFFFFF"/>
                </a:solidFill>
                <a:latin typeface="+mj-lt"/>
                <a:ea typeface="+mj-ea"/>
                <a:cs typeface="宋体" charset="-122"/>
              </a:defRPr>
            </a:lvl1pPr>
            <a:lvl2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2pPr>
            <a:lvl3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3pPr>
            <a:lvl4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4pPr>
            <a:lvl5pPr algn="l" defTabSz="457200" rtl="0" eaLnBrk="0" fontAlgn="base" hangingPunct="0">
              <a:spcBef>
                <a:spcPct val="0"/>
              </a:spcBef>
              <a:spcAft>
                <a:spcPct val="0"/>
              </a:spcAft>
              <a:defRPr kumimoji="1" sz="2300">
                <a:solidFill>
                  <a:srgbClr val="FFFFFF"/>
                </a:solidFill>
                <a:latin typeface="Calibri" charset="0"/>
                <a:ea typeface="宋体" charset="-122"/>
                <a:cs typeface="宋体" charset="-122"/>
              </a:defRPr>
            </a:lvl5pPr>
            <a:lvl6pPr marL="457200" algn="l" defTabSz="457200" rtl="0" fontAlgn="base">
              <a:spcBef>
                <a:spcPct val="0"/>
              </a:spcBef>
              <a:spcAft>
                <a:spcPct val="0"/>
              </a:spcAft>
              <a:defRPr kumimoji="1" sz="2300">
                <a:solidFill>
                  <a:srgbClr val="FFFFFF"/>
                </a:solidFill>
                <a:latin typeface="Calibri" charset="0"/>
                <a:ea typeface="宋体" charset="-122"/>
                <a:cs typeface="宋体" charset="-122"/>
              </a:defRPr>
            </a:lvl6pPr>
            <a:lvl7pPr marL="914400" algn="l" defTabSz="457200" rtl="0" fontAlgn="base">
              <a:spcBef>
                <a:spcPct val="0"/>
              </a:spcBef>
              <a:spcAft>
                <a:spcPct val="0"/>
              </a:spcAft>
              <a:defRPr kumimoji="1" sz="2300">
                <a:solidFill>
                  <a:srgbClr val="FFFFFF"/>
                </a:solidFill>
                <a:latin typeface="Calibri" charset="0"/>
                <a:ea typeface="宋体" charset="-122"/>
                <a:cs typeface="宋体" charset="-122"/>
              </a:defRPr>
            </a:lvl7pPr>
            <a:lvl8pPr marL="1371600" algn="l" defTabSz="457200" rtl="0" fontAlgn="base">
              <a:spcBef>
                <a:spcPct val="0"/>
              </a:spcBef>
              <a:spcAft>
                <a:spcPct val="0"/>
              </a:spcAft>
              <a:defRPr kumimoji="1" sz="2300">
                <a:solidFill>
                  <a:srgbClr val="FFFFFF"/>
                </a:solidFill>
                <a:latin typeface="Calibri" charset="0"/>
                <a:ea typeface="宋体" charset="-122"/>
                <a:cs typeface="宋体" charset="-122"/>
              </a:defRPr>
            </a:lvl8pPr>
            <a:lvl9pPr marL="1828800" algn="l" defTabSz="457200" rtl="0" fontAlgn="base">
              <a:spcBef>
                <a:spcPct val="0"/>
              </a:spcBef>
              <a:spcAft>
                <a:spcPct val="0"/>
              </a:spcAft>
              <a:defRPr kumimoji="1" sz="2300">
                <a:solidFill>
                  <a:srgbClr val="FFFFFF"/>
                </a:solidFill>
                <a:latin typeface="Calibri" charset="0"/>
                <a:ea typeface="宋体" charset="-122"/>
                <a:cs typeface="宋体" charset="-122"/>
              </a:defRPr>
            </a:lvl9pPr>
          </a:lstStyle>
          <a:p>
            <a:pPr marL="0" lvl="1" algn="ctr">
              <a:lnSpc>
                <a:spcPct val="200000"/>
              </a:lnSpc>
              <a:spcBef>
                <a:spcPct val="50000"/>
              </a:spcBef>
              <a:buClr>
                <a:schemeClr val="folHlink"/>
              </a:buClr>
              <a:buSzPct val="60000"/>
            </a:pPr>
            <a:r>
              <a:rPr lang="zh-CN" altLang="en-US" sz="8800" kern="0" dirty="0">
                <a:solidFill>
                  <a:srgbClr val="FF0000"/>
                </a:solidFill>
                <a:latin typeface="黑体" pitchFamily="49" charset="-122"/>
                <a:ea typeface="黑体" pitchFamily="49" charset="-122"/>
              </a:rPr>
              <a:t>谢谢大家！</a:t>
            </a:r>
          </a:p>
        </p:txBody>
      </p:sp>
      <p:sp>
        <p:nvSpPr>
          <p:cNvPr id="5"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34</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3184026941"/>
      </p:ext>
    </p:extLst>
  </p:cSld>
  <p:clrMapOvr>
    <a:masterClrMapping/>
  </p:clrMapOvr>
  <p:transition spd="med">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657818" y="1772816"/>
            <a:ext cx="8090646" cy="439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zh-CN" altLang="en-US" sz="2300" dirty="0">
                <a:solidFill>
                  <a:srgbClr val="002060"/>
                </a:solidFill>
              </a:rPr>
              <a:t>三大时期，三大历史贡献：</a:t>
            </a:r>
            <a:endParaRPr lang="en-US" altLang="zh-CN" sz="2300" dirty="0">
              <a:solidFill>
                <a:srgbClr val="002060"/>
              </a:solidFill>
            </a:endParaRPr>
          </a:p>
          <a:p>
            <a:pPr eaLnBrk="1" hangingPunct="1">
              <a:lnSpc>
                <a:spcPct val="150000"/>
              </a:lnSpc>
              <a:spcBef>
                <a:spcPct val="0"/>
              </a:spcBef>
              <a:buNone/>
            </a:pPr>
            <a:r>
              <a:rPr lang="en-US" altLang="zh-CN" sz="2300" b="1" dirty="0">
                <a:solidFill>
                  <a:srgbClr val="059921"/>
                </a:solidFill>
              </a:rPr>
              <a:t>—</a:t>
            </a:r>
            <a:r>
              <a:rPr lang="zh-CN" altLang="zh-CN" sz="2300" b="1" dirty="0">
                <a:solidFill>
                  <a:srgbClr val="059921"/>
                </a:solidFill>
              </a:rPr>
              <a:t>革命时期</a:t>
            </a:r>
            <a:r>
              <a:rPr lang="zh-CN" altLang="zh-CN" sz="1600" dirty="0">
                <a:solidFill>
                  <a:srgbClr val="002060"/>
                </a:solidFill>
              </a:rPr>
              <a:t>：</a:t>
            </a:r>
            <a:r>
              <a:rPr lang="zh-CN" altLang="en-US" sz="1600" dirty="0">
                <a:solidFill>
                  <a:srgbClr val="002060"/>
                </a:solidFill>
              </a:rPr>
              <a:t>（</a:t>
            </a:r>
            <a:r>
              <a:rPr lang="en-US" altLang="zh-CN" sz="1600" dirty="0">
                <a:solidFill>
                  <a:srgbClr val="002060"/>
                </a:solidFill>
              </a:rPr>
              <a:t>21-49</a:t>
            </a:r>
            <a:r>
              <a:rPr lang="zh-CN" altLang="en-US" sz="1600" dirty="0">
                <a:solidFill>
                  <a:srgbClr val="002060"/>
                </a:solidFill>
              </a:rPr>
              <a:t>年</a:t>
            </a:r>
            <a:r>
              <a:rPr lang="en-US" altLang="zh-CN" sz="1600" dirty="0">
                <a:solidFill>
                  <a:srgbClr val="002060"/>
                </a:solidFill>
              </a:rPr>
              <a:t>）28</a:t>
            </a:r>
            <a:r>
              <a:rPr lang="zh-CN" altLang="zh-CN" sz="1600" dirty="0">
                <a:solidFill>
                  <a:srgbClr val="002060"/>
                </a:solidFill>
              </a:rPr>
              <a:t>年浴血奋战</a:t>
            </a:r>
            <a:r>
              <a:rPr lang="zh-CN" altLang="en-US" sz="1600" dirty="0">
                <a:solidFill>
                  <a:srgbClr val="002060"/>
                </a:solidFill>
              </a:rPr>
              <a:t>，</a:t>
            </a:r>
            <a:r>
              <a:rPr lang="zh-CN" altLang="zh-CN" sz="1600" dirty="0">
                <a:solidFill>
                  <a:srgbClr val="002060"/>
                </a:solidFill>
              </a:rPr>
              <a:t>打败日本帝国主义，推翻国民党反动统治，完成新民主主义革命，建立了中华人民共和国</a:t>
            </a:r>
            <a:endParaRPr lang="en-US" altLang="zh-CN" sz="1600" dirty="0">
              <a:solidFill>
                <a:srgbClr val="002060"/>
              </a:solidFill>
            </a:endParaRPr>
          </a:p>
          <a:p>
            <a:pPr eaLnBrk="1" hangingPunct="1">
              <a:lnSpc>
                <a:spcPct val="150000"/>
              </a:lnSpc>
              <a:spcBef>
                <a:spcPct val="0"/>
              </a:spcBef>
              <a:buNone/>
            </a:pPr>
            <a:r>
              <a:rPr lang="zh-CN" altLang="zh-CN" sz="1600" dirty="0">
                <a:solidFill>
                  <a:srgbClr val="002060"/>
                </a:solidFill>
              </a:rPr>
              <a:t>实现中国从封建专制政治向人民民主的伟大飞跃</a:t>
            </a:r>
            <a:r>
              <a:rPr lang="zh-CN" altLang="en-US" sz="1600" dirty="0">
                <a:solidFill>
                  <a:srgbClr val="002060"/>
                </a:solidFill>
              </a:rPr>
              <a:t>（站起来）</a:t>
            </a:r>
            <a:endParaRPr lang="en-US" altLang="zh-CN" sz="1600" dirty="0">
              <a:solidFill>
                <a:srgbClr val="002060"/>
              </a:solidFill>
            </a:endParaRPr>
          </a:p>
          <a:p>
            <a:pPr eaLnBrk="1" hangingPunct="1">
              <a:lnSpc>
                <a:spcPct val="150000"/>
              </a:lnSpc>
              <a:spcBef>
                <a:spcPct val="0"/>
              </a:spcBef>
              <a:buNone/>
            </a:pPr>
            <a:r>
              <a:rPr lang="en-US" altLang="zh-CN" sz="2300" b="1" dirty="0">
                <a:solidFill>
                  <a:srgbClr val="059921"/>
                </a:solidFill>
              </a:rPr>
              <a:t>—</a:t>
            </a:r>
            <a:r>
              <a:rPr lang="zh-CN" altLang="zh-CN" sz="2300" b="1" dirty="0">
                <a:solidFill>
                  <a:srgbClr val="059921"/>
                </a:solidFill>
              </a:rPr>
              <a:t>建设初期</a:t>
            </a:r>
            <a:r>
              <a:rPr lang="zh-CN" altLang="en-US" sz="1600" dirty="0">
                <a:solidFill>
                  <a:srgbClr val="002060"/>
                </a:solidFill>
                <a:sym typeface="Wingdings" panose="05000000000000000000" pitchFamily="2" charset="2"/>
              </a:rPr>
              <a:t>：（</a:t>
            </a:r>
            <a:r>
              <a:rPr lang="en-US" altLang="zh-CN" sz="1600" dirty="0">
                <a:solidFill>
                  <a:srgbClr val="002060"/>
                </a:solidFill>
                <a:sym typeface="Wingdings" panose="05000000000000000000" pitchFamily="2" charset="2"/>
              </a:rPr>
              <a:t>49-78</a:t>
            </a:r>
            <a:r>
              <a:rPr lang="zh-CN" altLang="en-US" sz="1600" dirty="0">
                <a:solidFill>
                  <a:srgbClr val="002060"/>
                </a:solidFill>
                <a:sym typeface="Wingdings" panose="05000000000000000000" pitchFamily="2" charset="2"/>
              </a:rPr>
              <a:t>年）</a:t>
            </a:r>
            <a:r>
              <a:rPr lang="zh-CN" altLang="zh-CN" sz="1600" dirty="0">
                <a:solidFill>
                  <a:srgbClr val="002060"/>
                </a:solidFill>
              </a:rPr>
              <a:t>完成社会主义革命，确立社会主义基本制度，推进了社会主义建设</a:t>
            </a:r>
            <a:endParaRPr lang="en-US" altLang="zh-CN" sz="1600" dirty="0">
              <a:solidFill>
                <a:srgbClr val="002060"/>
              </a:solidFill>
            </a:endParaRPr>
          </a:p>
          <a:p>
            <a:pPr eaLnBrk="1" hangingPunct="1">
              <a:lnSpc>
                <a:spcPct val="150000"/>
              </a:lnSpc>
              <a:spcBef>
                <a:spcPct val="0"/>
              </a:spcBef>
              <a:buNone/>
            </a:pPr>
            <a:r>
              <a:rPr lang="zh-CN" altLang="zh-CN" sz="1600" dirty="0">
                <a:solidFill>
                  <a:srgbClr val="002060"/>
                </a:solidFill>
              </a:rPr>
              <a:t>实现民族从衰落到扭转命运、走向繁荣富强的伟大飞跃</a:t>
            </a:r>
            <a:r>
              <a:rPr lang="zh-CN" altLang="en-US" sz="1600" dirty="0">
                <a:solidFill>
                  <a:srgbClr val="002060"/>
                </a:solidFill>
              </a:rPr>
              <a:t>（</a:t>
            </a:r>
            <a:r>
              <a:rPr lang="zh-CN" altLang="zh-CN" sz="1600" dirty="0">
                <a:solidFill>
                  <a:srgbClr val="002060"/>
                </a:solidFill>
              </a:rPr>
              <a:t>走向富强</a:t>
            </a:r>
            <a:r>
              <a:rPr lang="zh-CN" altLang="en-US" sz="1600" dirty="0">
                <a:solidFill>
                  <a:srgbClr val="002060"/>
                </a:solidFill>
              </a:rPr>
              <a:t>）</a:t>
            </a:r>
            <a:endParaRPr lang="en-US" altLang="zh-CN" sz="1600" dirty="0">
              <a:solidFill>
                <a:srgbClr val="002060"/>
              </a:solidFill>
            </a:endParaRPr>
          </a:p>
          <a:p>
            <a:pPr eaLnBrk="1" hangingPunct="1">
              <a:lnSpc>
                <a:spcPct val="150000"/>
              </a:lnSpc>
              <a:spcBef>
                <a:spcPct val="0"/>
              </a:spcBef>
              <a:buNone/>
            </a:pPr>
            <a:r>
              <a:rPr lang="en-US" altLang="zh-CN" sz="2300" b="1" dirty="0">
                <a:solidFill>
                  <a:srgbClr val="059921"/>
                </a:solidFill>
              </a:rPr>
              <a:t>—</a:t>
            </a:r>
            <a:r>
              <a:rPr lang="zh-CN" altLang="zh-CN" sz="2300" b="1" dirty="0">
                <a:solidFill>
                  <a:srgbClr val="059921"/>
                </a:solidFill>
              </a:rPr>
              <a:t>改革年代</a:t>
            </a:r>
            <a:r>
              <a:rPr lang="zh-CN" altLang="zh-CN" sz="1600" dirty="0">
                <a:solidFill>
                  <a:srgbClr val="002060"/>
                </a:solidFill>
              </a:rPr>
              <a:t>：</a:t>
            </a:r>
            <a:r>
              <a:rPr lang="zh-CN" altLang="en-US" sz="1600" dirty="0">
                <a:solidFill>
                  <a:srgbClr val="002060"/>
                </a:solidFill>
              </a:rPr>
              <a:t>（</a:t>
            </a:r>
            <a:r>
              <a:rPr lang="en-US" altLang="zh-CN" sz="1600" dirty="0">
                <a:solidFill>
                  <a:srgbClr val="002060"/>
                </a:solidFill>
              </a:rPr>
              <a:t>78</a:t>
            </a:r>
            <a:r>
              <a:rPr lang="zh-CN" altLang="en-US" sz="1600" dirty="0">
                <a:solidFill>
                  <a:srgbClr val="002060"/>
                </a:solidFill>
              </a:rPr>
              <a:t>年</a:t>
            </a:r>
            <a:r>
              <a:rPr lang="en-US" altLang="zh-CN" sz="1600" dirty="0">
                <a:solidFill>
                  <a:srgbClr val="002060"/>
                </a:solidFill>
              </a:rPr>
              <a:t>-</a:t>
            </a:r>
            <a:r>
              <a:rPr lang="zh-CN" altLang="en-US" sz="1600" dirty="0">
                <a:solidFill>
                  <a:srgbClr val="002060"/>
                </a:solidFill>
              </a:rPr>
              <a:t>今）</a:t>
            </a:r>
            <a:r>
              <a:rPr lang="zh-CN" altLang="zh-CN" sz="1600" dirty="0">
                <a:solidFill>
                  <a:srgbClr val="002060"/>
                </a:solidFill>
              </a:rPr>
              <a:t>开辟了中国特色社会主义道路，形成了中国特色社会主义理论体系，确立了中国特色社会主义制度，使中国赶上了时代，实现了中国人民从站起来到富起来、强起来的伟大飞跃</a:t>
            </a:r>
            <a:r>
              <a:rPr lang="zh-CN" altLang="en-US" sz="1600" dirty="0">
                <a:solidFill>
                  <a:srgbClr val="002060"/>
                </a:solidFill>
              </a:rPr>
              <a:t>（</a:t>
            </a:r>
            <a:r>
              <a:rPr lang="zh-CN" altLang="zh-CN" sz="1600" dirty="0">
                <a:solidFill>
                  <a:srgbClr val="002060"/>
                </a:solidFill>
              </a:rPr>
              <a:t>富起来、强起来</a:t>
            </a:r>
            <a:r>
              <a:rPr lang="zh-CN" altLang="en-US" sz="1600" dirty="0">
                <a:solidFill>
                  <a:srgbClr val="002060"/>
                </a:solidFill>
              </a:rPr>
              <a:t>）</a:t>
            </a:r>
            <a:endParaRPr lang="en-US" altLang="zh-CN" sz="1600" dirty="0">
              <a:solidFill>
                <a:srgbClr val="002060"/>
              </a:solidFill>
            </a:endParaRPr>
          </a:p>
        </p:txBody>
      </p:sp>
      <p:sp>
        <p:nvSpPr>
          <p:cNvPr id="9" name="Text Box 2"/>
          <p:cNvSpPr txBox="1">
            <a:spLocks noChangeArrowheads="1"/>
          </p:cNvSpPr>
          <p:nvPr/>
        </p:nvSpPr>
        <p:spPr bwMode="auto">
          <a:xfrm>
            <a:off x="323528" y="1052736"/>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1.</a:t>
            </a:r>
            <a:r>
              <a:rPr lang="zh-CN" altLang="zh-CN" sz="3200" b="1" dirty="0">
                <a:solidFill>
                  <a:srgbClr val="C00000"/>
                </a:solidFill>
                <a:latin typeface="黑体" pitchFamily="2" charset="-122"/>
                <a:ea typeface="黑体" pitchFamily="2" charset="-122"/>
              </a:rPr>
              <a:t>历史部分</a:t>
            </a:r>
            <a:r>
              <a:rPr lang="en-US" altLang="zh-CN" sz="3200" b="1" dirty="0">
                <a:solidFill>
                  <a:srgbClr val="C00000"/>
                </a:solidFill>
                <a:latin typeface="黑体" pitchFamily="2" charset="-122"/>
                <a:ea typeface="黑体" pitchFamily="2" charset="-122"/>
              </a:rPr>
              <a:t>——</a:t>
            </a:r>
            <a:r>
              <a:rPr lang="en-US" altLang="zh-CN" sz="3200" dirty="0">
                <a:solidFill>
                  <a:srgbClr val="002060"/>
                </a:solidFill>
              </a:rPr>
              <a:t>95</a:t>
            </a:r>
            <a:r>
              <a:rPr lang="zh-CN" altLang="zh-CN" sz="3200" dirty="0">
                <a:solidFill>
                  <a:srgbClr val="002060"/>
                </a:solidFill>
              </a:rPr>
              <a:t>年</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4</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176710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657818" y="1772816"/>
            <a:ext cx="8090646" cy="40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zh-CN" altLang="zh-CN" sz="2800" b="1" dirty="0">
                <a:solidFill>
                  <a:srgbClr val="002060"/>
                </a:solidFill>
              </a:rPr>
              <a:t>伟大意义</a:t>
            </a:r>
            <a:r>
              <a:rPr lang="zh-CN" altLang="en-US" sz="2800" dirty="0">
                <a:solidFill>
                  <a:srgbClr val="002060"/>
                </a:solidFill>
              </a:rPr>
              <a:t>：</a:t>
            </a:r>
            <a:endParaRPr lang="en-US" altLang="zh-CN" sz="2800" dirty="0">
              <a:solidFill>
                <a:srgbClr val="002060"/>
              </a:solidFill>
            </a:endParaRPr>
          </a:p>
          <a:p>
            <a:pPr eaLnBrk="1" hangingPunct="1">
              <a:lnSpc>
                <a:spcPct val="150000"/>
              </a:lnSpc>
              <a:spcBef>
                <a:spcPct val="0"/>
              </a:spcBef>
              <a:buNone/>
            </a:pPr>
            <a:r>
              <a:rPr lang="en-US" altLang="zh-CN" sz="2800" b="1" dirty="0">
                <a:solidFill>
                  <a:srgbClr val="059921"/>
                </a:solidFill>
              </a:rPr>
              <a:t>—</a:t>
            </a:r>
            <a:r>
              <a:rPr lang="zh-CN" altLang="zh-CN" sz="2800" b="1" dirty="0">
                <a:solidFill>
                  <a:srgbClr val="059921"/>
                </a:solidFill>
              </a:rPr>
              <a:t>于中国</a:t>
            </a:r>
            <a:r>
              <a:rPr lang="zh-CN" altLang="zh-CN" sz="2000" dirty="0">
                <a:solidFill>
                  <a:srgbClr val="002060"/>
                </a:solidFill>
              </a:rPr>
              <a:t>：</a:t>
            </a:r>
            <a:r>
              <a:rPr lang="en-US" altLang="zh-CN" sz="2000" dirty="0"/>
              <a:t>5000</a:t>
            </a:r>
            <a:r>
              <a:rPr lang="zh-CN" altLang="zh-CN" sz="2000" dirty="0"/>
              <a:t>多年文明历史</a:t>
            </a:r>
            <a:r>
              <a:rPr lang="zh-CN" altLang="en-US" sz="2000" dirty="0"/>
              <a:t>的</a:t>
            </a:r>
            <a:r>
              <a:rPr lang="zh-CN" altLang="zh-CN" sz="2000" dirty="0">
                <a:solidFill>
                  <a:srgbClr val="002060"/>
                </a:solidFill>
              </a:rPr>
              <a:t>中华民族全面迈向现代化</a:t>
            </a:r>
            <a:endParaRPr lang="en-US" altLang="zh-CN" sz="2000" dirty="0">
              <a:solidFill>
                <a:srgbClr val="002060"/>
              </a:solidFill>
            </a:endParaRPr>
          </a:p>
          <a:p>
            <a:pPr eaLnBrk="1" hangingPunct="1">
              <a:lnSpc>
                <a:spcPct val="150000"/>
              </a:lnSpc>
              <a:spcBef>
                <a:spcPct val="0"/>
              </a:spcBef>
              <a:buNone/>
            </a:pPr>
            <a:r>
              <a:rPr lang="en-US" altLang="zh-CN" sz="2000" dirty="0">
                <a:solidFill>
                  <a:srgbClr val="002060"/>
                </a:solidFill>
              </a:rPr>
              <a:t>                       </a:t>
            </a:r>
            <a:r>
              <a:rPr lang="zh-CN" altLang="en-US" sz="2000" dirty="0">
                <a:solidFill>
                  <a:srgbClr val="002060"/>
                </a:solidFill>
              </a:rPr>
              <a:t> </a:t>
            </a:r>
            <a:r>
              <a:rPr lang="zh-CN" altLang="zh-CN" sz="2000" dirty="0">
                <a:solidFill>
                  <a:srgbClr val="002060"/>
                </a:solidFill>
              </a:rPr>
              <a:t>中华文明焕发出新的蓬勃生机</a:t>
            </a:r>
            <a:endParaRPr lang="en-US" altLang="zh-CN" sz="2000" dirty="0">
              <a:solidFill>
                <a:srgbClr val="002060"/>
              </a:solidFill>
            </a:endParaRPr>
          </a:p>
          <a:p>
            <a:pPr eaLnBrk="1" hangingPunct="1">
              <a:lnSpc>
                <a:spcPct val="150000"/>
              </a:lnSpc>
              <a:spcBef>
                <a:spcPct val="0"/>
              </a:spcBef>
              <a:buNone/>
            </a:pPr>
            <a:r>
              <a:rPr lang="en-US" altLang="zh-CN" sz="2800" b="1" dirty="0">
                <a:solidFill>
                  <a:srgbClr val="059921"/>
                </a:solidFill>
              </a:rPr>
              <a:t>—</a:t>
            </a:r>
            <a:r>
              <a:rPr lang="zh-CN" altLang="zh-CN" sz="2800" b="1" dirty="0">
                <a:solidFill>
                  <a:srgbClr val="059921"/>
                </a:solidFill>
              </a:rPr>
              <a:t>于世界</a:t>
            </a:r>
            <a:r>
              <a:rPr lang="zh-CN" altLang="en-US" sz="2000" dirty="0">
                <a:solidFill>
                  <a:srgbClr val="002060"/>
                </a:solidFill>
                <a:sym typeface="Wingdings" panose="05000000000000000000" pitchFamily="2" charset="2"/>
              </a:rPr>
              <a:t>：</a:t>
            </a:r>
            <a:r>
              <a:rPr lang="en-US" altLang="zh-CN" sz="1600" dirty="0"/>
              <a:t>500</a:t>
            </a:r>
            <a:r>
              <a:rPr lang="zh-CN" altLang="zh-CN" sz="1600" dirty="0"/>
              <a:t>年历史的社会主义主张</a:t>
            </a:r>
            <a:r>
              <a:rPr lang="zh-CN" altLang="en-US" sz="1600" dirty="0"/>
              <a:t>开辟出具有</a:t>
            </a:r>
            <a:r>
              <a:rPr lang="zh-CN" altLang="zh-CN" sz="1600" dirty="0"/>
              <a:t>高度现实性和可行性的正确道路</a:t>
            </a:r>
            <a:endParaRPr lang="en-US" altLang="zh-CN" sz="1600" dirty="0"/>
          </a:p>
          <a:p>
            <a:pPr eaLnBrk="1" hangingPunct="1">
              <a:lnSpc>
                <a:spcPct val="150000"/>
              </a:lnSpc>
              <a:spcBef>
                <a:spcPct val="0"/>
              </a:spcBef>
              <a:buNone/>
            </a:pPr>
            <a:r>
              <a:rPr lang="zh-CN" altLang="en-US" sz="2000" dirty="0"/>
              <a:t>                        </a:t>
            </a:r>
            <a:r>
              <a:rPr lang="zh-CN" altLang="zh-CN" sz="2000" dirty="0"/>
              <a:t>科学社会主义在</a:t>
            </a:r>
            <a:r>
              <a:rPr lang="en-US" altLang="zh-CN" sz="2000" dirty="0"/>
              <a:t>21</a:t>
            </a:r>
            <a:r>
              <a:rPr lang="zh-CN" altLang="zh-CN" sz="2000" dirty="0"/>
              <a:t>世纪焕发出新的蓬勃生机</a:t>
            </a:r>
            <a:endParaRPr lang="en-US" altLang="zh-CN" sz="2000" dirty="0"/>
          </a:p>
          <a:p>
            <a:pPr eaLnBrk="1" hangingPunct="1">
              <a:lnSpc>
                <a:spcPct val="150000"/>
              </a:lnSpc>
              <a:spcBef>
                <a:spcPct val="0"/>
              </a:spcBef>
              <a:buNone/>
            </a:pPr>
            <a:r>
              <a:rPr lang="en-US" altLang="zh-CN" sz="2800" b="1" dirty="0">
                <a:solidFill>
                  <a:srgbClr val="059921"/>
                </a:solidFill>
              </a:rPr>
              <a:t>—</a:t>
            </a:r>
            <a:r>
              <a:rPr lang="zh-CN" altLang="zh-CN" sz="2800" b="1" dirty="0">
                <a:solidFill>
                  <a:srgbClr val="059921"/>
                </a:solidFill>
              </a:rPr>
              <a:t>于人类</a:t>
            </a:r>
            <a:r>
              <a:rPr lang="zh-CN" altLang="en-US" sz="2000" dirty="0">
                <a:sym typeface="Wingdings" panose="05000000000000000000" pitchFamily="2" charset="2"/>
              </a:rPr>
              <a:t>：</a:t>
            </a:r>
            <a:r>
              <a:rPr lang="zh-CN" altLang="zh-CN" sz="1600" dirty="0"/>
              <a:t>人类社会发展史上惊天动地的发展奇迹</a:t>
            </a:r>
            <a:r>
              <a:rPr lang="zh-CN" altLang="en-US" sz="1600" dirty="0"/>
              <a:t>：建国</a:t>
            </a:r>
            <a:r>
              <a:rPr lang="en-US" altLang="zh-CN" sz="1600" dirty="0"/>
              <a:t>67，</a:t>
            </a:r>
            <a:r>
              <a:rPr lang="zh-CN" altLang="en-US" sz="1600" dirty="0"/>
              <a:t>改革开放</a:t>
            </a:r>
            <a:r>
              <a:rPr lang="en-US" altLang="zh-CN" sz="1600" dirty="0"/>
              <a:t>38</a:t>
            </a:r>
            <a:r>
              <a:rPr lang="zh-CN" altLang="en-US" sz="1600" dirty="0"/>
              <a:t>年</a:t>
            </a:r>
            <a:endParaRPr lang="en-US" altLang="zh-CN" sz="2000" dirty="0"/>
          </a:p>
          <a:p>
            <a:pPr eaLnBrk="1" hangingPunct="1">
              <a:lnSpc>
                <a:spcPct val="150000"/>
              </a:lnSpc>
              <a:spcBef>
                <a:spcPct val="0"/>
              </a:spcBef>
              <a:buNone/>
            </a:pPr>
            <a:r>
              <a:rPr lang="en-US" altLang="zh-CN" sz="2000" dirty="0"/>
              <a:t>  </a:t>
            </a:r>
            <a:r>
              <a:rPr lang="zh-CN" altLang="en-US" sz="2000" dirty="0"/>
              <a:t>                       </a:t>
            </a:r>
            <a:r>
              <a:rPr lang="zh-CN" altLang="en-US" sz="1800" dirty="0"/>
              <a:t>一穷二白的世界</a:t>
            </a:r>
            <a:r>
              <a:rPr lang="zh-CN" altLang="zh-CN" sz="1800" dirty="0"/>
              <a:t>最大的发展中国家</a:t>
            </a:r>
            <a:r>
              <a:rPr lang="en-US" altLang="zh-CN" sz="1800" dirty="0"/>
              <a:t>           </a:t>
            </a:r>
            <a:r>
              <a:rPr lang="zh-CN" altLang="zh-CN" sz="1800" dirty="0"/>
              <a:t>世界第二大经济体</a:t>
            </a:r>
            <a:endParaRPr lang="en-US" altLang="zh-CN" sz="1800" dirty="0"/>
          </a:p>
        </p:txBody>
      </p:sp>
      <p:sp>
        <p:nvSpPr>
          <p:cNvPr id="9" name="Text Box 2"/>
          <p:cNvSpPr txBox="1">
            <a:spLocks noChangeArrowheads="1"/>
          </p:cNvSpPr>
          <p:nvPr/>
        </p:nvSpPr>
        <p:spPr bwMode="auto">
          <a:xfrm>
            <a:off x="395536" y="1052736"/>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zh-CN" altLang="zh-CN" sz="3200" b="1" dirty="0">
                <a:solidFill>
                  <a:srgbClr val="C00000"/>
                </a:solidFill>
                <a:latin typeface="黑体" pitchFamily="2" charset="-122"/>
                <a:ea typeface="黑体" pitchFamily="2" charset="-122"/>
              </a:rPr>
              <a:t>历史部分</a:t>
            </a:r>
            <a:r>
              <a:rPr lang="en-US" altLang="zh-CN" sz="3200" b="1" dirty="0">
                <a:solidFill>
                  <a:srgbClr val="C00000"/>
                </a:solidFill>
                <a:latin typeface="黑体" pitchFamily="2" charset="-122"/>
                <a:ea typeface="黑体" pitchFamily="2" charset="-122"/>
              </a:rPr>
              <a:t>——</a:t>
            </a:r>
            <a:r>
              <a:rPr lang="en-US" altLang="zh-CN" sz="3200" dirty="0">
                <a:solidFill>
                  <a:srgbClr val="002060"/>
                </a:solidFill>
              </a:rPr>
              <a:t>95</a:t>
            </a:r>
            <a:r>
              <a:rPr lang="zh-CN" altLang="zh-CN" sz="3200" dirty="0">
                <a:solidFill>
                  <a:srgbClr val="002060"/>
                </a:solidFill>
              </a:rPr>
              <a:t>年</a:t>
            </a:r>
            <a:r>
              <a:rPr lang="zh-CN" altLang="en-US" sz="3200" dirty="0">
                <a:solidFill>
                  <a:srgbClr val="002060"/>
                </a:solidFill>
              </a:rPr>
              <a:t>成就</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5</a:t>
            </a:fld>
            <a:endParaRPr lang="en-US" altLang="ko-KR" i="1" dirty="0">
              <a:solidFill>
                <a:srgbClr val="C00000"/>
              </a:solidFill>
              <a:latin typeface="굴림" pitchFamily="34" charset="-127"/>
              <a:ea typeface="굴림" pitchFamily="34" charset="-127"/>
            </a:endParaRPr>
          </a:p>
        </p:txBody>
      </p:sp>
      <p:cxnSp>
        <p:nvCxnSpPr>
          <p:cNvPr id="3" name="直接箭头连接符 2"/>
          <p:cNvCxnSpPr/>
          <p:nvPr/>
        </p:nvCxnSpPr>
        <p:spPr>
          <a:xfrm>
            <a:off x="6012160" y="5589240"/>
            <a:ext cx="504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11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585810" y="836712"/>
            <a:ext cx="8090646" cy="57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zh-CN" altLang="zh-CN" sz="2800" b="1" dirty="0">
                <a:solidFill>
                  <a:srgbClr val="002060"/>
                </a:solidFill>
              </a:rPr>
              <a:t>历史经验</a:t>
            </a:r>
            <a:r>
              <a:rPr lang="zh-CN" altLang="en-US" sz="2800" b="1" dirty="0">
                <a:solidFill>
                  <a:srgbClr val="002060"/>
                </a:solidFill>
              </a:rPr>
              <a:t>：</a:t>
            </a:r>
            <a:endParaRPr lang="en-US" altLang="zh-CN" sz="2800" b="1" dirty="0">
              <a:solidFill>
                <a:srgbClr val="002060"/>
              </a:solidFill>
            </a:endParaRPr>
          </a:p>
          <a:p>
            <a:pPr eaLnBrk="1" hangingPunct="1">
              <a:lnSpc>
                <a:spcPct val="150000"/>
              </a:lnSpc>
              <a:spcBef>
                <a:spcPct val="0"/>
              </a:spcBef>
              <a:buNone/>
            </a:pPr>
            <a:r>
              <a:rPr lang="en-US" altLang="zh-CN" sz="2000" b="1" dirty="0">
                <a:solidFill>
                  <a:srgbClr val="059921"/>
                </a:solidFill>
              </a:rPr>
              <a:t>—</a:t>
            </a:r>
            <a:r>
              <a:rPr lang="zh-CN" altLang="zh-CN" sz="2000" b="1" dirty="0">
                <a:solidFill>
                  <a:srgbClr val="059921"/>
                </a:solidFill>
              </a:rPr>
              <a:t>成功离不开先进理论的指导</a:t>
            </a:r>
            <a:endParaRPr lang="en-US" altLang="zh-CN" sz="1600" dirty="0">
              <a:solidFill>
                <a:srgbClr val="002060"/>
              </a:solidFill>
            </a:endParaRPr>
          </a:p>
          <a:p>
            <a:pPr eaLnBrk="1" hangingPunct="1">
              <a:lnSpc>
                <a:spcPct val="150000"/>
              </a:lnSpc>
              <a:spcBef>
                <a:spcPct val="0"/>
              </a:spcBef>
              <a:buNone/>
            </a:pPr>
            <a:r>
              <a:rPr lang="en-US" altLang="zh-CN" sz="1600" dirty="0"/>
              <a:t>     </a:t>
            </a:r>
            <a:r>
              <a:rPr lang="zh-CN" altLang="zh-CN" sz="1600" dirty="0"/>
              <a:t>先进理论的指导</a:t>
            </a:r>
            <a:endParaRPr lang="en-US" altLang="zh-CN" sz="1600" dirty="0"/>
          </a:p>
          <a:p>
            <a:pPr eaLnBrk="1" hangingPunct="1">
              <a:lnSpc>
                <a:spcPct val="150000"/>
              </a:lnSpc>
              <a:spcBef>
                <a:spcPct val="0"/>
              </a:spcBef>
              <a:buNone/>
            </a:pPr>
            <a:r>
              <a:rPr lang="en-US" altLang="zh-CN" sz="1600" dirty="0"/>
              <a:t>     </a:t>
            </a:r>
            <a:r>
              <a:rPr lang="zh-CN" altLang="zh-CN" sz="1600" dirty="0"/>
              <a:t>用先进理论武装起来的先进政党的领导</a:t>
            </a:r>
            <a:endParaRPr lang="en-US" altLang="zh-CN" sz="1600" dirty="0"/>
          </a:p>
          <a:p>
            <a:pPr eaLnBrk="1" hangingPunct="1">
              <a:lnSpc>
                <a:spcPct val="150000"/>
              </a:lnSpc>
              <a:spcBef>
                <a:spcPct val="0"/>
              </a:spcBef>
              <a:buNone/>
            </a:pPr>
            <a:r>
              <a:rPr lang="en-US" altLang="zh-CN" sz="1600" dirty="0"/>
              <a:t>     </a:t>
            </a:r>
            <a:r>
              <a:rPr lang="zh-CN" altLang="zh-CN" sz="1600" dirty="0"/>
              <a:t>先进政党顺应历史潮流、勇担历史重任、敢于作出巨大牺牲</a:t>
            </a:r>
            <a:endParaRPr lang="en-US" altLang="zh-CN" sz="1600" dirty="0"/>
          </a:p>
          <a:p>
            <a:pPr eaLnBrk="1" hangingPunct="1">
              <a:lnSpc>
                <a:spcPct val="150000"/>
              </a:lnSpc>
              <a:spcBef>
                <a:spcPct val="0"/>
              </a:spcBef>
              <a:buNone/>
            </a:pPr>
            <a:r>
              <a:rPr lang="en-US" altLang="zh-CN" sz="2000" b="1" dirty="0">
                <a:solidFill>
                  <a:srgbClr val="059921"/>
                </a:solidFill>
              </a:rPr>
              <a:t>—95</a:t>
            </a:r>
            <a:r>
              <a:rPr lang="zh-CN" altLang="zh-CN" sz="2000" b="1" dirty="0">
                <a:solidFill>
                  <a:srgbClr val="059921"/>
                </a:solidFill>
              </a:rPr>
              <a:t>年的历程是继往开来的现实基础</a:t>
            </a:r>
            <a:r>
              <a:rPr lang="en-US" altLang="zh-CN" sz="2000" b="1" dirty="0">
                <a:solidFill>
                  <a:srgbClr val="059921"/>
                </a:solidFill>
              </a:rPr>
              <a:t>           </a:t>
            </a:r>
            <a:r>
              <a:rPr lang="zh-CN" altLang="en-US" sz="2000" b="1" dirty="0">
                <a:solidFill>
                  <a:srgbClr val="059921"/>
                </a:solidFill>
              </a:rPr>
              <a:t>（不能忘记历史）</a:t>
            </a:r>
            <a:endParaRPr lang="en-US" altLang="zh-CN" sz="2000" b="1" dirty="0">
              <a:solidFill>
                <a:srgbClr val="059921"/>
              </a:solidFill>
              <a:sym typeface="Wingdings" panose="05000000000000000000" pitchFamily="2" charset="2"/>
            </a:endParaRPr>
          </a:p>
          <a:p>
            <a:pPr eaLnBrk="1" hangingPunct="1">
              <a:lnSpc>
                <a:spcPct val="150000"/>
              </a:lnSpc>
              <a:spcBef>
                <a:spcPct val="0"/>
              </a:spcBef>
              <a:buNone/>
            </a:pPr>
            <a:r>
              <a:rPr lang="en-US" altLang="zh-CN" sz="1600" dirty="0"/>
              <a:t>     95</a:t>
            </a:r>
            <a:r>
              <a:rPr lang="zh-CN" altLang="en-US" sz="1600" dirty="0"/>
              <a:t>年历程</a:t>
            </a:r>
            <a:r>
              <a:rPr lang="zh-CN" altLang="zh-CN" sz="1600" dirty="0"/>
              <a:t>是中国共产党和中国人民用鲜血、汗水、泪水写就的</a:t>
            </a:r>
            <a:endParaRPr lang="en-US" altLang="zh-CN" sz="1600" dirty="0"/>
          </a:p>
          <a:p>
            <a:pPr eaLnBrk="1" hangingPunct="1">
              <a:lnSpc>
                <a:spcPct val="150000"/>
              </a:lnSpc>
              <a:spcBef>
                <a:spcPct val="0"/>
              </a:spcBef>
              <a:buNone/>
            </a:pPr>
            <a:r>
              <a:rPr lang="en-US" altLang="zh-CN" sz="1600" dirty="0"/>
              <a:t>     </a:t>
            </a:r>
            <a:r>
              <a:rPr lang="zh-CN" altLang="zh-CN" sz="1600" dirty="0"/>
              <a:t>充满着苦难和辉煌、曲折和胜利、付出和收获</a:t>
            </a:r>
            <a:endParaRPr lang="en-US" altLang="zh-CN" sz="1600" dirty="0"/>
          </a:p>
          <a:p>
            <a:pPr eaLnBrk="1" hangingPunct="1">
              <a:lnSpc>
                <a:spcPct val="150000"/>
              </a:lnSpc>
              <a:spcBef>
                <a:spcPct val="0"/>
              </a:spcBef>
              <a:buNone/>
            </a:pPr>
            <a:r>
              <a:rPr lang="en-US" altLang="zh-CN" sz="1600" dirty="0"/>
              <a:t>     </a:t>
            </a:r>
            <a:r>
              <a:rPr lang="zh-CN" altLang="zh-CN" sz="1600" dirty="0"/>
              <a:t>不能忘却、不容否定</a:t>
            </a:r>
            <a:endParaRPr lang="en-US" altLang="zh-CN" sz="1600" dirty="0"/>
          </a:p>
          <a:p>
            <a:pPr eaLnBrk="1" hangingPunct="1">
              <a:lnSpc>
                <a:spcPct val="150000"/>
              </a:lnSpc>
              <a:spcBef>
                <a:spcPct val="0"/>
              </a:spcBef>
              <a:buNone/>
            </a:pPr>
            <a:r>
              <a:rPr lang="en-US" altLang="zh-CN" sz="1600" dirty="0"/>
              <a:t>     </a:t>
            </a:r>
            <a:r>
              <a:rPr lang="zh-CN" altLang="zh-CN" sz="1600" dirty="0"/>
              <a:t>是中国人民和中华民族继往开来、奋勇前进的现实基础。</a:t>
            </a:r>
            <a:endParaRPr lang="en-US" altLang="zh-CN" sz="1600" dirty="0"/>
          </a:p>
          <a:p>
            <a:pPr eaLnBrk="1" hangingPunct="1">
              <a:lnSpc>
                <a:spcPct val="150000"/>
              </a:lnSpc>
              <a:spcBef>
                <a:spcPct val="0"/>
              </a:spcBef>
              <a:buNone/>
            </a:pPr>
            <a:r>
              <a:rPr lang="en-US" altLang="zh-CN" sz="2000" b="1" dirty="0">
                <a:solidFill>
                  <a:srgbClr val="059921"/>
                </a:solidFill>
              </a:rPr>
              <a:t>—</a:t>
            </a:r>
            <a:r>
              <a:rPr lang="zh-CN" altLang="zh-CN" sz="2000" b="1" dirty="0">
                <a:solidFill>
                  <a:srgbClr val="059921"/>
                </a:solidFill>
              </a:rPr>
              <a:t>我们的事业、道路、战略是正确的</a:t>
            </a:r>
            <a:r>
              <a:rPr lang="en-US" altLang="zh-CN" sz="2000" b="1" dirty="0">
                <a:solidFill>
                  <a:srgbClr val="059921"/>
                </a:solidFill>
              </a:rPr>
              <a:t>           （</a:t>
            </a:r>
            <a:r>
              <a:rPr lang="zh-CN" altLang="zh-CN" sz="2000" b="1" dirty="0">
                <a:solidFill>
                  <a:srgbClr val="059921"/>
                </a:solidFill>
              </a:rPr>
              <a:t>长期坚持、永不动摇</a:t>
            </a:r>
            <a:r>
              <a:rPr lang="zh-CN" altLang="en-US" sz="2000" b="1" dirty="0">
                <a:solidFill>
                  <a:srgbClr val="059921"/>
                </a:solidFill>
              </a:rPr>
              <a:t>）</a:t>
            </a:r>
            <a:endParaRPr lang="en-US" altLang="zh-CN" sz="2000" b="1" dirty="0">
              <a:solidFill>
                <a:srgbClr val="059921"/>
              </a:solidFill>
            </a:endParaRPr>
          </a:p>
          <a:p>
            <a:pPr eaLnBrk="1" hangingPunct="1">
              <a:lnSpc>
                <a:spcPct val="150000"/>
              </a:lnSpc>
              <a:spcBef>
                <a:spcPct val="0"/>
              </a:spcBef>
              <a:buNone/>
            </a:pPr>
            <a:r>
              <a:rPr lang="en-US" altLang="zh-CN" sz="1600" dirty="0"/>
              <a:t>     </a:t>
            </a:r>
            <a:r>
              <a:rPr lang="zh-CN" altLang="en-US" sz="1600" dirty="0"/>
              <a:t>事业：</a:t>
            </a:r>
            <a:r>
              <a:rPr lang="zh-CN" altLang="zh-CN" sz="1600" dirty="0"/>
              <a:t>中国共产党领导中华民族伟大复兴</a:t>
            </a:r>
            <a:endParaRPr lang="en-US" altLang="zh-CN" sz="1600" dirty="0"/>
          </a:p>
          <a:p>
            <a:pPr eaLnBrk="1" hangingPunct="1">
              <a:lnSpc>
                <a:spcPct val="150000"/>
              </a:lnSpc>
              <a:spcBef>
                <a:spcPct val="0"/>
              </a:spcBef>
              <a:buNone/>
            </a:pPr>
            <a:r>
              <a:rPr lang="en-US" altLang="zh-CN" sz="1600" dirty="0"/>
              <a:t>     </a:t>
            </a:r>
            <a:r>
              <a:rPr lang="zh-CN" altLang="en-US" sz="1600" dirty="0"/>
              <a:t>道路：</a:t>
            </a:r>
            <a:r>
              <a:rPr lang="zh-CN" altLang="zh-CN" sz="1600" dirty="0"/>
              <a:t>中国特色社会主义道路</a:t>
            </a:r>
            <a:endParaRPr lang="en-US" altLang="zh-CN" sz="1600" dirty="0"/>
          </a:p>
          <a:p>
            <a:pPr eaLnBrk="1" hangingPunct="1">
              <a:lnSpc>
                <a:spcPct val="150000"/>
              </a:lnSpc>
              <a:spcBef>
                <a:spcPct val="0"/>
              </a:spcBef>
              <a:buNone/>
            </a:pPr>
            <a:r>
              <a:rPr lang="en-US" altLang="zh-CN" sz="1600" dirty="0"/>
              <a:t>     </a:t>
            </a:r>
            <a:r>
              <a:rPr lang="zh-CN" altLang="en-US" sz="1600" dirty="0"/>
              <a:t>战略：</a:t>
            </a:r>
            <a:r>
              <a:rPr lang="zh-CN" altLang="zh-CN" sz="1600" dirty="0"/>
              <a:t>扎根中国大地、吸纳人类文明优秀成果、独立自主实现国家发展</a:t>
            </a:r>
            <a:endParaRPr lang="en-US" altLang="zh-CN" sz="1600" dirty="0"/>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6</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101861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585810" y="836712"/>
            <a:ext cx="8343082" cy="596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zh-CN" altLang="en-US" sz="3600" b="1" dirty="0">
                <a:solidFill>
                  <a:srgbClr val="002060"/>
                </a:solidFill>
              </a:rPr>
              <a:t>情感表达</a:t>
            </a:r>
            <a:r>
              <a:rPr lang="zh-CN" altLang="en-US" sz="2800" b="1" dirty="0">
                <a:solidFill>
                  <a:srgbClr val="002060"/>
                </a:solidFill>
              </a:rPr>
              <a:t>（理性分析后）</a:t>
            </a:r>
          </a:p>
          <a:p>
            <a:pPr eaLnBrk="1" hangingPunct="1">
              <a:lnSpc>
                <a:spcPct val="150000"/>
              </a:lnSpc>
              <a:spcBef>
                <a:spcPct val="0"/>
              </a:spcBef>
              <a:buNone/>
            </a:pPr>
            <a:r>
              <a:rPr lang="en-US" altLang="zh-CN" sz="2000" b="1" dirty="0">
                <a:solidFill>
                  <a:srgbClr val="059921"/>
                </a:solidFill>
              </a:rPr>
              <a:t>—</a:t>
            </a:r>
            <a:r>
              <a:rPr lang="zh-CN" altLang="zh-CN" sz="2000" b="1" dirty="0">
                <a:solidFill>
                  <a:srgbClr val="059921"/>
                </a:solidFill>
              </a:rPr>
              <a:t>深切怀念</a:t>
            </a:r>
            <a:endParaRPr lang="en-US" altLang="zh-CN" sz="2000" b="1" dirty="0">
              <a:solidFill>
                <a:srgbClr val="059921"/>
              </a:solidFill>
            </a:endParaRPr>
          </a:p>
          <a:p>
            <a:pPr eaLnBrk="1" hangingPunct="1">
              <a:lnSpc>
                <a:spcPct val="150000"/>
              </a:lnSpc>
              <a:spcBef>
                <a:spcPct val="0"/>
              </a:spcBef>
              <a:buNone/>
            </a:pPr>
            <a:r>
              <a:rPr lang="en-US" altLang="zh-CN" sz="1600" dirty="0"/>
              <a:t>     </a:t>
            </a:r>
            <a:r>
              <a:rPr lang="zh-CN" altLang="zh-CN" sz="1600" dirty="0"/>
              <a:t>毛泽东、周恩来、刘少奇、朱德、邓小平、陈云同志等老一辈革命家</a:t>
            </a:r>
            <a:endParaRPr lang="en-US" altLang="zh-CN" sz="1600" dirty="0"/>
          </a:p>
          <a:p>
            <a:pPr eaLnBrk="1" hangingPunct="1">
              <a:lnSpc>
                <a:spcPct val="150000"/>
              </a:lnSpc>
              <a:spcBef>
                <a:spcPct val="0"/>
              </a:spcBef>
              <a:buNone/>
            </a:pPr>
            <a:r>
              <a:rPr lang="en-US" altLang="zh-CN" sz="1600" dirty="0"/>
              <a:t>     </a:t>
            </a:r>
            <a:r>
              <a:rPr lang="zh-CN" altLang="zh-CN" sz="1600" dirty="0"/>
              <a:t>为建立、捍卫、建设新中国而英勇牺牲的革命先烈</a:t>
            </a:r>
            <a:endParaRPr lang="en-US" altLang="zh-CN" sz="1600" dirty="0"/>
          </a:p>
          <a:p>
            <a:pPr eaLnBrk="1" hangingPunct="1">
              <a:lnSpc>
                <a:spcPct val="150000"/>
              </a:lnSpc>
              <a:spcBef>
                <a:spcPct val="0"/>
              </a:spcBef>
              <a:buNone/>
            </a:pPr>
            <a:r>
              <a:rPr lang="en-US" altLang="zh-CN" sz="1600" dirty="0"/>
              <a:t>     </a:t>
            </a:r>
            <a:r>
              <a:rPr lang="zh-CN" altLang="zh-CN" sz="1600" dirty="0"/>
              <a:t>为中华民族独立和人民解放而顽强奋斗的所有仁人志士</a:t>
            </a:r>
            <a:endParaRPr lang="en-US" altLang="zh-CN" sz="1600" dirty="0"/>
          </a:p>
          <a:p>
            <a:pPr eaLnBrk="1" hangingPunct="1">
              <a:lnSpc>
                <a:spcPct val="150000"/>
              </a:lnSpc>
              <a:spcBef>
                <a:spcPct val="0"/>
              </a:spcBef>
              <a:buNone/>
            </a:pPr>
            <a:r>
              <a:rPr lang="en-US" altLang="zh-CN" sz="2000" b="1" dirty="0">
                <a:solidFill>
                  <a:srgbClr val="059921"/>
                </a:solidFill>
              </a:rPr>
              <a:t>—</a:t>
            </a:r>
            <a:r>
              <a:rPr lang="zh-CN" altLang="zh-CN" sz="2000" b="1" dirty="0">
                <a:solidFill>
                  <a:srgbClr val="059921"/>
                </a:solidFill>
              </a:rPr>
              <a:t>致谢问候</a:t>
            </a:r>
            <a:endParaRPr lang="en-US" altLang="zh-CN" sz="2000" b="1" dirty="0">
              <a:solidFill>
                <a:srgbClr val="059921"/>
              </a:solidFill>
              <a:sym typeface="Wingdings" panose="05000000000000000000" pitchFamily="2" charset="2"/>
            </a:endParaRPr>
          </a:p>
          <a:p>
            <a:pPr eaLnBrk="1" hangingPunct="1">
              <a:lnSpc>
                <a:spcPct val="150000"/>
              </a:lnSpc>
              <a:spcBef>
                <a:spcPct val="0"/>
              </a:spcBef>
              <a:buNone/>
            </a:pPr>
            <a:r>
              <a:rPr lang="en-US" altLang="zh-CN" sz="1600" dirty="0"/>
              <a:t>    </a:t>
            </a:r>
            <a:r>
              <a:rPr lang="zh-CN" altLang="zh-CN" sz="1600" dirty="0"/>
              <a:t>崇高的敬意</a:t>
            </a:r>
            <a:r>
              <a:rPr lang="zh-CN" altLang="en-US" sz="1600" dirty="0"/>
              <a:t>：工</a:t>
            </a:r>
            <a:r>
              <a:rPr lang="zh-CN" altLang="zh-CN" sz="1600" dirty="0"/>
              <a:t>人、农民、知识分子</a:t>
            </a:r>
            <a:r>
              <a:rPr lang="zh-CN" altLang="en-US" sz="1600" dirty="0"/>
              <a:t>；各</a:t>
            </a:r>
            <a:r>
              <a:rPr lang="zh-CN" altLang="zh-CN" sz="1600" dirty="0"/>
              <a:t>民主党派、各人民团体、各界爱国人士</a:t>
            </a:r>
            <a:r>
              <a:rPr lang="zh-CN" altLang="en-US" sz="1600" dirty="0"/>
              <a:t>；</a:t>
            </a:r>
            <a:endParaRPr lang="en-US" altLang="zh-CN" sz="1600" dirty="0"/>
          </a:p>
          <a:p>
            <a:pPr eaLnBrk="1" hangingPunct="1">
              <a:lnSpc>
                <a:spcPct val="150000"/>
              </a:lnSpc>
              <a:spcBef>
                <a:spcPct val="0"/>
              </a:spcBef>
              <a:buNone/>
            </a:pPr>
            <a:r>
              <a:rPr lang="en-US" altLang="zh-CN" sz="1600" dirty="0"/>
              <a:t>                         </a:t>
            </a:r>
            <a:r>
              <a:rPr lang="zh-CN" altLang="zh-CN" sz="1600" dirty="0"/>
              <a:t>人民解放军指战员、武警部队官兵、公安民警</a:t>
            </a:r>
            <a:r>
              <a:rPr lang="zh-CN" altLang="en-US" sz="1600" dirty="0"/>
              <a:t>；</a:t>
            </a:r>
            <a:endParaRPr lang="en-US" altLang="zh-CN" sz="1600" dirty="0"/>
          </a:p>
          <a:p>
            <a:pPr eaLnBrk="1" hangingPunct="1">
              <a:lnSpc>
                <a:spcPct val="150000"/>
              </a:lnSpc>
              <a:spcBef>
                <a:spcPct val="0"/>
              </a:spcBef>
              <a:buNone/>
            </a:pPr>
            <a:r>
              <a:rPr lang="en-US" altLang="zh-CN" sz="1600" dirty="0"/>
              <a:t>     </a:t>
            </a:r>
            <a:r>
              <a:rPr lang="zh-CN" altLang="zh-CN" sz="1600" dirty="0"/>
              <a:t>诚挚的问候</a:t>
            </a:r>
            <a:r>
              <a:rPr lang="zh-CN" altLang="en-US" sz="1600" dirty="0"/>
              <a:t>：</a:t>
            </a:r>
            <a:r>
              <a:rPr lang="zh-CN" altLang="zh-CN" sz="1600" dirty="0"/>
              <a:t>向香港特别行政区同胞、澳门特别行政区同胞和台湾同胞以及广大侨胞</a:t>
            </a:r>
            <a:r>
              <a:rPr lang="zh-CN" altLang="en-US" sz="1600" dirty="0"/>
              <a:t>；</a:t>
            </a:r>
            <a:r>
              <a:rPr lang="en-US" altLang="zh-CN" sz="1600" dirty="0"/>
              <a:t>       </a:t>
            </a:r>
          </a:p>
          <a:p>
            <a:pPr eaLnBrk="1" hangingPunct="1">
              <a:lnSpc>
                <a:spcPct val="150000"/>
              </a:lnSpc>
              <a:spcBef>
                <a:spcPct val="0"/>
              </a:spcBef>
              <a:buNone/>
            </a:pPr>
            <a:r>
              <a:rPr lang="zh-CN" altLang="en-US" sz="1600" dirty="0"/>
              <a:t>     </a:t>
            </a:r>
            <a:r>
              <a:rPr lang="zh-CN" altLang="zh-CN" sz="1600" dirty="0"/>
              <a:t>衷心的谢意</a:t>
            </a:r>
            <a:r>
              <a:rPr lang="zh-CN" altLang="en-US" sz="1600" dirty="0"/>
              <a:t>：</a:t>
            </a:r>
            <a:r>
              <a:rPr lang="zh-CN" altLang="zh-CN" sz="1600" dirty="0"/>
              <a:t>向一切同中国人民友好相处，关心和支持中国革命、建设、改革事业的各国</a:t>
            </a:r>
            <a:endParaRPr lang="en-US" altLang="zh-CN" sz="1600" dirty="0"/>
          </a:p>
          <a:p>
            <a:pPr eaLnBrk="1" hangingPunct="1">
              <a:lnSpc>
                <a:spcPct val="150000"/>
              </a:lnSpc>
              <a:spcBef>
                <a:spcPct val="0"/>
              </a:spcBef>
              <a:buNone/>
            </a:pPr>
            <a:r>
              <a:rPr lang="en-US" altLang="zh-CN" sz="1600" dirty="0"/>
              <a:t>                          </a:t>
            </a:r>
            <a:r>
              <a:rPr lang="zh-CN" altLang="zh-CN" sz="1600" dirty="0"/>
              <a:t>人民和朋</a:t>
            </a:r>
            <a:r>
              <a:rPr lang="zh-CN" altLang="en-US" sz="1600" dirty="0"/>
              <a:t>友</a:t>
            </a:r>
            <a:endParaRPr lang="en-US" altLang="zh-CN" sz="1600" dirty="0"/>
          </a:p>
          <a:p>
            <a:pPr eaLnBrk="1" hangingPunct="1">
              <a:lnSpc>
                <a:spcPct val="150000"/>
              </a:lnSpc>
              <a:spcBef>
                <a:spcPct val="0"/>
              </a:spcBef>
              <a:buNone/>
            </a:pPr>
            <a:r>
              <a:rPr lang="en-US" altLang="zh-CN" sz="2000" b="1" dirty="0">
                <a:solidFill>
                  <a:srgbClr val="059921"/>
                </a:solidFill>
              </a:rPr>
              <a:t>—</a:t>
            </a:r>
            <a:r>
              <a:rPr lang="zh-CN" altLang="zh-CN" sz="2000" b="1" dirty="0">
                <a:solidFill>
                  <a:srgbClr val="059921"/>
                </a:solidFill>
              </a:rPr>
              <a:t>致以敬意</a:t>
            </a:r>
            <a:endParaRPr lang="en-US" altLang="zh-CN" sz="2000" b="1" dirty="0">
              <a:solidFill>
                <a:srgbClr val="059921"/>
              </a:solidFill>
            </a:endParaRPr>
          </a:p>
          <a:p>
            <a:pPr eaLnBrk="1" hangingPunct="1">
              <a:lnSpc>
                <a:spcPct val="150000"/>
              </a:lnSpc>
              <a:spcBef>
                <a:spcPct val="0"/>
              </a:spcBef>
              <a:buNone/>
            </a:pPr>
            <a:r>
              <a:rPr lang="en-US" altLang="zh-CN" sz="1600" dirty="0"/>
              <a:t>     </a:t>
            </a:r>
            <a:r>
              <a:rPr lang="zh-CN" altLang="zh-CN" sz="1600" dirty="0"/>
              <a:t>代表党中央，向这次受到表彰的优秀共产党员、优秀党务工作者和先进基层党组织</a:t>
            </a:r>
            <a:endParaRPr lang="en-US" altLang="zh-CN" sz="1600" dirty="0"/>
          </a:p>
          <a:p>
            <a:pPr eaLnBrk="1" hangingPunct="1">
              <a:lnSpc>
                <a:spcPct val="150000"/>
              </a:lnSpc>
              <a:spcBef>
                <a:spcPct val="0"/>
              </a:spcBef>
              <a:buNone/>
            </a:pPr>
            <a:r>
              <a:rPr lang="en-US" altLang="zh-CN" sz="1600" dirty="0"/>
              <a:t>     </a:t>
            </a:r>
            <a:r>
              <a:rPr lang="zh-CN" altLang="zh-CN" sz="1600" dirty="0"/>
              <a:t>为祖国和人民无私奉献</a:t>
            </a:r>
            <a:r>
              <a:rPr lang="zh-CN" altLang="en-US" sz="1600" dirty="0"/>
              <a:t>的</a:t>
            </a:r>
            <a:r>
              <a:rPr lang="zh-CN" altLang="zh-CN" sz="1600" dirty="0"/>
              <a:t>各行各业的杰出代表</a:t>
            </a:r>
            <a:r>
              <a:rPr lang="zh-CN" altLang="en-US" sz="1600" dirty="0"/>
              <a:t>，</a:t>
            </a:r>
            <a:r>
              <a:rPr lang="zh-CN" altLang="zh-CN" sz="1600" dirty="0"/>
              <a:t>展示了共产党人的为民情怀、高尚情操</a:t>
            </a:r>
            <a:endParaRPr lang="en-US" altLang="zh-CN" sz="1600" dirty="0"/>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7</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49833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585810" y="836712"/>
            <a:ext cx="8343082" cy="522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zh-CN" altLang="en-US" sz="3600" b="1" dirty="0">
                <a:solidFill>
                  <a:srgbClr val="002060"/>
                </a:solidFill>
              </a:rPr>
              <a:t>总结过去  为了未来</a:t>
            </a:r>
            <a:endParaRPr lang="zh-CN" altLang="en-US" sz="2800" b="1" dirty="0">
              <a:solidFill>
                <a:srgbClr val="002060"/>
              </a:solidFill>
            </a:endParaRPr>
          </a:p>
          <a:p>
            <a:pPr eaLnBrk="1" hangingPunct="1">
              <a:lnSpc>
                <a:spcPct val="150000"/>
              </a:lnSpc>
              <a:spcBef>
                <a:spcPct val="0"/>
              </a:spcBef>
              <a:buNone/>
            </a:pPr>
            <a:r>
              <a:rPr lang="en-US" altLang="zh-CN" sz="2000" b="1" dirty="0">
                <a:solidFill>
                  <a:srgbClr val="059921"/>
                </a:solidFill>
              </a:rPr>
              <a:t>—</a:t>
            </a:r>
            <a:r>
              <a:rPr lang="zh-CN" altLang="zh-CN" sz="2000" b="1" dirty="0">
                <a:solidFill>
                  <a:srgbClr val="059921"/>
                </a:solidFill>
              </a:rPr>
              <a:t>“明镜所以照形，古事所以知今”</a:t>
            </a:r>
            <a:endParaRPr lang="en-US" altLang="zh-CN" sz="2000" dirty="0"/>
          </a:p>
          <a:p>
            <a:pPr eaLnBrk="1" hangingPunct="1">
              <a:lnSpc>
                <a:spcPct val="150000"/>
              </a:lnSpc>
              <a:spcBef>
                <a:spcPct val="0"/>
              </a:spcBef>
              <a:buNone/>
            </a:pPr>
            <a:r>
              <a:rPr lang="en-US" altLang="zh-CN" sz="1600" dirty="0"/>
              <a:t>     </a:t>
            </a:r>
            <a:r>
              <a:rPr lang="zh-CN" altLang="zh-CN" sz="1600" dirty="0"/>
              <a:t>回顾历史，不是为了从成功中寻求慰藉</a:t>
            </a:r>
            <a:endParaRPr lang="en-US" altLang="zh-CN" sz="1600" dirty="0"/>
          </a:p>
          <a:p>
            <a:pPr eaLnBrk="1" hangingPunct="1">
              <a:lnSpc>
                <a:spcPct val="150000"/>
              </a:lnSpc>
              <a:spcBef>
                <a:spcPct val="0"/>
              </a:spcBef>
              <a:buNone/>
            </a:pPr>
            <a:r>
              <a:rPr lang="en-US" altLang="zh-CN" sz="1600" dirty="0"/>
              <a:t>     </a:t>
            </a:r>
            <a:r>
              <a:rPr lang="zh-CN" altLang="zh-CN" sz="1600" dirty="0"/>
              <a:t>更不是为了躺在功劳薄上、为回避今天面临的困难和问题寻找借口</a:t>
            </a:r>
            <a:endParaRPr lang="en-US" altLang="zh-CN" sz="1600" dirty="0"/>
          </a:p>
          <a:p>
            <a:pPr eaLnBrk="1" hangingPunct="1">
              <a:lnSpc>
                <a:spcPct val="150000"/>
              </a:lnSpc>
              <a:spcBef>
                <a:spcPct val="0"/>
              </a:spcBef>
              <a:buNone/>
            </a:pPr>
            <a:r>
              <a:rPr lang="en-US" altLang="zh-CN" sz="1600" dirty="0"/>
              <a:t>     </a:t>
            </a:r>
            <a:r>
              <a:rPr lang="zh-CN" altLang="zh-CN" sz="1600" dirty="0"/>
              <a:t>而是为了总结历史经验、把握历史规律，增强开拓前进的勇气和力量</a:t>
            </a:r>
            <a:endParaRPr lang="en-US" altLang="zh-CN" sz="1600" dirty="0"/>
          </a:p>
          <a:p>
            <a:pPr eaLnBrk="1" hangingPunct="1">
              <a:lnSpc>
                <a:spcPct val="150000"/>
              </a:lnSpc>
              <a:spcBef>
                <a:spcPct val="0"/>
              </a:spcBef>
              <a:buNone/>
            </a:pPr>
            <a:r>
              <a:rPr lang="en-US" altLang="zh-CN" sz="2000" b="1" dirty="0">
                <a:solidFill>
                  <a:srgbClr val="059921"/>
                </a:solidFill>
              </a:rPr>
              <a:t>—</a:t>
            </a:r>
            <a:r>
              <a:rPr lang="zh-CN" altLang="en-US" sz="2000" b="1" dirty="0">
                <a:solidFill>
                  <a:srgbClr val="059921"/>
                </a:solidFill>
              </a:rPr>
              <a:t>提示全党</a:t>
            </a:r>
            <a:endParaRPr lang="en-US" altLang="zh-CN" sz="2000" b="1" dirty="0">
              <a:solidFill>
                <a:srgbClr val="059921"/>
              </a:solidFill>
              <a:sym typeface="Wingdings" panose="05000000000000000000" pitchFamily="2" charset="2"/>
            </a:endParaRPr>
          </a:p>
          <a:p>
            <a:pPr eaLnBrk="1" hangingPunct="1">
              <a:lnSpc>
                <a:spcPct val="150000"/>
              </a:lnSpc>
              <a:spcBef>
                <a:spcPct val="0"/>
              </a:spcBef>
              <a:buNone/>
            </a:pPr>
            <a:r>
              <a:rPr lang="en-US" altLang="zh-CN" sz="1600" dirty="0"/>
              <a:t>      </a:t>
            </a:r>
            <a:r>
              <a:rPr lang="zh-CN" altLang="zh-CN" sz="1600" dirty="0"/>
              <a:t>党的十八大指出，坚持和发展中国特色社会主义是一项长期而艰巨的历史任务</a:t>
            </a:r>
            <a:endParaRPr lang="en-US" altLang="zh-CN" sz="1600" dirty="0"/>
          </a:p>
          <a:p>
            <a:pPr eaLnBrk="1" hangingPunct="1">
              <a:lnSpc>
                <a:spcPct val="150000"/>
              </a:lnSpc>
              <a:spcBef>
                <a:spcPct val="0"/>
              </a:spcBef>
              <a:buNone/>
            </a:pPr>
            <a:r>
              <a:rPr lang="en-US" altLang="zh-CN" sz="1600" dirty="0"/>
              <a:t>      </a:t>
            </a:r>
            <a:r>
              <a:rPr lang="zh-CN" altLang="zh-CN" sz="1600" dirty="0"/>
              <a:t>必须准备进行具有许多新的历史特点的伟大斗争</a:t>
            </a:r>
            <a:endParaRPr lang="en-US" altLang="zh-CN" sz="1600" dirty="0"/>
          </a:p>
          <a:p>
            <a:pPr eaLnBrk="1" hangingPunct="1">
              <a:lnSpc>
                <a:spcPct val="150000"/>
              </a:lnSpc>
              <a:spcBef>
                <a:spcPct val="0"/>
              </a:spcBef>
              <a:buNone/>
            </a:pPr>
            <a:r>
              <a:rPr lang="zh-CN" altLang="en-US" sz="1600" dirty="0"/>
              <a:t>      </a:t>
            </a:r>
            <a:r>
              <a:rPr lang="zh-CN" altLang="zh-CN" sz="1600" dirty="0"/>
              <a:t>告诫全党，要时刻准备应对重大挑战、抵御重大风险、克服重大阻力、解决重大矛盾</a:t>
            </a:r>
            <a:endParaRPr lang="en-US" altLang="zh-CN" sz="1600" dirty="0"/>
          </a:p>
          <a:p>
            <a:pPr eaLnBrk="1" hangingPunct="1">
              <a:lnSpc>
                <a:spcPct val="150000"/>
              </a:lnSpc>
              <a:spcBef>
                <a:spcPct val="0"/>
              </a:spcBef>
              <a:buNone/>
            </a:pPr>
            <a:r>
              <a:rPr lang="en-US" altLang="zh-CN" sz="2000" b="1" dirty="0">
                <a:solidFill>
                  <a:srgbClr val="059921"/>
                </a:solidFill>
              </a:rPr>
              <a:t>—</a:t>
            </a:r>
            <a:r>
              <a:rPr lang="zh-CN" altLang="en-US" sz="2000" b="1" dirty="0">
                <a:solidFill>
                  <a:srgbClr val="059921"/>
                </a:solidFill>
              </a:rPr>
              <a:t>鼓励全党</a:t>
            </a:r>
            <a:endParaRPr lang="en-US" altLang="zh-CN" sz="2000" b="1" dirty="0">
              <a:solidFill>
                <a:srgbClr val="059921"/>
              </a:solidFill>
            </a:endParaRPr>
          </a:p>
          <a:p>
            <a:pPr eaLnBrk="1" hangingPunct="1">
              <a:lnSpc>
                <a:spcPct val="150000"/>
              </a:lnSpc>
              <a:spcBef>
                <a:spcPct val="0"/>
              </a:spcBef>
              <a:buNone/>
            </a:pPr>
            <a:r>
              <a:rPr lang="en-US" altLang="zh-CN" sz="1600" dirty="0"/>
              <a:t>      </a:t>
            </a:r>
            <a:r>
              <a:rPr lang="zh-CN" altLang="zh-CN" sz="1600" dirty="0"/>
              <a:t>历史总是要前进的，历史从不等待一切犹豫者、观望者、懈怠者、软弱者</a:t>
            </a:r>
            <a:endParaRPr lang="en-US" altLang="zh-CN" sz="1600" dirty="0"/>
          </a:p>
          <a:p>
            <a:pPr eaLnBrk="1" hangingPunct="1">
              <a:lnSpc>
                <a:spcPct val="150000"/>
              </a:lnSpc>
              <a:spcBef>
                <a:spcPct val="0"/>
              </a:spcBef>
              <a:buNone/>
            </a:pPr>
            <a:r>
              <a:rPr lang="en-US" altLang="zh-CN" sz="1600" dirty="0"/>
              <a:t>      </a:t>
            </a:r>
            <a:r>
              <a:rPr lang="zh-CN" altLang="zh-CN" sz="1600" dirty="0"/>
              <a:t>只有与历史同步伐、与时代共命运的人，才能赢得光明的未来。</a:t>
            </a:r>
            <a:endParaRPr lang="en-US" altLang="zh-CN" sz="1600" dirty="0"/>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8</a:t>
            </a:fld>
            <a:endParaRPr lang="en-US" altLang="ko-KR" i="1" dirty="0">
              <a:solidFill>
                <a:srgbClr val="C00000"/>
              </a:solidFill>
              <a:latin typeface="굴림" pitchFamily="34" charset="-127"/>
              <a:ea typeface="굴림" pitchFamily="34" charset="-127"/>
            </a:endParaRPr>
          </a:p>
        </p:txBody>
      </p:sp>
    </p:spTree>
    <p:extLst>
      <p:ext uri="{BB962C8B-B14F-4D97-AF65-F5344CB8AC3E}">
        <p14:creationId xmlns:p14="http://schemas.microsoft.com/office/powerpoint/2010/main" val="311126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矩形 5"/>
          <p:cNvSpPr>
            <a:spLocks noChangeArrowheads="1"/>
          </p:cNvSpPr>
          <p:nvPr/>
        </p:nvSpPr>
        <p:spPr bwMode="auto">
          <a:xfrm>
            <a:off x="585810" y="1520499"/>
            <a:ext cx="8090646" cy="18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eaLnBrk="1" hangingPunct="1">
              <a:lnSpc>
                <a:spcPct val="150000"/>
              </a:lnSpc>
              <a:spcBef>
                <a:spcPct val="0"/>
              </a:spcBef>
              <a:buNone/>
            </a:pPr>
            <a:r>
              <a:rPr lang="zh-CN" altLang="en-US" sz="2300" dirty="0">
                <a:solidFill>
                  <a:srgbClr val="002060"/>
                </a:solidFill>
              </a:rPr>
              <a:t>要继续前进</a:t>
            </a:r>
            <a:endParaRPr lang="en-US" altLang="zh-CN" sz="2300" dirty="0">
              <a:solidFill>
                <a:srgbClr val="002060"/>
              </a:solidFill>
            </a:endParaRPr>
          </a:p>
          <a:p>
            <a:pPr eaLnBrk="1" hangingPunct="1">
              <a:lnSpc>
                <a:spcPct val="150000"/>
              </a:lnSpc>
              <a:spcBef>
                <a:spcPct val="0"/>
              </a:spcBef>
              <a:buNone/>
            </a:pPr>
            <a:r>
              <a:rPr lang="zh-CN" altLang="en-US" sz="2300" dirty="0">
                <a:solidFill>
                  <a:srgbClr val="002060"/>
                </a:solidFill>
              </a:rPr>
              <a:t>但不能忘记初心</a:t>
            </a:r>
            <a:endParaRPr lang="en-US" altLang="zh-CN" sz="2300" dirty="0">
              <a:solidFill>
                <a:srgbClr val="002060"/>
              </a:solidFill>
            </a:endParaRPr>
          </a:p>
          <a:p>
            <a:pPr eaLnBrk="1" hangingPunct="1">
              <a:lnSpc>
                <a:spcPct val="150000"/>
              </a:lnSpc>
              <a:spcBef>
                <a:spcPct val="0"/>
              </a:spcBef>
              <a:buNone/>
            </a:pPr>
            <a:r>
              <a:rPr lang="zh-CN" altLang="en-US" sz="1600" dirty="0">
                <a:solidFill>
                  <a:srgbClr val="002060"/>
                </a:solidFill>
              </a:rPr>
              <a:t>（</a:t>
            </a:r>
            <a:r>
              <a:rPr lang="zh-CN" altLang="zh-CN" sz="1600" dirty="0">
                <a:solidFill>
                  <a:srgbClr val="002060"/>
                </a:solidFill>
              </a:rPr>
              <a:t>走得再远、走到再光辉的未来，也不能忘记走过的过去，不能忘记为什么出发</a:t>
            </a:r>
            <a:r>
              <a:rPr lang="zh-CN" altLang="en-US" sz="1600" dirty="0">
                <a:solidFill>
                  <a:srgbClr val="002060"/>
                </a:solidFill>
              </a:rPr>
              <a:t>）</a:t>
            </a:r>
            <a:endParaRPr lang="en-US" altLang="zh-CN" sz="1600" dirty="0">
              <a:solidFill>
                <a:srgbClr val="002060"/>
              </a:solidFill>
            </a:endParaRPr>
          </a:p>
          <a:p>
            <a:pPr eaLnBrk="1" hangingPunct="1">
              <a:lnSpc>
                <a:spcPct val="150000"/>
              </a:lnSpc>
              <a:spcBef>
                <a:spcPct val="0"/>
              </a:spcBef>
              <a:buNone/>
            </a:pPr>
            <a:r>
              <a:rPr lang="zh-CN" altLang="en-US" sz="1600" dirty="0"/>
              <a:t>（</a:t>
            </a:r>
            <a:r>
              <a:rPr lang="zh-CN" altLang="zh-CN" sz="1600" dirty="0"/>
              <a:t>建立党是为了什么</a:t>
            </a:r>
            <a:r>
              <a:rPr lang="en-US" altLang="zh-CN" sz="1600" dirty="0"/>
              <a:t>?</a:t>
            </a:r>
            <a:r>
              <a:rPr lang="zh-CN" altLang="en-US" sz="1600" dirty="0"/>
              <a:t> </a:t>
            </a:r>
            <a:r>
              <a:rPr lang="zh-CN" altLang="zh-CN" sz="1600" dirty="0"/>
              <a:t>党奋斗了</a:t>
            </a:r>
            <a:r>
              <a:rPr lang="en-US" altLang="zh-CN" sz="1600" dirty="0"/>
              <a:t>95</a:t>
            </a:r>
            <a:r>
              <a:rPr lang="zh-CN" altLang="zh-CN" sz="1600" dirty="0"/>
              <a:t>年</a:t>
            </a:r>
            <a:r>
              <a:rPr lang="zh-CN" altLang="en-US" sz="1600" dirty="0"/>
              <a:t>为</a:t>
            </a:r>
            <a:r>
              <a:rPr lang="zh-CN" altLang="zh-CN" sz="1600" dirty="0"/>
              <a:t>了什么</a:t>
            </a:r>
            <a:r>
              <a:rPr lang="zh-CN" altLang="en-US" sz="1600" dirty="0"/>
              <a:t>？）</a:t>
            </a:r>
            <a:endParaRPr lang="en-US" altLang="zh-CN" sz="1600" dirty="0">
              <a:solidFill>
                <a:srgbClr val="002060"/>
              </a:solidFill>
            </a:endParaRPr>
          </a:p>
        </p:txBody>
      </p:sp>
      <p:sp>
        <p:nvSpPr>
          <p:cNvPr id="9" name="Text Box 2"/>
          <p:cNvSpPr txBox="1">
            <a:spLocks noChangeArrowheads="1"/>
          </p:cNvSpPr>
          <p:nvPr/>
        </p:nvSpPr>
        <p:spPr bwMode="auto">
          <a:xfrm>
            <a:off x="251520" y="872427"/>
            <a:ext cx="6584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lvl1pPr marL="712788" indent="-712788"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marL="0" indent="0" eaLnBrk="1" hangingPunct="1">
              <a:spcBef>
                <a:spcPct val="50000"/>
              </a:spcBef>
              <a:buNone/>
            </a:pPr>
            <a:r>
              <a:rPr lang="en-US" altLang="zh-CN" sz="3200" b="1" dirty="0">
                <a:solidFill>
                  <a:srgbClr val="00B050"/>
                </a:solidFill>
                <a:latin typeface="黑体" pitchFamily="2" charset="-122"/>
                <a:ea typeface="黑体" pitchFamily="2" charset="-122"/>
              </a:rPr>
              <a:t> </a:t>
            </a:r>
            <a:r>
              <a:rPr lang="en-US" altLang="zh-CN" sz="3200" b="1" dirty="0">
                <a:solidFill>
                  <a:srgbClr val="C00000"/>
                </a:solidFill>
                <a:latin typeface="黑体" pitchFamily="2" charset="-122"/>
                <a:ea typeface="黑体" pitchFamily="2" charset="-122"/>
              </a:rPr>
              <a:t>2.</a:t>
            </a:r>
            <a:r>
              <a:rPr lang="zh-CN" altLang="en-US" sz="3200" b="1" dirty="0">
                <a:solidFill>
                  <a:srgbClr val="C00000"/>
                </a:solidFill>
                <a:latin typeface="黑体" pitchFamily="2" charset="-122"/>
                <a:ea typeface="黑体" pitchFamily="2" charset="-122"/>
              </a:rPr>
              <a:t>现实启迪</a:t>
            </a:r>
            <a:endParaRPr lang="en-US" altLang="zh-CN" sz="3200" dirty="0">
              <a:solidFill>
                <a:srgbClr val="002060"/>
              </a:solidFill>
            </a:endParaRPr>
          </a:p>
        </p:txBody>
      </p:sp>
      <p:sp>
        <p:nvSpPr>
          <p:cNvPr id="10" name="Rectangle 12"/>
          <p:cNvSpPr txBox="1">
            <a:spLocks noGrp="1" noChangeArrowheads="1"/>
          </p:cNvSpPr>
          <p:nvPr/>
        </p:nvSpPr>
        <p:spPr bwMode="auto">
          <a:xfrm>
            <a:off x="8172400" y="6401883"/>
            <a:ext cx="756492" cy="3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宋体" pitchFamily="2" charset="-122"/>
                <a:ea typeface="宋体" pitchFamily="2" charset="-122"/>
              </a:defRPr>
            </a:lvl1pPr>
            <a:lvl2pPr marL="742950" indent="-285750" eaLnBrk="0" hangingPunct="0">
              <a:defRPr kumimoji="1" sz="1600" b="1">
                <a:solidFill>
                  <a:schemeClr val="tx1"/>
                </a:solidFill>
                <a:latin typeface="宋体" pitchFamily="2" charset="-122"/>
                <a:ea typeface="宋体" pitchFamily="2" charset="-122"/>
              </a:defRPr>
            </a:lvl2pPr>
            <a:lvl3pPr marL="1143000" indent="-228600" eaLnBrk="0" hangingPunct="0">
              <a:defRPr kumimoji="1" sz="1600" b="1">
                <a:solidFill>
                  <a:schemeClr val="tx1"/>
                </a:solidFill>
                <a:latin typeface="宋体" pitchFamily="2" charset="-122"/>
                <a:ea typeface="宋体" pitchFamily="2" charset="-122"/>
              </a:defRPr>
            </a:lvl3pPr>
            <a:lvl4pPr marL="1600200" indent="-228600" eaLnBrk="0" hangingPunct="0">
              <a:defRPr kumimoji="1" sz="1600" b="1">
                <a:solidFill>
                  <a:schemeClr val="tx1"/>
                </a:solidFill>
                <a:latin typeface="宋体" pitchFamily="2" charset="-122"/>
                <a:ea typeface="宋体" pitchFamily="2" charset="-122"/>
              </a:defRPr>
            </a:lvl4pPr>
            <a:lvl5pPr marL="2057400" indent="-228600" eaLnBrk="0" hangingPunct="0">
              <a:defRPr kumimoji="1" sz="1600" b="1">
                <a:solidFill>
                  <a:schemeClr val="tx1"/>
                </a:solidFill>
                <a:latin typeface="宋体" pitchFamily="2" charset="-122"/>
                <a:ea typeface="宋体" pitchFamily="2" charset="-122"/>
              </a:defRPr>
            </a:lvl5pPr>
            <a:lvl6pPr marL="25146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6pPr>
            <a:lvl7pPr marL="29718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7pPr>
            <a:lvl8pPr marL="34290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8pPr>
            <a:lvl9pPr marL="3886200" indent="-228600" eaLnBrk="0" fontAlgn="base" latinLnBrk="1" hangingPunct="0">
              <a:lnSpc>
                <a:spcPct val="150000"/>
              </a:lnSpc>
              <a:spcBef>
                <a:spcPct val="0"/>
              </a:spcBef>
              <a:spcAft>
                <a:spcPct val="0"/>
              </a:spcAft>
              <a:buChar char="•"/>
              <a:defRPr kumimoji="1" sz="1600" b="1">
                <a:solidFill>
                  <a:schemeClr val="tx1"/>
                </a:solidFill>
                <a:latin typeface="宋体" pitchFamily="2" charset="-122"/>
                <a:ea typeface="宋体" pitchFamily="2" charset="-122"/>
              </a:defRPr>
            </a:lvl9pPr>
          </a:lstStyle>
          <a:p>
            <a:pPr algn="r" eaLnBrk="1" hangingPunct="1">
              <a:lnSpc>
                <a:spcPct val="100000"/>
              </a:lnSpc>
              <a:buFontTx/>
              <a:buNone/>
            </a:pPr>
            <a:fld id="{E1F80BC8-AFA7-4480-AFC0-A8C5D2405C76}" type="slidenum">
              <a:rPr lang="en-US" altLang="ko-KR" i="1">
                <a:solidFill>
                  <a:srgbClr val="C00000"/>
                </a:solidFill>
                <a:latin typeface="굴림" pitchFamily="34" charset="-127"/>
                <a:ea typeface="굴림" pitchFamily="34" charset="-127"/>
              </a:rPr>
              <a:pPr algn="r" eaLnBrk="1" hangingPunct="1">
                <a:lnSpc>
                  <a:spcPct val="100000"/>
                </a:lnSpc>
                <a:buFontTx/>
                <a:buNone/>
              </a:pPr>
              <a:t>9</a:t>
            </a:fld>
            <a:endParaRPr lang="en-US" altLang="ko-KR" i="1" dirty="0">
              <a:solidFill>
                <a:srgbClr val="C00000"/>
              </a:solidFill>
              <a:latin typeface="굴림" pitchFamily="34" charset="-127"/>
              <a:ea typeface="굴림" pitchFamily="34" charset="-127"/>
            </a:endParaRPr>
          </a:p>
        </p:txBody>
      </p:sp>
      <p:sp>
        <p:nvSpPr>
          <p:cNvPr id="5" name="矩形 5"/>
          <p:cNvSpPr>
            <a:spLocks noChangeArrowheads="1"/>
          </p:cNvSpPr>
          <p:nvPr/>
        </p:nvSpPr>
        <p:spPr bwMode="auto">
          <a:xfrm>
            <a:off x="323528" y="3472627"/>
            <a:ext cx="3888432" cy="326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lvl="0" algn="ctr">
              <a:buNone/>
            </a:pPr>
            <a:r>
              <a:rPr lang="en-US" altLang="zh-CN" sz="2300" b="1" dirty="0">
                <a:solidFill>
                  <a:srgbClr val="C00000"/>
                </a:solidFill>
              </a:rPr>
              <a:t>8</a:t>
            </a:r>
            <a:r>
              <a:rPr lang="zh-CN" altLang="en-US" sz="2300" b="1" dirty="0">
                <a:solidFill>
                  <a:srgbClr val="C00000"/>
                </a:solidFill>
              </a:rPr>
              <a:t>项行动指南</a:t>
            </a:r>
            <a:endParaRPr lang="en-US" altLang="zh-CN" sz="2300" b="1" dirty="0">
              <a:solidFill>
                <a:srgbClr val="C00000"/>
              </a:solidFill>
            </a:endParaRPr>
          </a:p>
          <a:p>
            <a:pPr marL="285750" indent="-285750"/>
            <a:r>
              <a:rPr lang="zh-CN" altLang="zh-CN" sz="1600" b="1" dirty="0">
                <a:solidFill>
                  <a:srgbClr val="059921"/>
                </a:solidFill>
              </a:rPr>
              <a:t>指导</a:t>
            </a:r>
            <a:r>
              <a:rPr lang="zh-CN" altLang="en-US" sz="1600" b="1" dirty="0">
                <a:solidFill>
                  <a:srgbClr val="059921"/>
                </a:solidFill>
              </a:rPr>
              <a:t>思想</a:t>
            </a:r>
            <a:r>
              <a:rPr lang="zh-CN" altLang="en-US" sz="1600" dirty="0">
                <a:solidFill>
                  <a:srgbClr val="002060"/>
                </a:solidFill>
              </a:rPr>
              <a:t>：</a:t>
            </a:r>
            <a:r>
              <a:rPr lang="zh-CN" altLang="zh-CN" sz="1600" dirty="0">
                <a:solidFill>
                  <a:srgbClr val="002060"/>
                </a:solidFill>
              </a:rPr>
              <a:t>坚持马克思主义</a:t>
            </a:r>
            <a:endParaRPr lang="en-US" altLang="zh-CN" sz="1600" dirty="0">
              <a:solidFill>
                <a:srgbClr val="002060"/>
              </a:solidFill>
            </a:endParaRPr>
          </a:p>
          <a:p>
            <a:pPr marL="285750" indent="-285750"/>
            <a:r>
              <a:rPr lang="zh-CN" altLang="en-US" sz="1600" b="1" dirty="0">
                <a:solidFill>
                  <a:srgbClr val="059921"/>
                </a:solidFill>
              </a:rPr>
              <a:t>理想信念</a:t>
            </a:r>
            <a:r>
              <a:rPr lang="zh-CN" altLang="en-US" sz="1600" dirty="0">
                <a:solidFill>
                  <a:srgbClr val="002060"/>
                </a:solidFill>
              </a:rPr>
              <a:t>：</a:t>
            </a:r>
            <a:r>
              <a:rPr lang="zh-CN" altLang="zh-CN" sz="1600" dirty="0">
                <a:solidFill>
                  <a:srgbClr val="002060"/>
                </a:solidFill>
              </a:rPr>
              <a:t>牢记共产主义</a:t>
            </a:r>
          </a:p>
          <a:p>
            <a:pPr marL="285750" indent="-285750"/>
            <a:r>
              <a:rPr lang="zh-CN" altLang="zh-CN" sz="1600" b="1" dirty="0">
                <a:solidFill>
                  <a:srgbClr val="059921"/>
                </a:solidFill>
              </a:rPr>
              <a:t>四个自信</a:t>
            </a:r>
            <a:r>
              <a:rPr lang="zh-CN" altLang="en-US" sz="1600" dirty="0">
                <a:solidFill>
                  <a:srgbClr val="002060"/>
                </a:solidFill>
              </a:rPr>
              <a:t>：</a:t>
            </a:r>
            <a:r>
              <a:rPr lang="zh-CN" altLang="zh-CN" sz="1600" dirty="0">
                <a:solidFill>
                  <a:srgbClr val="002060"/>
                </a:solidFill>
              </a:rPr>
              <a:t>道路、理论、制度、文化</a:t>
            </a:r>
            <a:endParaRPr lang="en-US" altLang="zh-CN" sz="1600" dirty="0">
              <a:solidFill>
                <a:srgbClr val="002060"/>
              </a:solidFill>
            </a:endParaRPr>
          </a:p>
          <a:p>
            <a:pPr marL="285750" indent="-285750"/>
            <a:r>
              <a:rPr lang="zh-CN" altLang="en-US" sz="1600" b="1" dirty="0">
                <a:solidFill>
                  <a:srgbClr val="059921"/>
                </a:solidFill>
              </a:rPr>
              <a:t>重大任务</a:t>
            </a:r>
            <a:r>
              <a:rPr lang="zh-CN" altLang="en-US" sz="1600" dirty="0">
                <a:solidFill>
                  <a:srgbClr val="002060"/>
                </a:solidFill>
              </a:rPr>
              <a:t>：</a:t>
            </a:r>
            <a:r>
              <a:rPr lang="zh-CN" altLang="zh-CN" sz="1600" dirty="0">
                <a:solidFill>
                  <a:srgbClr val="002060"/>
                </a:solidFill>
              </a:rPr>
              <a:t>统筹推进“五位一体”总体布局</a:t>
            </a:r>
            <a:r>
              <a:rPr lang="zh-CN" altLang="en-US" sz="1600" dirty="0">
                <a:solidFill>
                  <a:srgbClr val="002060"/>
                </a:solidFill>
              </a:rPr>
              <a:t>，</a:t>
            </a:r>
            <a:r>
              <a:rPr lang="zh-CN" altLang="zh-CN" sz="1600" dirty="0">
                <a:solidFill>
                  <a:srgbClr val="002060"/>
                </a:solidFill>
              </a:rPr>
              <a:t>协调推进“四个全面”战略布局</a:t>
            </a:r>
          </a:p>
          <a:p>
            <a:pPr marL="285750" indent="-285750"/>
            <a:r>
              <a:rPr lang="zh-CN" altLang="zh-CN" sz="1600" b="1" dirty="0">
                <a:solidFill>
                  <a:srgbClr val="059921"/>
                </a:solidFill>
              </a:rPr>
              <a:t>讲改革</a:t>
            </a:r>
            <a:r>
              <a:rPr lang="zh-CN" altLang="en-US" sz="1600" dirty="0"/>
              <a:t>：</a:t>
            </a:r>
            <a:r>
              <a:rPr lang="zh-CN" altLang="zh-CN" sz="1600" dirty="0">
                <a:solidFill>
                  <a:srgbClr val="002060"/>
                </a:solidFill>
              </a:rPr>
              <a:t>三个“解放”，解放思想、解放</a:t>
            </a:r>
            <a:r>
              <a:rPr lang="zh-CN" altLang="en-US" sz="1600" dirty="0">
                <a:solidFill>
                  <a:srgbClr val="002060"/>
                </a:solidFill>
              </a:rPr>
              <a:t>发展</a:t>
            </a:r>
            <a:r>
              <a:rPr lang="zh-CN" altLang="zh-CN" sz="1600" dirty="0">
                <a:solidFill>
                  <a:srgbClr val="002060"/>
                </a:solidFill>
              </a:rPr>
              <a:t>社会生产力、解放</a:t>
            </a:r>
            <a:r>
              <a:rPr lang="zh-CN" altLang="en-US" sz="1600" dirty="0">
                <a:solidFill>
                  <a:srgbClr val="002060"/>
                </a:solidFill>
              </a:rPr>
              <a:t>增强</a:t>
            </a:r>
            <a:r>
              <a:rPr lang="zh-CN" altLang="zh-CN" sz="1600" dirty="0">
                <a:solidFill>
                  <a:srgbClr val="002060"/>
                </a:solidFill>
              </a:rPr>
              <a:t>社会活力</a:t>
            </a:r>
          </a:p>
          <a:p>
            <a:pPr marL="285750" lvl="0" indent="-285750"/>
            <a:r>
              <a:rPr lang="zh-CN" altLang="en-US" sz="1600" b="1" dirty="0">
                <a:solidFill>
                  <a:srgbClr val="059921"/>
                </a:solidFill>
              </a:rPr>
              <a:t>为</a:t>
            </a:r>
            <a:r>
              <a:rPr lang="zh-CN" altLang="zh-CN" sz="1600" b="1" dirty="0">
                <a:solidFill>
                  <a:srgbClr val="059921"/>
                </a:solidFill>
              </a:rPr>
              <a:t>人民</a:t>
            </a:r>
            <a:r>
              <a:rPr lang="zh-CN" altLang="en-US" sz="1600" b="1" dirty="0">
                <a:solidFill>
                  <a:srgbClr val="059921"/>
                </a:solidFill>
              </a:rPr>
              <a:t>服务</a:t>
            </a:r>
            <a:r>
              <a:rPr lang="zh-CN" altLang="en-US" sz="1600" dirty="0">
                <a:solidFill>
                  <a:srgbClr val="002060"/>
                </a:solidFill>
              </a:rPr>
              <a:t>：</a:t>
            </a:r>
            <a:r>
              <a:rPr lang="zh-CN" altLang="zh-CN" sz="1600" dirty="0">
                <a:solidFill>
                  <a:srgbClr val="002060"/>
                </a:solidFill>
              </a:rPr>
              <a:t>放在心中最高位置</a:t>
            </a:r>
          </a:p>
          <a:p>
            <a:pPr marL="285750" lvl="0" indent="-285750"/>
            <a:r>
              <a:rPr lang="zh-CN" altLang="zh-CN" sz="1600" b="1" dirty="0">
                <a:solidFill>
                  <a:srgbClr val="059921"/>
                </a:solidFill>
              </a:rPr>
              <a:t>走和平发展道路</a:t>
            </a:r>
          </a:p>
          <a:p>
            <a:pPr marL="285750" indent="-285750"/>
            <a:r>
              <a:rPr lang="zh-CN" altLang="zh-CN" sz="1600" dirty="0">
                <a:solidFill>
                  <a:srgbClr val="002060"/>
                </a:solidFill>
              </a:rPr>
              <a:t>保持</a:t>
            </a:r>
            <a:r>
              <a:rPr lang="zh-CN" altLang="zh-CN" sz="1600" b="1" dirty="0">
                <a:solidFill>
                  <a:srgbClr val="059921"/>
                </a:solidFill>
              </a:rPr>
              <a:t>党的先进性和纯洁性</a:t>
            </a:r>
            <a:endParaRPr lang="en-US" altLang="zh-CN" sz="1600" b="1" dirty="0">
              <a:solidFill>
                <a:srgbClr val="059921"/>
              </a:solidFill>
            </a:endParaRPr>
          </a:p>
        </p:txBody>
      </p:sp>
      <p:sp>
        <p:nvSpPr>
          <p:cNvPr id="2" name="矩形 1"/>
          <p:cNvSpPr/>
          <p:nvPr/>
        </p:nvSpPr>
        <p:spPr>
          <a:xfrm>
            <a:off x="3365501" y="1808531"/>
            <a:ext cx="2884123" cy="446276"/>
          </a:xfrm>
          <a:prstGeom prst="rect">
            <a:avLst/>
          </a:prstGeom>
        </p:spPr>
        <p:txBody>
          <a:bodyPr wrap="none">
            <a:spAutoFit/>
          </a:bodyPr>
          <a:lstStyle/>
          <a:p>
            <a:r>
              <a:rPr lang="zh-CN" altLang="zh-CN" sz="2300" b="1" dirty="0">
                <a:solidFill>
                  <a:srgbClr val="059921"/>
                </a:solidFill>
                <a:ea typeface="宋体" pitchFamily="2" charset="-122"/>
              </a:rPr>
              <a:t>不忘初心</a:t>
            </a:r>
            <a:r>
              <a:rPr lang="zh-CN" altLang="en-US" sz="2300" b="1" dirty="0">
                <a:solidFill>
                  <a:srgbClr val="059921"/>
                </a:solidFill>
                <a:ea typeface="宋体" pitchFamily="2" charset="-122"/>
              </a:rPr>
              <a:t>    </a:t>
            </a:r>
            <a:r>
              <a:rPr lang="zh-CN" altLang="zh-CN" sz="2300" b="1" dirty="0">
                <a:solidFill>
                  <a:srgbClr val="059921"/>
                </a:solidFill>
                <a:ea typeface="宋体" pitchFamily="2" charset="-122"/>
              </a:rPr>
              <a:t>继续前进</a:t>
            </a:r>
            <a:endParaRPr lang="zh-CN" altLang="en-US" sz="2300" b="1" dirty="0">
              <a:solidFill>
                <a:srgbClr val="059921"/>
              </a:solidFill>
              <a:ea typeface="宋体" pitchFamily="2" charset="-122"/>
            </a:endParaRPr>
          </a:p>
        </p:txBody>
      </p:sp>
      <p:sp>
        <p:nvSpPr>
          <p:cNvPr id="4" name="矩形 3"/>
          <p:cNvSpPr/>
          <p:nvPr/>
        </p:nvSpPr>
        <p:spPr>
          <a:xfrm>
            <a:off x="7040484" y="764704"/>
            <a:ext cx="1627369" cy="1384995"/>
          </a:xfrm>
          <a:prstGeom prst="rect">
            <a:avLst/>
          </a:prstGeom>
          <a:solidFill>
            <a:schemeClr val="accent1">
              <a:lumMod val="20000"/>
              <a:lumOff val="80000"/>
            </a:schemeClr>
          </a:solidFill>
        </p:spPr>
        <p:txBody>
          <a:bodyPr wrap="none">
            <a:spAutoFit/>
          </a:bodyPr>
          <a:lstStyle/>
          <a:p>
            <a:pPr>
              <a:lnSpc>
                <a:spcPct val="150000"/>
              </a:lnSpc>
            </a:pPr>
            <a:r>
              <a:rPr lang="zh-CN" altLang="zh-CN" sz="2800" b="1" dirty="0">
                <a:solidFill>
                  <a:srgbClr val="C00000"/>
                </a:solidFill>
                <a:latin typeface="黑体" panose="02010609060101010101" pitchFamily="49" charset="-122"/>
                <a:ea typeface="黑体" panose="02010609060101010101" pitchFamily="49" charset="-122"/>
              </a:rPr>
              <a:t>内涵丰富</a:t>
            </a:r>
            <a:endParaRPr lang="en-US" altLang="zh-CN" sz="2800" b="1" dirty="0">
              <a:solidFill>
                <a:srgbClr val="C00000"/>
              </a:solidFill>
              <a:latin typeface="黑体" panose="02010609060101010101" pitchFamily="49" charset="-122"/>
              <a:ea typeface="黑体" panose="02010609060101010101" pitchFamily="49" charset="-122"/>
            </a:endParaRPr>
          </a:p>
          <a:p>
            <a:pPr>
              <a:lnSpc>
                <a:spcPct val="150000"/>
              </a:lnSpc>
            </a:pPr>
            <a:r>
              <a:rPr lang="zh-CN" altLang="en-US" sz="2800" b="1" dirty="0">
                <a:solidFill>
                  <a:srgbClr val="C00000"/>
                </a:solidFill>
                <a:latin typeface="黑体" panose="02010609060101010101" pitchFamily="49" charset="-122"/>
                <a:ea typeface="黑体" panose="02010609060101010101" pitchFamily="49" charset="-122"/>
              </a:rPr>
              <a:t>窥豹一斑</a:t>
            </a:r>
          </a:p>
        </p:txBody>
      </p:sp>
      <p:sp>
        <p:nvSpPr>
          <p:cNvPr id="11" name="矩形 5"/>
          <p:cNvSpPr>
            <a:spLocks noChangeArrowheads="1"/>
          </p:cNvSpPr>
          <p:nvPr/>
        </p:nvSpPr>
        <p:spPr bwMode="auto">
          <a:xfrm>
            <a:off x="4302174" y="3356992"/>
            <a:ext cx="4374282" cy="351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064" tIns="29032" rIns="58064" bIns="29032">
            <a:spAutoFit/>
          </a:bodyPr>
          <a:lstStyle>
            <a:lvl1pPr eaLnBrk="0" hangingPunct="0">
              <a:spcBef>
                <a:spcPct val="20000"/>
              </a:spcBef>
              <a:buChar char="•"/>
              <a:defRPr sz="5000">
                <a:solidFill>
                  <a:schemeClr val="tx1"/>
                </a:solidFill>
                <a:latin typeface="Arial" charset="0"/>
                <a:ea typeface="宋体" pitchFamily="2" charset="-122"/>
              </a:defRPr>
            </a:lvl1pPr>
            <a:lvl2pPr marL="742950" indent="-285750" eaLnBrk="0" hangingPunct="0">
              <a:spcBef>
                <a:spcPct val="20000"/>
              </a:spcBef>
              <a:buChar char="–"/>
              <a:defRPr sz="4400">
                <a:solidFill>
                  <a:schemeClr val="tx1"/>
                </a:solidFill>
                <a:latin typeface="Arial" charset="0"/>
                <a:ea typeface="宋体" pitchFamily="2" charset="-122"/>
              </a:defRPr>
            </a:lvl2pPr>
            <a:lvl3pPr marL="1143000" indent="-228600" eaLnBrk="0" hangingPunct="0">
              <a:spcBef>
                <a:spcPct val="20000"/>
              </a:spcBef>
              <a:buChar char="•"/>
              <a:defRPr sz="3700">
                <a:solidFill>
                  <a:schemeClr val="tx1"/>
                </a:solidFill>
                <a:latin typeface="Arial" charset="0"/>
                <a:ea typeface="宋体" pitchFamily="2" charset="-122"/>
              </a:defRPr>
            </a:lvl3pPr>
            <a:lvl4pPr marL="1600200" indent="-228600" eaLnBrk="0" hangingPunct="0">
              <a:spcBef>
                <a:spcPct val="20000"/>
              </a:spcBef>
              <a:buChar char="–"/>
              <a:defRPr sz="3100">
                <a:solidFill>
                  <a:schemeClr val="tx1"/>
                </a:solidFill>
                <a:latin typeface="Arial" charset="0"/>
                <a:ea typeface="宋体" pitchFamily="2" charset="-122"/>
              </a:defRPr>
            </a:lvl4pPr>
            <a:lvl5pPr marL="2057400" indent="-228600" eaLnBrk="0" hangingPunct="0">
              <a:spcBef>
                <a:spcPct val="20000"/>
              </a:spcBef>
              <a:buChar char="»"/>
              <a:defRPr sz="31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1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1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1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100">
                <a:solidFill>
                  <a:schemeClr val="tx1"/>
                </a:solidFill>
                <a:latin typeface="Arial" charset="0"/>
                <a:ea typeface="宋体" pitchFamily="2" charset="-122"/>
              </a:defRPr>
            </a:lvl9pPr>
          </a:lstStyle>
          <a:p>
            <a:pPr algn="ctr">
              <a:lnSpc>
                <a:spcPct val="150000"/>
              </a:lnSpc>
              <a:buNone/>
            </a:pPr>
            <a:r>
              <a:rPr lang="zh-CN" altLang="zh-CN" sz="2300" b="1" dirty="0">
                <a:solidFill>
                  <a:srgbClr val="059921"/>
                </a:solidFill>
              </a:rPr>
              <a:t>李君如</a:t>
            </a:r>
            <a:r>
              <a:rPr lang="zh-CN" altLang="en-US" sz="2300" b="1" dirty="0">
                <a:solidFill>
                  <a:srgbClr val="059921"/>
                </a:solidFill>
              </a:rPr>
              <a:t>解读</a:t>
            </a:r>
            <a:r>
              <a:rPr lang="zh-CN" altLang="en-US" sz="1200" b="1" dirty="0">
                <a:solidFill>
                  <a:srgbClr val="059921"/>
                </a:solidFill>
              </a:rPr>
              <a:t>（</a:t>
            </a:r>
            <a:r>
              <a:rPr lang="zh-CN" altLang="zh-CN" sz="1200" b="1" dirty="0">
                <a:solidFill>
                  <a:srgbClr val="059921"/>
                </a:solidFill>
              </a:rPr>
              <a:t>中央党校原副校长</a:t>
            </a:r>
            <a:r>
              <a:rPr lang="zh-CN" altLang="en-US" sz="1200" b="1" dirty="0">
                <a:solidFill>
                  <a:srgbClr val="059921"/>
                </a:solidFill>
              </a:rPr>
              <a:t>）</a:t>
            </a:r>
            <a:endParaRPr lang="en-US" altLang="zh-CN" sz="2300" b="1" dirty="0">
              <a:solidFill>
                <a:srgbClr val="059921"/>
              </a:solidFill>
            </a:endParaRPr>
          </a:p>
          <a:p>
            <a:pPr marL="285750" indent="-285750">
              <a:lnSpc>
                <a:spcPct val="150000"/>
              </a:lnSpc>
            </a:pPr>
            <a:r>
              <a:rPr lang="zh-CN" altLang="zh-CN" sz="1600" dirty="0">
                <a:solidFill>
                  <a:srgbClr val="002060"/>
                </a:solidFill>
              </a:rPr>
              <a:t>前两项主要是“不忘初心”</a:t>
            </a:r>
            <a:endParaRPr lang="en-US" altLang="zh-CN" sz="1600" dirty="0">
              <a:solidFill>
                <a:srgbClr val="002060"/>
              </a:solidFill>
            </a:endParaRPr>
          </a:p>
          <a:p>
            <a:pPr>
              <a:lnSpc>
                <a:spcPct val="150000"/>
              </a:lnSpc>
              <a:buNone/>
            </a:pPr>
            <a:r>
              <a:rPr lang="en-US" altLang="zh-CN" sz="1600" dirty="0">
                <a:solidFill>
                  <a:srgbClr val="002060"/>
                </a:solidFill>
              </a:rPr>
              <a:t>     </a:t>
            </a:r>
            <a:r>
              <a:rPr lang="zh-CN" altLang="zh-CN" sz="1600" dirty="0">
                <a:solidFill>
                  <a:srgbClr val="002060"/>
                </a:solidFill>
              </a:rPr>
              <a:t>后五项体现在“继续前进”</a:t>
            </a:r>
            <a:endParaRPr lang="en-US" altLang="zh-CN" sz="1600" dirty="0">
              <a:solidFill>
                <a:srgbClr val="002060"/>
              </a:solidFill>
            </a:endParaRPr>
          </a:p>
          <a:p>
            <a:pPr>
              <a:lnSpc>
                <a:spcPct val="150000"/>
              </a:lnSpc>
              <a:buNone/>
            </a:pPr>
            <a:r>
              <a:rPr lang="en-US" altLang="zh-CN" sz="1600" dirty="0">
                <a:solidFill>
                  <a:srgbClr val="002060"/>
                </a:solidFill>
              </a:rPr>
              <a:t>     </a:t>
            </a:r>
            <a:r>
              <a:rPr lang="zh-CN" altLang="zh-CN" sz="1600" dirty="0">
                <a:solidFill>
                  <a:srgbClr val="002060"/>
                </a:solidFill>
              </a:rPr>
              <a:t>中间第三项四个自信</a:t>
            </a:r>
            <a:r>
              <a:rPr lang="zh-CN" altLang="en-US" sz="1600" dirty="0">
                <a:solidFill>
                  <a:srgbClr val="002060"/>
                </a:solidFill>
              </a:rPr>
              <a:t>，</a:t>
            </a:r>
            <a:r>
              <a:rPr lang="zh-CN" altLang="zh-CN" sz="1600" dirty="0">
                <a:solidFill>
                  <a:srgbClr val="002060"/>
                </a:solidFill>
              </a:rPr>
              <a:t>承上启下</a:t>
            </a:r>
            <a:endParaRPr lang="en-US" altLang="zh-CN" sz="1600" dirty="0">
              <a:solidFill>
                <a:srgbClr val="002060"/>
              </a:solidFill>
            </a:endParaRPr>
          </a:p>
          <a:p>
            <a:pPr>
              <a:lnSpc>
                <a:spcPct val="150000"/>
              </a:lnSpc>
              <a:buNone/>
            </a:pPr>
            <a:r>
              <a:rPr lang="en-US" altLang="zh-CN" sz="1600" dirty="0">
                <a:solidFill>
                  <a:srgbClr val="002060"/>
                </a:solidFill>
              </a:rPr>
              <a:t>     </a:t>
            </a:r>
            <a:r>
              <a:rPr lang="zh-CN" altLang="zh-CN" sz="1600" dirty="0">
                <a:solidFill>
                  <a:srgbClr val="002060"/>
                </a:solidFill>
              </a:rPr>
              <a:t>既是不忘初心</a:t>
            </a:r>
            <a:r>
              <a:rPr lang="zh-CN" altLang="en-US" sz="1600" dirty="0">
                <a:solidFill>
                  <a:srgbClr val="002060"/>
                </a:solidFill>
              </a:rPr>
              <a:t>的表现</a:t>
            </a:r>
            <a:r>
              <a:rPr lang="zh-CN" altLang="zh-CN" sz="1600" dirty="0">
                <a:solidFill>
                  <a:srgbClr val="002060"/>
                </a:solidFill>
              </a:rPr>
              <a:t>，也是继续前进的根本</a:t>
            </a:r>
            <a:endParaRPr lang="en-US" altLang="zh-CN" sz="1600" dirty="0">
              <a:solidFill>
                <a:srgbClr val="002060"/>
              </a:solidFill>
            </a:endParaRPr>
          </a:p>
          <a:p>
            <a:pPr marL="285750" indent="-285750">
              <a:lnSpc>
                <a:spcPct val="150000"/>
              </a:lnSpc>
            </a:pPr>
            <a:r>
              <a:rPr lang="zh-CN" altLang="zh-CN" sz="1600" dirty="0">
                <a:solidFill>
                  <a:srgbClr val="002060"/>
                </a:solidFill>
              </a:rPr>
              <a:t>八个字很凝练，但内涵丰富，思想深刻</a:t>
            </a:r>
            <a:endParaRPr lang="en-US" altLang="zh-CN" sz="1600" dirty="0">
              <a:solidFill>
                <a:srgbClr val="002060"/>
              </a:solidFill>
            </a:endParaRPr>
          </a:p>
          <a:p>
            <a:pPr marL="285750" indent="-285750">
              <a:lnSpc>
                <a:spcPct val="150000"/>
              </a:lnSpc>
            </a:pPr>
            <a:r>
              <a:rPr lang="zh-CN" altLang="zh-CN" sz="1600" dirty="0">
                <a:solidFill>
                  <a:srgbClr val="002060"/>
                </a:solidFill>
              </a:rPr>
              <a:t>体现了</a:t>
            </a:r>
            <a:r>
              <a:rPr lang="zh-CN" altLang="en-US" sz="1600" dirty="0">
                <a:solidFill>
                  <a:srgbClr val="002060"/>
                </a:solidFill>
              </a:rPr>
              <a:t>：</a:t>
            </a:r>
            <a:r>
              <a:rPr lang="zh-CN" altLang="zh-CN" sz="1600" dirty="0">
                <a:solidFill>
                  <a:srgbClr val="002060"/>
                </a:solidFill>
              </a:rPr>
              <a:t>中央对人民负责的忧患意识</a:t>
            </a:r>
            <a:endParaRPr lang="en-US" altLang="zh-CN" sz="1600" dirty="0">
              <a:solidFill>
                <a:srgbClr val="002060"/>
              </a:solidFill>
            </a:endParaRPr>
          </a:p>
          <a:p>
            <a:pPr>
              <a:lnSpc>
                <a:spcPct val="150000"/>
              </a:lnSpc>
              <a:buNone/>
            </a:pPr>
            <a:r>
              <a:rPr lang="en-US" altLang="zh-CN" sz="1600" dirty="0">
                <a:solidFill>
                  <a:srgbClr val="002060"/>
                </a:solidFill>
              </a:rPr>
              <a:t>                          </a:t>
            </a:r>
            <a:r>
              <a:rPr lang="zh-CN" altLang="zh-CN" sz="1600" dirty="0">
                <a:solidFill>
                  <a:srgbClr val="002060"/>
                </a:solidFill>
              </a:rPr>
              <a:t>对人民尽责的责任意识</a:t>
            </a:r>
          </a:p>
        </p:txBody>
      </p:sp>
    </p:spTree>
    <p:extLst>
      <p:ext uri="{BB962C8B-B14F-4D97-AF65-F5344CB8AC3E}">
        <p14:creationId xmlns:p14="http://schemas.microsoft.com/office/powerpoint/2010/main" val="3027954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a:spPr>
      <a:bodyPr wrap="square" lIns="58064" tIns="29032" rIns="58064" bIns="29032">
        <a:spAutoFit/>
      </a:bodyPr>
      <a:lstStyle>
        <a:defPPr algn="ctr" eaLnBrk="1" hangingPunct="1">
          <a:lnSpc>
            <a:spcPct val="150000"/>
          </a:lnSpc>
          <a:spcBef>
            <a:spcPct val="0"/>
          </a:spcBef>
          <a:buFontTx/>
          <a:buNone/>
          <a:defRPr sz="2000" dirty="0" smtClean="0">
            <a:latin typeface="华文细黑" pitchFamily="2" charset="-122"/>
            <a:ea typeface="华文细黑" pitchFamily="2" charset="-122"/>
            <a:cs typeface="Times New Roman"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47721</TotalTime>
  <Words>4277</Words>
  <Application>Microsoft Office PowerPoint</Application>
  <PresentationFormat>全屏显示(4:3)</PresentationFormat>
  <Paragraphs>402</Paragraphs>
  <Slides>34</Slides>
  <Notes>12</Notes>
  <HiddenSlides>0</HiddenSlides>
  <MMClips>0</MMClips>
  <ScaleCrop>false</ScaleCrop>
  <HeadingPairs>
    <vt:vector size="4" baseType="variant">
      <vt:variant>
        <vt:lpstr>主题</vt:lpstr>
      </vt:variant>
      <vt:variant>
        <vt:i4>2</vt:i4>
      </vt:variant>
      <vt:variant>
        <vt:lpstr>幻灯片标题</vt:lpstr>
      </vt:variant>
      <vt:variant>
        <vt:i4>34</vt:i4>
      </vt:variant>
    </vt:vector>
  </HeadingPairs>
  <TitlesOfParts>
    <vt:vector size="36" baseType="lpstr">
      <vt:lpstr>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apple</dc:creator>
  <cp:lastModifiedBy>史新波</cp:lastModifiedBy>
  <cp:revision>1189</cp:revision>
  <cp:lastPrinted>2015-10-29T02:42:11Z</cp:lastPrinted>
  <dcterms:created xsi:type="dcterms:W3CDTF">2012-06-14T02:18:37Z</dcterms:created>
  <dcterms:modified xsi:type="dcterms:W3CDTF">2016-09-21T21:10:25Z</dcterms:modified>
</cp:coreProperties>
</file>