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不忘初心，继续前进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600" dirty="0" smtClean="0">
                <a:solidFill>
                  <a:srgbClr val="0070C0"/>
                </a:solidFill>
              </a:rPr>
              <a:t>——</a:t>
            </a:r>
            <a:r>
              <a:rPr lang="zh-CN" altLang="en-US" sz="3600" dirty="0" smtClean="0">
                <a:solidFill>
                  <a:srgbClr val="0070C0"/>
                </a:solidFill>
              </a:rPr>
              <a:t>“两学</a:t>
            </a:r>
            <a:r>
              <a:rPr lang="zh-CN" altLang="en-US" sz="3600" dirty="0">
                <a:solidFill>
                  <a:srgbClr val="0070C0"/>
                </a:solidFill>
              </a:rPr>
              <a:t>一做”支部</a:t>
            </a:r>
            <a:r>
              <a:rPr lang="zh-CN" altLang="en-US" sz="3600" dirty="0" smtClean="0">
                <a:solidFill>
                  <a:srgbClr val="0070C0"/>
                </a:solidFill>
              </a:rPr>
              <a:t>书记上党课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认可四处党支部</a:t>
            </a:r>
            <a:endParaRPr lang="en-US" altLang="zh-CN" dirty="0" smtClean="0"/>
          </a:p>
          <a:p>
            <a:r>
              <a:rPr lang="zh-CN" altLang="en-US" dirty="0" smtClean="0"/>
              <a:t>翟培军</a:t>
            </a:r>
            <a:endParaRPr lang="en-US" altLang="zh-CN" dirty="0" smtClean="0"/>
          </a:p>
          <a:p>
            <a:r>
              <a:rPr lang="en-US" altLang="zh-CN" dirty="0" smtClean="0"/>
              <a:t>2016.07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职业</a:t>
            </a:r>
            <a:r>
              <a:rPr lang="zh-CN" altLang="en-US" b="1" dirty="0" smtClean="0"/>
              <a:t>与</a:t>
            </a:r>
            <a:r>
              <a:rPr lang="zh-CN" altLang="en-US" b="1" dirty="0" smtClean="0">
                <a:solidFill>
                  <a:srgbClr val="FF0000"/>
                </a:solidFill>
              </a:rPr>
              <a:t>事业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职业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赖以生存，</a:t>
            </a:r>
            <a:r>
              <a:rPr lang="zh-CN" altLang="en-US" dirty="0" smtClean="0"/>
              <a:t>维系生活的营生；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b="1" dirty="0" smtClean="0"/>
              <a:t>事业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实现</a:t>
            </a:r>
            <a:r>
              <a:rPr lang="zh-CN" altLang="en-US" dirty="0"/>
              <a:t>人生</a:t>
            </a:r>
            <a:r>
              <a:rPr lang="zh-CN" altLang="en-US" dirty="0" smtClean="0"/>
              <a:t>价值</a:t>
            </a:r>
            <a:r>
              <a:rPr lang="zh-CN" altLang="en-US" dirty="0"/>
              <a:t>和</a:t>
            </a:r>
            <a:r>
              <a:rPr lang="zh-CN" altLang="en-US" dirty="0" smtClean="0"/>
              <a:t>追求</a:t>
            </a:r>
            <a:r>
              <a:rPr lang="zh-CN" altLang="en-US" dirty="0" smtClean="0"/>
              <a:t>的平台。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生活手段</a:t>
            </a:r>
            <a:r>
              <a:rPr lang="zh-CN" altLang="en-US" b="1" dirty="0" smtClean="0"/>
              <a:t>与</a:t>
            </a:r>
            <a:r>
              <a:rPr lang="zh-CN" altLang="en-US" b="1" dirty="0" smtClean="0">
                <a:solidFill>
                  <a:srgbClr val="FF0000"/>
                </a:solidFill>
              </a:rPr>
              <a:t>自我实现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需求层次</a:t>
            </a:r>
            <a:endParaRPr lang="zh-CN" altLang="en-US" dirty="0"/>
          </a:p>
        </p:txBody>
      </p:sp>
      <p:pic>
        <p:nvPicPr>
          <p:cNvPr id="4098" name="Picture 2" descr="http://p3.so.qhimg.com/t01c46086418e029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74" y="2420888"/>
            <a:ext cx="5773190" cy="34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1.so.qhimg.com/t013036e5b9e07942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生活不止眼前的苟且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38146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我想做梦想下的游子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不顾一切奔跑追逐光阴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想对世界大声的呼喊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只有信念回应我的爱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/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/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看野了这平淡的风景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花儿开在内心里的起点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很多人</a:t>
            </a:r>
            <a:r>
              <a:rPr lang="zh-CN" altLang="en-US" b="1" dirty="0" smtClean="0">
                <a:solidFill>
                  <a:srgbClr val="FFFF00"/>
                </a:solidFill>
              </a:rPr>
              <a:t>接受现实</a:t>
            </a:r>
            <a:r>
              <a:rPr lang="zh-CN" altLang="en-US" b="1" dirty="0">
                <a:solidFill>
                  <a:srgbClr val="FFFF00"/>
                </a:solidFill>
              </a:rPr>
              <a:t>的荒野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不知不觉已垂暮之年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/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/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一年 十年 就在一辈子之间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忘记了要去追逐你的世界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/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/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生活不止眼前的苟且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zh-CN" altLang="en-US" b="1" dirty="0">
                <a:solidFill>
                  <a:srgbClr val="FFFF00"/>
                </a:solidFill>
              </a:rPr>
              <a:t>还有诗和远方的田野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1270" y="2060848"/>
            <a:ext cx="3754874" cy="3888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方</a:t>
            </a:r>
            <a:r>
              <a:rPr lang="zh-CN" altLang="en-US" sz="48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得</a:t>
            </a:r>
            <a:r>
              <a:rPr lang="zh-CN" altLang="en-US" sz="48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始终</a:t>
            </a:r>
            <a:endParaRPr lang="en-US" altLang="zh-CN" sz="4800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zh-CN" altLang="en-US" sz="48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继续前进</a:t>
            </a:r>
            <a:endParaRPr lang="en-US" altLang="zh-CN" sz="4800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zh-CN" altLang="en-US" sz="48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不</a:t>
            </a:r>
            <a:r>
              <a:rPr lang="zh-CN" altLang="en-US" sz="48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忘初心</a:t>
            </a:r>
            <a:endParaRPr lang="en-US" altLang="zh-CN" sz="4800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4400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zh-CN" altLang="en-US" sz="4400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总书记“七一”讲话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不忘初心，继续前进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       习</a:t>
            </a:r>
            <a:r>
              <a:rPr lang="zh-CN" altLang="en-US" dirty="0"/>
              <a:t>近平总书记在庆祝中国共产党成立</a:t>
            </a:r>
            <a:r>
              <a:rPr lang="en-US" altLang="zh-CN" dirty="0"/>
              <a:t>95</a:t>
            </a:r>
            <a:r>
              <a:rPr lang="zh-CN" altLang="en-US" dirty="0"/>
              <a:t>周年大会上发表重要讲话强调，面向未来，面对挑战，全党同志一定要</a:t>
            </a:r>
            <a:r>
              <a:rPr lang="zh-CN" altLang="en-US" dirty="0">
                <a:solidFill>
                  <a:srgbClr val="FF0000"/>
                </a:solidFill>
              </a:rPr>
              <a:t>不忘初心、继续前进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党的</a:t>
            </a:r>
            <a:r>
              <a:rPr lang="zh-CN" altLang="en-US" b="1" dirty="0" smtClean="0">
                <a:solidFill>
                  <a:srgbClr val="0070C0"/>
                </a:solidFill>
              </a:rPr>
              <a:t>初心</a:t>
            </a:r>
            <a:r>
              <a:rPr lang="zh-CN" altLang="en-US" dirty="0" smtClean="0"/>
              <a:t>是什么？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出现的</a:t>
            </a:r>
            <a:r>
              <a:rPr lang="zh-CN" altLang="en-US" b="1" dirty="0" smtClean="0">
                <a:solidFill>
                  <a:srgbClr val="0070C0"/>
                </a:solidFill>
              </a:rPr>
              <a:t>问题</a:t>
            </a:r>
            <a:r>
              <a:rPr lang="zh-CN" altLang="en-US" dirty="0" smtClean="0"/>
              <a:t>是什么？</a:t>
            </a:r>
            <a:endParaRPr lang="en-US" altLang="zh-CN" dirty="0" smtClean="0"/>
          </a:p>
          <a:p>
            <a:pPr lvl="1"/>
            <a:r>
              <a:rPr lang="zh-CN" altLang="en-US" b="1" dirty="0">
                <a:solidFill>
                  <a:srgbClr val="0070C0"/>
                </a:solidFill>
              </a:rPr>
              <a:t>十八</a:t>
            </a:r>
            <a:r>
              <a:rPr lang="zh-CN" altLang="en-US" b="1" dirty="0" smtClean="0">
                <a:solidFill>
                  <a:srgbClr val="0070C0"/>
                </a:solidFill>
              </a:rPr>
              <a:t>大</a:t>
            </a:r>
            <a:r>
              <a:rPr lang="zh-CN" altLang="en-US" dirty="0" smtClean="0"/>
              <a:t>之后的措施。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初心</a:t>
            </a:r>
            <a:r>
              <a:rPr lang="zh-CN" altLang="en-US" dirty="0" smtClean="0"/>
              <a:t>是什么？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个人的目标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长大了要做什么？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大学选什么</a:t>
            </a:r>
            <a:r>
              <a:rPr lang="zh-CN" altLang="en-US" dirty="0" smtClean="0"/>
              <a:t>专业？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职业的选择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认可的宗旨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提升实验室能力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确保检验检测</a:t>
            </a:r>
            <a:r>
              <a:rPr lang="zh-CN" altLang="en-US" dirty="0" smtClean="0"/>
              <a:t>结果准确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促进国家经济和社会发展</a:t>
            </a:r>
            <a:endParaRPr lang="zh-CN" altLang="en-US" dirty="0"/>
          </a:p>
        </p:txBody>
      </p:sp>
      <p:pic>
        <p:nvPicPr>
          <p:cNvPr id="1026" name="Picture 2" descr="http://photocdn.sohu.com/20150909/mp31212262_1441791764607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00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认可的历程</a:t>
            </a:r>
            <a:r>
              <a:rPr lang="en-US" altLang="zh-CN" dirty="0" smtClean="0"/>
              <a:t>1-CNACL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1993~2002</a:t>
            </a:r>
            <a:r>
              <a:rPr lang="zh-CN" altLang="en-US" dirty="0" smtClean="0"/>
              <a:t>年；</a:t>
            </a:r>
            <a:endParaRPr lang="en-US" altLang="zh-CN" dirty="0" smtClean="0"/>
          </a:p>
          <a:p>
            <a:r>
              <a:rPr lang="zh-CN" altLang="en-US" dirty="0" smtClean="0"/>
              <a:t>中国实验室国家认可委员会；</a:t>
            </a:r>
            <a:endParaRPr lang="en-US" altLang="zh-CN" dirty="0"/>
          </a:p>
          <a:p>
            <a:r>
              <a:rPr lang="zh-CN" altLang="en-US" dirty="0" smtClean="0"/>
              <a:t>设在国家技术监督局认评司；</a:t>
            </a:r>
            <a:endParaRPr lang="en-US" altLang="zh-CN" dirty="0" smtClean="0"/>
          </a:p>
          <a:p>
            <a:r>
              <a:rPr lang="zh-CN" altLang="en-US" dirty="0"/>
              <a:t>办公</a:t>
            </a:r>
            <a:r>
              <a:rPr lang="zh-CN" altLang="en-US" dirty="0" smtClean="0"/>
              <a:t>地点：知春路、计量院；</a:t>
            </a:r>
            <a:endParaRPr lang="en-US" altLang="zh-CN" dirty="0" smtClean="0"/>
          </a:p>
          <a:p>
            <a:r>
              <a:rPr lang="zh-CN" altLang="en-US" dirty="0" smtClean="0"/>
              <a:t>“十几个人来七八条</a:t>
            </a:r>
            <a:r>
              <a:rPr lang="zh-CN" altLang="en-US" dirty="0"/>
              <a:t>枪”。</a:t>
            </a:r>
          </a:p>
        </p:txBody>
      </p:sp>
      <p:pic>
        <p:nvPicPr>
          <p:cNvPr id="2050" name="Picture 2" descr="http://img30.nipic.com/20111115/8843035_22173138417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93910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0.so.qhimg.com/t015eb9afba6b2c7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72" y="3475535"/>
            <a:ext cx="4469928" cy="27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认可的历程</a:t>
            </a:r>
            <a:r>
              <a:rPr lang="en-US" altLang="zh-CN" dirty="0" smtClean="0"/>
              <a:t>2-CNAL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2002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~2006</a:t>
            </a:r>
            <a:r>
              <a:rPr lang="zh-CN" altLang="en-US" dirty="0" smtClean="0"/>
              <a:t>年</a:t>
            </a:r>
            <a:endParaRPr lang="en-US" altLang="zh-CN" dirty="0" smtClean="0"/>
          </a:p>
          <a:p>
            <a:r>
              <a:rPr lang="zh-CN" altLang="en-US" dirty="0"/>
              <a:t>中国</a:t>
            </a:r>
            <a:r>
              <a:rPr lang="zh-CN" altLang="en-US" dirty="0" smtClean="0"/>
              <a:t>实验室国家认可委员会；</a:t>
            </a:r>
            <a:endParaRPr lang="en-US" altLang="zh-CN" dirty="0" smtClean="0"/>
          </a:p>
          <a:p>
            <a:r>
              <a:rPr lang="en-US" altLang="zh-CN" dirty="0" smtClean="0"/>
              <a:t>CNACL+CCIBLAC</a:t>
            </a:r>
          </a:p>
          <a:p>
            <a:r>
              <a:rPr lang="zh-CN" altLang="en-US" dirty="0" smtClean="0"/>
              <a:t>秘书处：计量院、中认大厦；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 descr="C:\Users\lenovo\Desktop\认可历程\2003年同行评审留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085656" cy="45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\Desktop\认可历程\DSCF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70493"/>
            <a:ext cx="4427984" cy="29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6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照片</a:t>
            </a:r>
            <a:r>
              <a:rPr lang="zh-CN" altLang="en-US" dirty="0" smtClean="0"/>
              <a:t>（略）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070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认可的历程</a:t>
            </a:r>
            <a:r>
              <a:rPr lang="en-US" altLang="zh-CN" dirty="0" smtClean="0"/>
              <a:t>3-CNAS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2006~</a:t>
            </a:r>
            <a:endParaRPr lang="en-US" altLang="zh-CN" dirty="0"/>
          </a:p>
          <a:p>
            <a:r>
              <a:rPr lang="zh-CN" altLang="en-US" dirty="0" smtClean="0"/>
              <a:t>中国合格评定国家认可委员会；</a:t>
            </a:r>
            <a:endParaRPr lang="en-US" altLang="zh-CN" dirty="0" smtClean="0"/>
          </a:p>
          <a:p>
            <a:r>
              <a:rPr lang="en-US" altLang="zh-CN" dirty="0" smtClean="0"/>
              <a:t>CNAL+CNAB;</a:t>
            </a:r>
          </a:p>
          <a:p>
            <a:r>
              <a:rPr lang="zh-CN" altLang="en-US" dirty="0"/>
              <a:t>中认</a:t>
            </a:r>
            <a:r>
              <a:rPr lang="zh-CN" altLang="en-US" dirty="0" smtClean="0"/>
              <a:t>大厦、南花市</a:t>
            </a:r>
            <a:endParaRPr lang="zh-CN" altLang="en-US" dirty="0"/>
          </a:p>
        </p:txBody>
      </p:sp>
      <p:pic>
        <p:nvPicPr>
          <p:cNvPr id="1026" name="Picture 2" descr="_Fox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362221" cy="17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iso-1.com/uploads/allimg/120521/1-12052121442D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36" y="4207623"/>
            <a:ext cx="325608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箭头 5"/>
          <p:cNvSpPr/>
          <p:nvPr/>
        </p:nvSpPr>
        <p:spPr>
          <a:xfrm rot="19847374">
            <a:off x="5001486" y="4447113"/>
            <a:ext cx="978408" cy="363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照片</a:t>
            </a:r>
            <a:r>
              <a:rPr lang="zh-CN" altLang="en-US" dirty="0" smtClean="0"/>
              <a:t>（略）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164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254</Words>
  <Application>Microsoft Office PowerPoint</Application>
  <PresentationFormat>全屏显示(4:3)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不忘初心，继续前进 ——“两学一做”支部书记上党课</vt:lpstr>
      <vt:lpstr>总书记“七一”讲话</vt:lpstr>
      <vt:lpstr>初心是什么？</vt:lpstr>
      <vt:lpstr>认可的历程1-CNACL</vt:lpstr>
      <vt:lpstr>认可的历程2-CNAL</vt:lpstr>
      <vt:lpstr>PowerPoint 演示文稿</vt:lpstr>
      <vt:lpstr>PowerPoint 演示文稿</vt:lpstr>
      <vt:lpstr>认可的历程3-CNAS</vt:lpstr>
      <vt:lpstr>PowerPoint 演示文稿</vt:lpstr>
      <vt:lpstr>职业与事业</vt:lpstr>
      <vt:lpstr>生活手段与自我实现</vt:lpstr>
      <vt:lpstr>生活不止眼前的苟且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不忘初心，继续前进—— 支部书记上党课</dc:title>
  <dc:creator>No.5</dc:creator>
  <cp:lastModifiedBy>lenovo</cp:lastModifiedBy>
  <cp:revision>8</cp:revision>
  <dcterms:created xsi:type="dcterms:W3CDTF">2016-07-28T00:53:40Z</dcterms:created>
  <dcterms:modified xsi:type="dcterms:W3CDTF">2016-09-30T07:25:02Z</dcterms:modified>
</cp:coreProperties>
</file>