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4"/>
  </p:notesMasterIdLst>
  <p:handoutMasterIdLst>
    <p:handoutMasterId r:id="rId25"/>
  </p:handoutMasterIdLst>
  <p:sldIdLst>
    <p:sldId id="318" r:id="rId3"/>
    <p:sldId id="266" r:id="rId4"/>
    <p:sldId id="264" r:id="rId5"/>
    <p:sldId id="284" r:id="rId6"/>
    <p:sldId id="280" r:id="rId7"/>
    <p:sldId id="278" r:id="rId8"/>
    <p:sldId id="268" r:id="rId9"/>
    <p:sldId id="343" r:id="rId10"/>
    <p:sldId id="344" r:id="rId11"/>
    <p:sldId id="345" r:id="rId12"/>
    <p:sldId id="270" r:id="rId13"/>
    <p:sldId id="314" r:id="rId14"/>
    <p:sldId id="282" r:id="rId15"/>
    <p:sldId id="273" r:id="rId16"/>
    <p:sldId id="287" r:id="rId17"/>
    <p:sldId id="263" r:id="rId18"/>
    <p:sldId id="296" r:id="rId19"/>
    <p:sldId id="297" r:id="rId20"/>
    <p:sldId id="289" r:id="rId21"/>
    <p:sldId id="298" r:id="rId22"/>
    <p:sldId id="265" r:id="rId23"/>
  </p:sldIdLst>
  <p:sldSz cx="9144000" cy="5143500" type="screen16x9"/>
  <p:notesSz cx="6807200" cy="9939338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618">
          <p15:clr>
            <a:srgbClr val="A4A3A4"/>
          </p15:clr>
        </p15:guide>
        <p15:guide id="4" pos="5738">
          <p15:clr>
            <a:srgbClr val="A4A3A4"/>
          </p15:clr>
        </p15:guide>
        <p15:guide id="5" orient="horz" pos="2799">
          <p15:clr>
            <a:srgbClr val="A4A3A4"/>
          </p15:clr>
        </p15:guide>
        <p15:guide id="6" pos="575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4" autoAdjust="0"/>
  </p:normalViewPr>
  <p:slideViewPr>
    <p:cSldViewPr>
      <p:cViewPr>
        <p:scale>
          <a:sx n="100" d="100"/>
          <a:sy n="100" d="100"/>
        </p:scale>
        <p:origin x="-92" y="-52"/>
      </p:cViewPr>
      <p:guideLst>
        <p:guide orient="horz" pos="1620"/>
        <p:guide orient="horz" pos="2618"/>
        <p:guide orient="horz" pos="2799"/>
        <p:guide pos="2880"/>
        <p:guide pos="5738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928" y="-84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E6D65-4D7D-4896-8E86-D3177ECCAE8E}" type="datetimeFigureOut">
              <a:rPr lang="zh-CN" altLang="en-US" smtClean="0"/>
              <a:pPr/>
              <a:t>2016-9-27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66B7C-7C1E-4948-A6FA-EA7C731715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3231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5EEFF-2679-467A-B247-40FD39B65F2F}" type="datetimeFigureOut">
              <a:rPr lang="zh-CN" altLang="en-US" smtClean="0"/>
              <a:pPr/>
              <a:t>2016-9-27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75BC-847C-4F83-9AE3-DC3F6F592E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3410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59842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80887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8088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48140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48140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8500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242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7063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73977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5923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4850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79001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4850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706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7063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706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706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706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181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80887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8088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81485790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0144436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\Desktop\1024xxx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29544"/>
          <a:stretch/>
        </p:blipFill>
        <p:spPr bwMode="auto">
          <a:xfrm>
            <a:off x="1" y="-8150"/>
            <a:ext cx="9144000" cy="5172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1080000"/>
          </a:xfrm>
          <a:prstGeom prst="rect">
            <a:avLst/>
          </a:prstGeom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FFFFFF"/>
              </a:solidFill>
            </a:endParaRPr>
          </a:p>
        </p:txBody>
      </p:sp>
      <p:pic>
        <p:nvPicPr>
          <p:cNvPr id="9" name="Picture 3" descr="C:\Users\xb\Desktop\53bf653e36a06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9869"/>
            <a:ext cx="724366" cy="642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292863"/>
            <a:ext cx="4577302" cy="5762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732240" y="341880"/>
            <a:ext cx="235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BC000D">
                    <a:lumMod val="40000"/>
                    <a:lumOff val="60000"/>
                  </a:srgbClr>
                </a:solidFill>
                <a:latin typeface="微软雅黑"/>
              </a:rPr>
              <a:t>学习和遵守 </a:t>
            </a:r>
            <a:r>
              <a:rPr lang="zh-CN" altLang="en-US" sz="2400" b="1" dirty="0" smtClean="0">
                <a:solidFill>
                  <a:srgbClr val="BC000D">
                    <a:lumMod val="40000"/>
                    <a:lumOff val="60000"/>
                  </a:srgbClr>
                </a:solidFill>
                <a:latin typeface="微软雅黑"/>
              </a:rPr>
              <a:t>党章</a:t>
            </a:r>
            <a:endParaRPr lang="zh-CN" altLang="en-US" sz="2400" b="1" dirty="0">
              <a:solidFill>
                <a:srgbClr val="BC000D">
                  <a:lumMod val="40000"/>
                  <a:lumOff val="60000"/>
                </a:srgbClr>
              </a:solidFill>
              <a:latin typeface="微软雅黑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938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487144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F288E0-7875-42C4-84C8-98DBBD3BF4D2}" type="datetimeFigureOut">
              <a:rPr lang="zh-CN" altLang="en-US" sz="1600" smtClean="0">
                <a:solidFill>
                  <a:srgbClr val="000000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2016-9-27</a:t>
            </a:fld>
            <a:endParaRPr lang="zh-CN" altLang="en-US" sz="160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Arial" charset="0"/>
                <a:ea typeface="宋体" charset="-122"/>
              </a:rPr>
              <a:t>江苏大学党校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9BB5D0-35E4-459D-AEF3-FE4D7C45CC19}" type="slidenum">
              <a:rPr lang="zh-CN" altLang="en-US" sz="1600" smtClean="0">
                <a:solidFill>
                  <a:srgbClr val="000000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60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903589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801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75018"/>
            <a:ext cx="6012160" cy="6684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/>
          <p:cNvSpPr/>
          <p:nvPr userDrawn="1"/>
        </p:nvSpPr>
        <p:spPr>
          <a:xfrm>
            <a:off x="3131840" y="0"/>
            <a:ext cx="6012160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13522" y="0"/>
            <a:ext cx="3131840" cy="51435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-13522" y="3651870"/>
            <a:ext cx="313184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6" descr="G:\2016我图\两会\ooopic_10194892_b0c64675b11c678cafbc\00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"/>
            <a:ext cx="2789392" cy="1718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878382" y="2571750"/>
            <a:ext cx="18537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Contents</a:t>
            </a:r>
            <a:endParaRPr lang="zh-CN" altLang="en-US" sz="2800" b="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1094750" y="1958904"/>
            <a:ext cx="14610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762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  <a:endParaRPr lang="zh-CN" altLang="en-US" sz="3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76200" dir="10800000" algn="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3" descr="C:\Users\xb\Desktop\53bf653e36a06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17" y="466262"/>
            <a:ext cx="1419870" cy="1258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90443" y="4683116"/>
            <a:ext cx="2802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中国共产党</a:t>
            </a:r>
            <a:r>
              <a:rPr lang="en-US" altLang="zh-CN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·</a:t>
            </a:r>
            <a:r>
              <a:rPr lang="en-US" altLang="zh-CN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  <a:ea typeface="华文行楷" panose="02010800040101010101" pitchFamily="2" charset="-122"/>
              </a:rPr>
              <a:t>2016</a:t>
            </a: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513001" y="3821197"/>
            <a:ext cx="2078794" cy="492343"/>
            <a:chOff x="513001" y="3821197"/>
            <a:chExt cx="2078794" cy="492343"/>
          </a:xfrm>
        </p:grpSpPr>
        <p:sp>
          <p:nvSpPr>
            <p:cNvPr id="59" name="矩形 58"/>
            <p:cNvSpPr/>
            <p:nvPr/>
          </p:nvSpPr>
          <p:spPr>
            <a:xfrm>
              <a:off x="513001" y="3840361"/>
              <a:ext cx="473180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513002" y="4076950"/>
              <a:ext cx="47318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rot="5400000">
              <a:off x="513003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/>
            <p:cNvSpPr/>
            <p:nvPr/>
          </p:nvSpPr>
          <p:spPr>
            <a:xfrm>
              <a:off x="1048206" y="3840361"/>
              <a:ext cx="473180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1048207" y="4076950"/>
              <a:ext cx="47318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5400000">
              <a:off x="1048208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1583408" y="3840361"/>
              <a:ext cx="473181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583411" y="4076950"/>
              <a:ext cx="47318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5400000">
              <a:off x="1583414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/>
            <p:cNvSpPr/>
            <p:nvPr/>
          </p:nvSpPr>
          <p:spPr>
            <a:xfrm>
              <a:off x="2118610" y="3840361"/>
              <a:ext cx="473181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2118614" y="4076950"/>
              <a:ext cx="47318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rot="5400000">
              <a:off x="2118616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14"/>
            <p:cNvSpPr txBox="1"/>
            <p:nvPr/>
          </p:nvSpPr>
          <p:spPr>
            <a:xfrm>
              <a:off x="2160661" y="3821197"/>
              <a:ext cx="3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</a:rPr>
                <a:t>做</a:t>
              </a:r>
            </a:p>
          </p:txBody>
        </p:sp>
        <p:sp>
          <p:nvSpPr>
            <p:cNvPr id="43" name="TextBox 14"/>
            <p:cNvSpPr txBox="1"/>
            <p:nvPr/>
          </p:nvSpPr>
          <p:spPr>
            <a:xfrm>
              <a:off x="1102823" y="3821197"/>
              <a:ext cx="3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</a:rPr>
                <a:t>学</a:t>
              </a:r>
            </a:p>
          </p:txBody>
        </p:sp>
        <p:sp>
          <p:nvSpPr>
            <p:cNvPr id="42" name="TextBox 14"/>
            <p:cNvSpPr txBox="1"/>
            <p:nvPr/>
          </p:nvSpPr>
          <p:spPr>
            <a:xfrm>
              <a:off x="554487" y="3821197"/>
              <a:ext cx="38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两</a:t>
              </a:r>
              <a:endParaRPr lang="zh-CN" altLang="en-US" sz="2400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14"/>
            <p:cNvSpPr txBox="1"/>
            <p:nvPr/>
          </p:nvSpPr>
          <p:spPr>
            <a:xfrm>
              <a:off x="1610717" y="3821197"/>
              <a:ext cx="3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</a:rPr>
                <a:t>一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95569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75018"/>
            <a:ext cx="6012160" cy="6684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/>
          <p:cNvSpPr/>
          <p:nvPr userDrawn="1"/>
        </p:nvSpPr>
        <p:spPr>
          <a:xfrm>
            <a:off x="3131840" y="0"/>
            <a:ext cx="6012160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499730" y="1745600"/>
            <a:ext cx="1042180" cy="1042174"/>
            <a:chOff x="3555369" y="1745600"/>
            <a:chExt cx="1042180" cy="1042174"/>
          </a:xfrm>
          <a:effectLst/>
        </p:grpSpPr>
        <p:sp>
          <p:nvSpPr>
            <p:cNvPr id="18" name="矩形 17"/>
            <p:cNvSpPr/>
            <p:nvPr/>
          </p:nvSpPr>
          <p:spPr>
            <a:xfrm>
              <a:off x="3555369" y="1745600"/>
              <a:ext cx="1042180" cy="1042174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555369" y="2266687"/>
              <a:ext cx="104218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3555372" y="2266687"/>
              <a:ext cx="1042174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491880" y="1898156"/>
            <a:ext cx="1057880" cy="737063"/>
          </a:xfrm>
          <a:ln>
            <a:noFill/>
          </a:ln>
          <a:effectLst/>
        </p:spPr>
        <p:txBody>
          <a:bodyPr anchor="ctr" anchorCtr="0">
            <a:noAutofit/>
          </a:bodyPr>
          <a:lstStyle>
            <a:lvl1pPr marL="0" indent="0" algn="ctr">
              <a:buNone/>
              <a:defRPr sz="600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en-US" altLang="zh-CN" dirty="0" smtClean="0"/>
              <a:t>03</a:t>
            </a:r>
            <a:endParaRPr lang="zh-CN" altLang="en-US" dirty="0"/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2067694"/>
            <a:ext cx="4323781" cy="737063"/>
          </a:xfrm>
          <a:effectLst/>
        </p:spPr>
        <p:txBody>
          <a:bodyPr anchor="ctr" anchorCtr="0">
            <a:noAutofit/>
          </a:bodyPr>
          <a:lstStyle>
            <a:lvl1pPr marL="0" indent="0" algn="l">
              <a:buNone/>
              <a:defRPr sz="2800" b="1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 smtClean="0"/>
              <a:t>点击添加标题</a:t>
            </a:r>
            <a:endParaRPr lang="zh-CN" altLang="en-US" dirty="0"/>
          </a:p>
        </p:txBody>
      </p:sp>
      <p:sp>
        <p:nvSpPr>
          <p:cNvPr id="27" name="矩形 26"/>
          <p:cNvSpPr/>
          <p:nvPr userDrawn="1"/>
        </p:nvSpPr>
        <p:spPr>
          <a:xfrm>
            <a:off x="-13522" y="0"/>
            <a:ext cx="3131840" cy="51435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-13522" y="3651870"/>
            <a:ext cx="313184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6" descr="G:\2016我图\两会\ooopic_10194892_b0c64675b11c678cafbc\00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"/>
            <a:ext cx="2789392" cy="1718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1"/>
          <p:cNvSpPr txBox="1"/>
          <p:nvPr userDrawn="1"/>
        </p:nvSpPr>
        <p:spPr>
          <a:xfrm>
            <a:off x="878382" y="2571750"/>
            <a:ext cx="18537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Contents</a:t>
            </a:r>
            <a:endParaRPr lang="zh-CN" altLang="en-US" sz="2800" b="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TextBox 40"/>
          <p:cNvSpPr txBox="1"/>
          <p:nvPr userDrawn="1"/>
        </p:nvSpPr>
        <p:spPr>
          <a:xfrm>
            <a:off x="1094750" y="1958904"/>
            <a:ext cx="14610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762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  <a:endParaRPr lang="zh-CN" altLang="en-US" sz="3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76200" dir="10800000" algn="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Picture 3" descr="C:\Users\xb\Desktop\53bf653e36a06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17" y="466262"/>
            <a:ext cx="1419870" cy="1258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4"/>
          <p:cNvSpPr txBox="1"/>
          <p:nvPr userDrawn="1"/>
        </p:nvSpPr>
        <p:spPr>
          <a:xfrm>
            <a:off x="90443" y="4683116"/>
            <a:ext cx="2802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中国共产党</a:t>
            </a:r>
            <a:r>
              <a:rPr lang="en-US" altLang="zh-CN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·</a:t>
            </a:r>
            <a:r>
              <a:rPr lang="en-US" altLang="zh-CN" sz="18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  <a:ea typeface="华文行楷" panose="02010800040101010101" pitchFamily="2" charset="-122"/>
              </a:rPr>
              <a:t>2016</a:t>
            </a:r>
          </a:p>
        </p:txBody>
      </p:sp>
      <p:grpSp>
        <p:nvGrpSpPr>
          <p:cNvPr id="41" name="组合 40"/>
          <p:cNvGrpSpPr/>
          <p:nvPr userDrawn="1"/>
        </p:nvGrpSpPr>
        <p:grpSpPr>
          <a:xfrm>
            <a:off x="513001" y="3821197"/>
            <a:ext cx="2078794" cy="492343"/>
            <a:chOff x="513001" y="3821197"/>
            <a:chExt cx="2078794" cy="492343"/>
          </a:xfrm>
        </p:grpSpPr>
        <p:sp>
          <p:nvSpPr>
            <p:cNvPr id="56" name="矩形 55"/>
            <p:cNvSpPr/>
            <p:nvPr/>
          </p:nvSpPr>
          <p:spPr>
            <a:xfrm>
              <a:off x="513001" y="3840361"/>
              <a:ext cx="473180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513002" y="4076950"/>
              <a:ext cx="47318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5400000">
              <a:off x="513003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>
              <a:off x="1048206" y="3840361"/>
              <a:ext cx="473180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1048207" y="4076950"/>
              <a:ext cx="47318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rot="5400000">
              <a:off x="1048208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1583408" y="3840361"/>
              <a:ext cx="473181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1583411" y="4076950"/>
              <a:ext cx="47318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rot="5400000">
              <a:off x="1583414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2118610" y="3840361"/>
              <a:ext cx="473181" cy="47317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2118614" y="4076950"/>
              <a:ext cx="47318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rot="5400000">
              <a:off x="2118616" y="4076950"/>
              <a:ext cx="47317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14"/>
            <p:cNvSpPr txBox="1"/>
            <p:nvPr/>
          </p:nvSpPr>
          <p:spPr>
            <a:xfrm>
              <a:off x="2160661" y="3821197"/>
              <a:ext cx="3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</a:rPr>
                <a:t>做</a:t>
              </a:r>
            </a:p>
          </p:txBody>
        </p:sp>
        <p:sp>
          <p:nvSpPr>
            <p:cNvPr id="69" name="TextBox 14"/>
            <p:cNvSpPr txBox="1"/>
            <p:nvPr/>
          </p:nvSpPr>
          <p:spPr>
            <a:xfrm>
              <a:off x="1102823" y="3821197"/>
              <a:ext cx="3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</a:rPr>
                <a:t>学</a:t>
              </a:r>
            </a:p>
          </p:txBody>
        </p:sp>
        <p:sp>
          <p:nvSpPr>
            <p:cNvPr id="70" name="TextBox 14"/>
            <p:cNvSpPr txBox="1"/>
            <p:nvPr/>
          </p:nvSpPr>
          <p:spPr>
            <a:xfrm>
              <a:off x="554487" y="3821197"/>
              <a:ext cx="38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两</a:t>
              </a:r>
              <a:endParaRPr lang="zh-CN" altLang="en-US" sz="2400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TextBox 14"/>
            <p:cNvSpPr txBox="1"/>
            <p:nvPr/>
          </p:nvSpPr>
          <p:spPr>
            <a:xfrm>
              <a:off x="1610717" y="3821197"/>
              <a:ext cx="3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</a:rPr>
                <a:t>一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7513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G:\2016我图\两会\ooopic_10194892_b0c64675b11c678cafbc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2" y="684440"/>
            <a:ext cx="9329358" cy="4428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978"/>
            <a:ext cx="9144000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 flipV="1">
            <a:off x="0" y="884208"/>
            <a:ext cx="5148000" cy="2174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44208" y="627534"/>
            <a:ext cx="2621230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</a:t>
            </a:r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两学一做</a:t>
            </a:r>
            <a:r>
              <a:rPr lang="en-US" altLang="zh-CN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”</a:t>
            </a:r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学习教育</a:t>
            </a:r>
            <a:endParaRPr lang="zh-CN" altLang="en-US" sz="2200" b="0" spc="-3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 userDrawn="1"/>
        </p:nvGrpSpPr>
        <p:grpSpPr>
          <a:xfrm>
            <a:off x="5400000" y="411510"/>
            <a:ext cx="1166570" cy="612000"/>
            <a:chOff x="738728" y="411510"/>
            <a:chExt cx="1928152" cy="10115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 descr="C:\Users\xb\Desktop\素材--党建\PNG--党（国）徽旗\党旗红旗\16sucai_201507091736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00" y="478700"/>
              <a:ext cx="1800280" cy="9443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xb\Desktop\53bf653e36a06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8" y="411510"/>
              <a:ext cx="880903" cy="7810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339502"/>
            <a:ext cx="3600450" cy="43180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 smtClean="0"/>
              <a:t>点击添加标题</a:t>
            </a:r>
            <a:endParaRPr lang="zh-CN" altLang="en-US" dirty="0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26335" y="5402904"/>
            <a:ext cx="10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928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G:\2016我图\两会\ooopic_10194892_b0c64675b11c678cafbc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2" y="684440"/>
            <a:ext cx="9329358" cy="4428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978"/>
            <a:ext cx="9144000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 flipV="1">
            <a:off x="0" y="884208"/>
            <a:ext cx="5148000" cy="2174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44208" y="627534"/>
            <a:ext cx="2621230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</a:t>
            </a:r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两学一做</a:t>
            </a:r>
            <a:r>
              <a:rPr lang="en-US" altLang="zh-CN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”</a:t>
            </a:r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学习教育</a:t>
            </a:r>
            <a:endParaRPr lang="zh-CN" altLang="en-US" sz="2200" b="0" spc="-3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 userDrawn="1"/>
        </p:nvGrpSpPr>
        <p:grpSpPr>
          <a:xfrm>
            <a:off x="5400000" y="411510"/>
            <a:ext cx="1166570" cy="612000"/>
            <a:chOff x="738728" y="411510"/>
            <a:chExt cx="1928152" cy="10115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 descr="C:\Users\xb\Desktop\素材--党建\PNG--党（国）徽旗\党旗红旗\16sucai_201507091736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00" y="478700"/>
              <a:ext cx="1800280" cy="9443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xb\Desktop\53bf653e36a06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8" y="411510"/>
              <a:ext cx="880903" cy="7810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339502"/>
            <a:ext cx="3600450" cy="43180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 smtClean="0"/>
              <a:t>点击添加标题</a:t>
            </a:r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56522" y="2701199"/>
            <a:ext cx="2160000" cy="624541"/>
            <a:chOff x="556522" y="2701199"/>
            <a:chExt cx="2160000" cy="624541"/>
          </a:xfrm>
        </p:grpSpPr>
        <p:cxnSp>
          <p:nvCxnSpPr>
            <p:cNvPr id="32" name="直接连接符 31"/>
            <p:cNvCxnSpPr/>
            <p:nvPr/>
          </p:nvCxnSpPr>
          <p:spPr>
            <a:xfrm rot="5400000">
              <a:off x="1664516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664513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4"/>
            <p:cNvSpPr txBox="1"/>
            <p:nvPr userDrawn="1"/>
          </p:nvSpPr>
          <p:spPr>
            <a:xfrm>
              <a:off x="1702463" y="2777593"/>
              <a:ext cx="35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一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698405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698406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5400000">
              <a:off x="698407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181459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181460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1181461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1664510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147562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2147566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5400000">
              <a:off x="2147568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4"/>
            <p:cNvSpPr txBox="1"/>
            <p:nvPr userDrawn="1"/>
          </p:nvSpPr>
          <p:spPr>
            <a:xfrm>
              <a:off x="2185515" y="2777593"/>
              <a:ext cx="35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做</a:t>
              </a:r>
            </a:p>
          </p:txBody>
        </p:sp>
        <p:cxnSp>
          <p:nvCxnSpPr>
            <p:cNvPr id="38" name="直接连接符 37"/>
            <p:cNvCxnSpPr/>
            <p:nvPr userDrawn="1"/>
          </p:nvCxnSpPr>
          <p:spPr>
            <a:xfrm>
              <a:off x="556522" y="3325740"/>
              <a:ext cx="2160000" cy="0"/>
            </a:xfrm>
            <a:prstGeom prst="line">
              <a:avLst/>
            </a:prstGeom>
            <a:ln w="190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/>
          </p:nvCxnSpPr>
          <p:spPr>
            <a:xfrm>
              <a:off x="556522" y="2701199"/>
              <a:ext cx="2160000" cy="0"/>
            </a:xfrm>
            <a:prstGeom prst="line">
              <a:avLst/>
            </a:prstGeom>
            <a:ln w="190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4"/>
            <p:cNvSpPr txBox="1"/>
            <p:nvPr userDrawn="1"/>
          </p:nvSpPr>
          <p:spPr>
            <a:xfrm>
              <a:off x="1230754" y="2777593"/>
              <a:ext cx="35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学</a:t>
              </a:r>
            </a:p>
          </p:txBody>
        </p:sp>
        <p:sp>
          <p:nvSpPr>
            <p:cNvPr id="18" name="TextBox 14"/>
            <p:cNvSpPr txBox="1"/>
            <p:nvPr userDrawn="1"/>
          </p:nvSpPr>
          <p:spPr>
            <a:xfrm>
              <a:off x="735849" y="2777593"/>
              <a:ext cx="351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两</a:t>
              </a:r>
              <a:endParaRPr lang="zh-CN" altLang="en-US" sz="2400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26335" y="5402904"/>
            <a:ext cx="10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36307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1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2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2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 build="p">
            <p:tmplLst>
              <p:tmpl lvl="1">
                <p:tnLst>
                  <p:par>
                    <p:cTn presetID="1" presetClass="entr" presetSubtype="0" fill="hold" nodeType="withEffect">
                      <p:stCondLst>
                        <p:cond delay="500"/>
                      </p:stCondLst>
                      <p:iterate type="lt">
                        <p:tmAbs val="100"/>
                      </p:iterate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1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 build="p">
            <p:tmplLst>
              <p:tmpl lvl="1">
                <p:tnLst>
                  <p:par>
                    <p:cTn presetID="1" presetClass="entr" presetSubtype="0" fill="hold" nodeType="withEffect">
                      <p:stCondLst>
                        <p:cond delay="500"/>
                      </p:stCondLst>
                      <p:iterate type="lt">
                        <p:tmAbs val="100"/>
                      </p:iterate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0" grpId="0"/>
        </p:bld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G:\2016我图\两会\ooopic_10194892_b0c64675b11c678cafbc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2" y="684440"/>
            <a:ext cx="9329358" cy="4428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978"/>
            <a:ext cx="9144000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 flipV="1">
            <a:off x="0" y="884208"/>
            <a:ext cx="5148000" cy="2174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44208" y="627534"/>
            <a:ext cx="2621230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</a:t>
            </a:r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两学一做</a:t>
            </a:r>
            <a:r>
              <a:rPr lang="en-US" altLang="zh-CN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”</a:t>
            </a:r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学习教育</a:t>
            </a:r>
            <a:endParaRPr lang="zh-CN" altLang="en-US" sz="2200" b="0" spc="-3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 userDrawn="1"/>
        </p:nvGrpSpPr>
        <p:grpSpPr>
          <a:xfrm>
            <a:off x="5400000" y="411510"/>
            <a:ext cx="1166570" cy="612000"/>
            <a:chOff x="738728" y="411510"/>
            <a:chExt cx="1928152" cy="10115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 descr="C:\Users\xb\Desktop\素材--党建\PNG--党（国）徽旗\党旗红旗\16sucai_201507091736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00" y="478700"/>
              <a:ext cx="1800280" cy="9443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xb\Desktop\53bf653e36a06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8" y="411510"/>
              <a:ext cx="880903" cy="7810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339502"/>
            <a:ext cx="3600450" cy="43180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 smtClean="0"/>
              <a:t>点击添加标题</a:t>
            </a:r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6372200" y="2701199"/>
            <a:ext cx="2160000" cy="624541"/>
            <a:chOff x="556522" y="2701199"/>
            <a:chExt cx="2160000" cy="624541"/>
          </a:xfrm>
        </p:grpSpPr>
        <p:cxnSp>
          <p:nvCxnSpPr>
            <p:cNvPr id="32" name="直接连接符 31"/>
            <p:cNvCxnSpPr/>
            <p:nvPr/>
          </p:nvCxnSpPr>
          <p:spPr>
            <a:xfrm rot="5400000">
              <a:off x="1664516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664513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4"/>
            <p:cNvSpPr txBox="1"/>
            <p:nvPr userDrawn="1"/>
          </p:nvSpPr>
          <p:spPr>
            <a:xfrm>
              <a:off x="1702463" y="2777593"/>
              <a:ext cx="35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一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698405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698406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5400000">
              <a:off x="698407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181459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181460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1181461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1664510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147562" y="2794890"/>
              <a:ext cx="427073" cy="427071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/>
                </a:solidFill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2147566" y="3008425"/>
              <a:ext cx="427073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5400000">
              <a:off x="2147568" y="3008425"/>
              <a:ext cx="427071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4"/>
            <p:cNvSpPr txBox="1"/>
            <p:nvPr userDrawn="1"/>
          </p:nvSpPr>
          <p:spPr>
            <a:xfrm>
              <a:off x="2185515" y="2777593"/>
              <a:ext cx="35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做</a:t>
              </a:r>
            </a:p>
          </p:txBody>
        </p:sp>
        <p:cxnSp>
          <p:nvCxnSpPr>
            <p:cNvPr id="38" name="直接连接符 37"/>
            <p:cNvCxnSpPr/>
            <p:nvPr userDrawn="1"/>
          </p:nvCxnSpPr>
          <p:spPr>
            <a:xfrm>
              <a:off x="556522" y="3325740"/>
              <a:ext cx="2160000" cy="0"/>
            </a:xfrm>
            <a:prstGeom prst="line">
              <a:avLst/>
            </a:prstGeom>
            <a:ln w="190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/>
          </p:nvCxnSpPr>
          <p:spPr>
            <a:xfrm>
              <a:off x="556522" y="2701199"/>
              <a:ext cx="2160000" cy="0"/>
            </a:xfrm>
            <a:prstGeom prst="line">
              <a:avLst/>
            </a:prstGeom>
            <a:ln w="190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4"/>
            <p:cNvSpPr txBox="1"/>
            <p:nvPr userDrawn="1"/>
          </p:nvSpPr>
          <p:spPr>
            <a:xfrm>
              <a:off x="1230754" y="2777593"/>
              <a:ext cx="351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学</a:t>
              </a:r>
            </a:p>
          </p:txBody>
        </p:sp>
        <p:sp>
          <p:nvSpPr>
            <p:cNvPr id="18" name="TextBox 14"/>
            <p:cNvSpPr txBox="1"/>
            <p:nvPr userDrawn="1"/>
          </p:nvSpPr>
          <p:spPr>
            <a:xfrm>
              <a:off x="735849" y="2777593"/>
              <a:ext cx="351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两</a:t>
              </a:r>
              <a:endParaRPr lang="zh-CN" altLang="en-US" sz="2400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文本框 32"/>
          <p:cNvSpPr txBox="1"/>
          <p:nvPr userDrawn="1"/>
        </p:nvSpPr>
        <p:spPr>
          <a:xfrm>
            <a:off x="26335" y="5402904"/>
            <a:ext cx="10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1303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1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2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2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 build="p">
            <p:tmplLst>
              <p:tmpl lvl="1">
                <p:tnLst>
                  <p:par>
                    <p:cTn presetID="1" presetClass="entr" presetSubtype="0" fill="hold" nodeType="withEffect">
                      <p:stCondLst>
                        <p:cond delay="500"/>
                      </p:stCondLst>
                      <p:iterate type="lt">
                        <p:tmAbs val="100"/>
                      </p:iterate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1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 build="p">
            <p:tmplLst>
              <p:tmpl lvl="1">
                <p:tnLst>
                  <p:par>
                    <p:cTn presetID="1" presetClass="entr" presetSubtype="0" fill="hold" nodeType="withEffect">
                      <p:stCondLst>
                        <p:cond delay="500"/>
                      </p:stCondLst>
                      <p:iterate type="lt">
                        <p:tmAbs val="100"/>
                      </p:iterate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3" grpId="0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978"/>
            <a:ext cx="9144000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 flipV="1">
            <a:off x="0" y="884208"/>
            <a:ext cx="5148000" cy="2174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728207" y="202626"/>
            <a:ext cx="1159292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200" b="0" spc="-3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学习解读</a:t>
            </a:r>
            <a:endParaRPr lang="zh-CN" altLang="en-US" sz="2200" b="0" spc="-3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 userDrawn="1"/>
        </p:nvGrpSpPr>
        <p:grpSpPr>
          <a:xfrm>
            <a:off x="5645241" y="406091"/>
            <a:ext cx="1166570" cy="612000"/>
            <a:chOff x="738728" y="411510"/>
            <a:chExt cx="1928152" cy="10115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 descr="C:\Users\xb\Desktop\素材--党建\PNG--党（国）徽旗\党旗红旗\16sucai_201507091736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00" y="478700"/>
              <a:ext cx="1800280" cy="9443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xb\Desktop\53bf653e36a06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8" y="411510"/>
              <a:ext cx="880903" cy="7810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247482"/>
            <a:ext cx="3600450" cy="43180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 smtClean="0"/>
              <a:t>点击添加标题</a:t>
            </a:r>
            <a:endParaRPr lang="zh-CN" altLang="en-US" dirty="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6910286" y="647782"/>
            <a:ext cx="1631152" cy="371286"/>
            <a:chOff x="7202983" y="649515"/>
            <a:chExt cx="1631152" cy="371286"/>
          </a:xfrm>
        </p:grpSpPr>
        <p:sp>
          <p:nvSpPr>
            <p:cNvPr id="18" name="矩形 17"/>
            <p:cNvSpPr/>
            <p:nvPr/>
          </p:nvSpPr>
          <p:spPr>
            <a:xfrm>
              <a:off x="7202983" y="649516"/>
              <a:ext cx="371286" cy="37128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7202983" y="835158"/>
              <a:ext cx="371286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5400000">
              <a:off x="7202984" y="835158"/>
              <a:ext cx="371285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4"/>
            <p:cNvSpPr txBox="1"/>
            <p:nvPr/>
          </p:nvSpPr>
          <p:spPr>
            <a:xfrm>
              <a:off x="7213044" y="650492"/>
              <a:ext cx="351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622938" y="649516"/>
              <a:ext cx="371286" cy="37128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7622938" y="835158"/>
              <a:ext cx="371286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5400000">
              <a:off x="7622939" y="835158"/>
              <a:ext cx="371285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"/>
            <p:cNvSpPr txBox="1"/>
            <p:nvPr/>
          </p:nvSpPr>
          <p:spPr>
            <a:xfrm>
              <a:off x="7632998" y="650492"/>
              <a:ext cx="351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042893" y="649516"/>
              <a:ext cx="371286" cy="37128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8042893" y="835158"/>
              <a:ext cx="371286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8042894" y="835158"/>
              <a:ext cx="371285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14"/>
            <p:cNvSpPr txBox="1"/>
            <p:nvPr/>
          </p:nvSpPr>
          <p:spPr>
            <a:xfrm>
              <a:off x="8052953" y="650492"/>
              <a:ext cx="351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462849" y="649516"/>
              <a:ext cx="371286" cy="37128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8462849" y="835158"/>
              <a:ext cx="371286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>
              <a:off x="8462850" y="835158"/>
              <a:ext cx="371285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4"/>
            <p:cNvSpPr txBox="1"/>
            <p:nvPr/>
          </p:nvSpPr>
          <p:spPr>
            <a:xfrm>
              <a:off x="8472909" y="650492"/>
              <a:ext cx="351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文本框 33"/>
          <p:cNvSpPr txBox="1"/>
          <p:nvPr userDrawn="1"/>
        </p:nvSpPr>
        <p:spPr>
          <a:xfrm>
            <a:off x="26335" y="5402904"/>
            <a:ext cx="10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278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2016我图\两会\ooopic_10194892_b0c64675b11c678cafbc\0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918"/>
            <a:ext cx="9144000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8572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6" r:id="rId6"/>
    <p:sldLayoutId id="2147483657" r:id="rId7"/>
    <p:sldLayoutId id="2147483654" r:id="rId8"/>
    <p:sldLayoutId id="2147483653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10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8312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transition spd="slow" advClick="0" advTm="0">
    <p:pull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81534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华文细黑" pitchFamily="2" charset="-122"/>
          <a:ea typeface="华文细黑" pitchFamily="2" charset="-122"/>
          <a:cs typeface="+mj-cs"/>
        </a:defRPr>
      </a:lvl1pPr>
      <a:lvl2pPr algn="l" defTabSz="81534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华文细黑" pitchFamily="2" charset="-122"/>
          <a:ea typeface="华文细黑" pitchFamily="2" charset="-122"/>
        </a:defRPr>
      </a:lvl2pPr>
      <a:lvl3pPr algn="l" defTabSz="81534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华文细黑" pitchFamily="2" charset="-122"/>
          <a:ea typeface="华文细黑" pitchFamily="2" charset="-122"/>
        </a:defRPr>
      </a:lvl3pPr>
      <a:lvl4pPr algn="l" defTabSz="81534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华文细黑" pitchFamily="2" charset="-122"/>
          <a:ea typeface="华文细黑" pitchFamily="2" charset="-122"/>
        </a:defRPr>
      </a:lvl4pPr>
      <a:lvl5pPr algn="l" defTabSz="81534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华文细黑" pitchFamily="2" charset="-122"/>
          <a:ea typeface="华文细黑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06070" indent="-306070" algn="l" defTabSz="8153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1pPr>
      <a:lvl2pPr marL="663575" indent="-255270" algn="l" defTabSz="8153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2pPr>
      <a:lvl3pPr marL="1020445" indent="-204470" algn="l" defTabSz="8153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3pPr>
      <a:lvl4pPr marL="1428115" indent="-204470" algn="l" defTabSz="8153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4pPr>
      <a:lvl5pPr marL="1836420" indent="-204470" algn="l" defTabSz="81534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 descr="G:\2016我图\两会\ooopic_10194892_b0c64675b11c678cafbc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66" y="684440"/>
            <a:ext cx="9329358" cy="4428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:\2016我图\两会\ooopic_10194892_b0c64675b11c678cafbc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9392" cy="1718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2016我图\两会\ooopic_10194892_b0c64675b11c678cafbc\0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3" y="4114978"/>
            <a:ext cx="9254653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xb\Desktop\53bf653e36a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62" y="776080"/>
            <a:ext cx="1419870" cy="1258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430480" y="2034988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深入学习 贯彻</a:t>
            </a:r>
            <a:r>
              <a:rPr lang="zh-CN" altLang="en-US" sz="28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落实“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两学一做</a:t>
            </a:r>
            <a:r>
              <a:rPr lang="zh-CN" altLang="en-US" sz="28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”</a:t>
            </a:r>
            <a:endParaRPr lang="en-US" altLang="zh-CN" sz="2800" b="1" dirty="0" smtClean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第一专题：</a:t>
            </a:r>
            <a:r>
              <a:rPr lang="zh-CN" altLang="zh-CN" sz="2800" dirty="0" smtClean="0"/>
              <a:t>“讲政治、有信念”</a:t>
            </a:r>
            <a:endParaRPr lang="zh-CN" altLang="en-US" sz="28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12096" y="329183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质量处</a:t>
            </a:r>
            <a:r>
              <a:rPr lang="zh-CN" altLang="en-US" dirty="0" smtClean="0"/>
              <a:t>党支部</a:t>
            </a:r>
            <a:endParaRPr lang="en-US" altLang="zh-CN" dirty="0" smtClean="0"/>
          </a:p>
          <a:p>
            <a:r>
              <a:rPr lang="en-US" altLang="zh-CN" dirty="0" smtClean="0"/>
              <a:t>    2016.5.17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77099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 smtClean="0"/>
              <a:t>深刻认识</a:t>
            </a:r>
            <a:r>
              <a:rPr lang="en-US" altLang="zh-CN" dirty="0" smtClean="0"/>
              <a:t>“</a:t>
            </a:r>
            <a:r>
              <a:rPr lang="zh-CN" altLang="en-US" dirty="0" smtClean="0"/>
              <a:t>两学一做</a:t>
            </a:r>
            <a:r>
              <a:rPr lang="en-US" altLang="zh-CN" dirty="0" smtClean="0"/>
              <a:t>”：</a:t>
            </a:r>
            <a:r>
              <a:rPr lang="zh-CN" altLang="en-US" dirty="0" smtClean="0">
                <a:solidFill>
                  <a:schemeClr val="accent1"/>
                </a:solidFill>
              </a:rPr>
              <a:t>丰富</a:t>
            </a:r>
            <a:r>
              <a:rPr lang="zh-CN" altLang="en-US" dirty="0" smtClean="0">
                <a:solidFill>
                  <a:schemeClr val="accent3"/>
                </a:solidFill>
              </a:rPr>
              <a:t>内涵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64" name="TextBox 45"/>
          <p:cNvSpPr txBox="1"/>
          <p:nvPr/>
        </p:nvSpPr>
        <p:spPr>
          <a:xfrm>
            <a:off x="981272" y="3504233"/>
            <a:ext cx="14157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丰富内涵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6"/>
          <p:cNvGrpSpPr/>
          <p:nvPr/>
        </p:nvGrpSpPr>
        <p:grpSpPr>
          <a:xfrm>
            <a:off x="3635896" y="1427745"/>
            <a:ext cx="540000" cy="540000"/>
            <a:chOff x="3635896" y="1427745"/>
            <a:chExt cx="540000" cy="540000"/>
          </a:xfrm>
        </p:grpSpPr>
        <p:sp>
          <p:nvSpPr>
            <p:cNvPr id="71" name="矩形 70"/>
            <p:cNvSpPr/>
            <p:nvPr/>
          </p:nvSpPr>
          <p:spPr>
            <a:xfrm>
              <a:off x="3635896" y="1427745"/>
              <a:ext cx="540000" cy="54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mpact" panose="020B0806030902050204" pitchFamily="34" charset="0"/>
              </a:endParaRPr>
            </a:p>
          </p:txBody>
        </p:sp>
        <p:sp>
          <p:nvSpPr>
            <p:cNvPr id="72" name="TextBox 45"/>
            <p:cNvSpPr txBox="1"/>
            <p:nvPr/>
          </p:nvSpPr>
          <p:spPr>
            <a:xfrm>
              <a:off x="3635896" y="1497690"/>
              <a:ext cx="5400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4273866" y="1427744"/>
            <a:ext cx="4258574" cy="330424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zh-CN" sz="1200" dirty="0" smtClean="0">
                <a:solidFill>
                  <a:srgbClr val="FF0000"/>
                </a:solidFill>
              </a:rPr>
              <a:t>做合格党员</a:t>
            </a:r>
            <a:r>
              <a:rPr lang="zh-CN" altLang="en-US" sz="1200" dirty="0" smtClean="0">
                <a:solidFill>
                  <a:srgbClr val="FF0000"/>
                </a:solidFill>
              </a:rPr>
              <a:t>：</a:t>
            </a:r>
            <a:r>
              <a:rPr lang="zh-CN" altLang="zh-CN" sz="1200" dirty="0" smtClean="0">
                <a:solidFill>
                  <a:schemeClr val="tx1"/>
                </a:solidFill>
              </a:rPr>
              <a:t>要着眼党和国家事业的新发展对党员的新要求，坚持以知促行，做讲政治、有信念，讲规矩、有纪律，讲道德、有品行，讲奉献、有作为的合格党员。引导党员强化政治意识，保持政治本色，把理想信念体现为行动的力量</a:t>
            </a:r>
            <a:r>
              <a:rPr lang="en-US" altLang="zh-CN" sz="1200" dirty="0" smtClean="0">
                <a:solidFill>
                  <a:schemeClr val="tx1"/>
                </a:solidFill>
              </a:rPr>
              <a:t>;</a:t>
            </a:r>
            <a:r>
              <a:rPr lang="zh-CN" altLang="zh-CN" sz="1200" dirty="0" smtClean="0">
                <a:solidFill>
                  <a:schemeClr val="tx1"/>
                </a:solidFill>
              </a:rPr>
              <a:t>要在思想上、政治上、行动上同以习近平同志为总书记的党中央自觉保持高度一致，经常主动向党中央看齐，向省委市委看齐，向党的理论和路线方针政策看齐，做政治上的明白人</a:t>
            </a:r>
            <a:r>
              <a:rPr lang="en-US" altLang="zh-CN" sz="1200" dirty="0" smtClean="0">
                <a:solidFill>
                  <a:schemeClr val="tx1"/>
                </a:solidFill>
              </a:rPr>
              <a:t>;</a:t>
            </a:r>
            <a:r>
              <a:rPr lang="zh-CN" altLang="zh-CN" sz="1200" dirty="0" smtClean="0">
                <a:solidFill>
                  <a:schemeClr val="tx1"/>
                </a:solidFill>
              </a:rPr>
              <a:t>要践行党的宗旨，保持公仆情怀，密切联系群众，全心全意为人民服务</a:t>
            </a:r>
            <a:r>
              <a:rPr lang="en-US" altLang="zh-CN" sz="1200" dirty="0" smtClean="0">
                <a:solidFill>
                  <a:schemeClr val="tx1"/>
                </a:solidFill>
              </a:rPr>
              <a:t>;</a:t>
            </a:r>
            <a:r>
              <a:rPr lang="zh-CN" altLang="zh-CN" sz="1200" dirty="0" smtClean="0">
                <a:solidFill>
                  <a:schemeClr val="tx1"/>
                </a:solidFill>
              </a:rPr>
              <a:t>要加强党性锻炼和道德修养，心存敬畏、手握戒尺，廉洁从政、从严治家，筑牢拒腐防变的防线</a:t>
            </a:r>
            <a:r>
              <a:rPr lang="en-US" altLang="zh-CN" sz="1200" dirty="0" smtClean="0">
                <a:solidFill>
                  <a:schemeClr val="tx1"/>
                </a:solidFill>
              </a:rPr>
              <a:t>;</a:t>
            </a:r>
            <a:r>
              <a:rPr lang="zh-CN" altLang="zh-CN" sz="1200" dirty="0" smtClean="0">
                <a:solidFill>
                  <a:schemeClr val="tx1"/>
                </a:solidFill>
              </a:rPr>
              <a:t>要始终保持干事创业、开拓进取的精气神，做到平常时候看得出来、关键时刻冲得上去。</a:t>
            </a:r>
            <a:endParaRPr lang="zh-CN" altLang="en-US" sz="12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4" name="组合 44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6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08533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开展</a:t>
            </a:r>
            <a:r>
              <a:rPr lang="en-US" altLang="zh-CN" dirty="0" smtClean="0"/>
              <a:t>“</a:t>
            </a:r>
            <a:r>
              <a:rPr lang="zh-CN" altLang="en-US" dirty="0" smtClean="0"/>
              <a:t>两学一做</a:t>
            </a:r>
            <a:r>
              <a:rPr lang="en-US" altLang="zh-CN" dirty="0" smtClean="0"/>
              <a:t>”：</a:t>
            </a:r>
            <a:r>
              <a:rPr lang="zh-CN" altLang="en-US" dirty="0" smtClean="0">
                <a:solidFill>
                  <a:schemeClr val="accent1"/>
                </a:solidFill>
              </a:rPr>
              <a:t>具体要求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4" name="TextBox 45"/>
          <p:cNvSpPr txBox="1"/>
          <p:nvPr/>
        </p:nvSpPr>
        <p:spPr>
          <a:xfrm>
            <a:off x="981272" y="3504233"/>
            <a:ext cx="14157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具体要求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35896" y="1427745"/>
            <a:ext cx="540000" cy="540000"/>
            <a:chOff x="3635896" y="1427745"/>
            <a:chExt cx="540000" cy="540000"/>
          </a:xfrm>
        </p:grpSpPr>
        <p:sp>
          <p:nvSpPr>
            <p:cNvPr id="71" name="矩形 70"/>
            <p:cNvSpPr/>
            <p:nvPr/>
          </p:nvSpPr>
          <p:spPr>
            <a:xfrm>
              <a:off x="3635896" y="1427745"/>
              <a:ext cx="540000" cy="54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mpact" panose="020B0806030902050204" pitchFamily="34" charset="0"/>
              </a:endParaRPr>
            </a:p>
          </p:txBody>
        </p:sp>
        <p:sp>
          <p:nvSpPr>
            <p:cNvPr id="72" name="TextBox 45"/>
            <p:cNvSpPr txBox="1"/>
            <p:nvPr/>
          </p:nvSpPr>
          <p:spPr>
            <a:xfrm>
              <a:off x="3635896" y="1497690"/>
              <a:ext cx="5400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4283968" y="2499742"/>
            <a:ext cx="4114558" cy="54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4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35896" y="2522674"/>
            <a:ext cx="540000" cy="540000"/>
            <a:chOff x="3635896" y="2037782"/>
            <a:chExt cx="540000" cy="540000"/>
          </a:xfrm>
        </p:grpSpPr>
        <p:sp>
          <p:nvSpPr>
            <p:cNvPr id="121" name="矩形 120"/>
            <p:cNvSpPr/>
            <p:nvPr/>
          </p:nvSpPr>
          <p:spPr>
            <a:xfrm>
              <a:off x="3635896" y="2037782"/>
              <a:ext cx="540000" cy="54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mpact" panose="020B0806030902050204" pitchFamily="34" charset="0"/>
              </a:endParaRPr>
            </a:p>
          </p:txBody>
        </p:sp>
        <p:sp>
          <p:nvSpPr>
            <p:cNvPr id="122" name="TextBox 45"/>
            <p:cNvSpPr txBox="1"/>
            <p:nvPr/>
          </p:nvSpPr>
          <p:spPr>
            <a:xfrm>
              <a:off x="3635896" y="2107727"/>
              <a:ext cx="5400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20" name="矩形 119"/>
          <p:cNvSpPr/>
          <p:nvPr/>
        </p:nvSpPr>
        <p:spPr>
          <a:xfrm>
            <a:off x="4283968" y="1419622"/>
            <a:ext cx="2700000" cy="54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4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635896" y="3651870"/>
            <a:ext cx="540000" cy="540000"/>
            <a:chOff x="3635896" y="2647819"/>
            <a:chExt cx="540000" cy="540000"/>
          </a:xfrm>
        </p:grpSpPr>
        <p:sp>
          <p:nvSpPr>
            <p:cNvPr id="126" name="矩形 125"/>
            <p:cNvSpPr/>
            <p:nvPr/>
          </p:nvSpPr>
          <p:spPr>
            <a:xfrm>
              <a:off x="3635896" y="2647819"/>
              <a:ext cx="540000" cy="54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mpact" panose="020B0806030902050204" pitchFamily="34" charset="0"/>
              </a:endParaRPr>
            </a:p>
          </p:txBody>
        </p:sp>
        <p:sp>
          <p:nvSpPr>
            <p:cNvPr id="127" name="TextBox 45"/>
            <p:cNvSpPr txBox="1"/>
            <p:nvPr/>
          </p:nvSpPr>
          <p:spPr>
            <a:xfrm>
              <a:off x="3635896" y="2717764"/>
              <a:ext cx="5400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25" name="矩形 124"/>
          <p:cNvSpPr/>
          <p:nvPr/>
        </p:nvSpPr>
        <p:spPr>
          <a:xfrm>
            <a:off x="4273868" y="3651870"/>
            <a:ext cx="4114555" cy="54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 smtClean="0">
                <a:solidFill>
                  <a:schemeClr val="tx1"/>
                </a:solidFill>
              </a:rPr>
              <a:t>  </a:t>
            </a:r>
            <a:r>
              <a:rPr lang="zh-CN" altLang="en-US" sz="1400" b="1" dirty="0" smtClean="0">
                <a:solidFill>
                  <a:schemeClr val="tx1"/>
                </a:solidFill>
              </a:rPr>
              <a:t>做到五个坚持</a:t>
            </a:r>
            <a:endParaRPr lang="zh-CN" altLang="en-US" sz="14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20272" y="1419622"/>
            <a:ext cx="1368151" cy="540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400" b="1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6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矩形 28"/>
          <p:cNvSpPr/>
          <p:nvPr/>
        </p:nvSpPr>
        <p:spPr>
          <a:xfrm>
            <a:off x="4355976" y="1514574"/>
            <a:ext cx="2270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b="1" dirty="0" smtClean="0">
                <a:solidFill>
                  <a:srgbClr val="000000"/>
                </a:solidFill>
              </a:rPr>
              <a:t>基础在学，关键在做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355976" y="2552586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b="1" dirty="0" smtClean="0"/>
              <a:t>“学”要带着问题学，“做”要针对问题改</a:t>
            </a:r>
            <a:endParaRPr lang="zh-CN" altLang="en-US" sz="1400" b="1" dirty="0" smtClean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533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5" grpId="0" animBg="1"/>
      <p:bldP spid="120" grpId="0" animBg="1"/>
      <p:bldP spid="12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539552" y="339502"/>
            <a:ext cx="4032448" cy="4318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具体要求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chemeClr val="accent1"/>
                </a:solidFill>
              </a:rPr>
              <a:t>基础</a:t>
            </a:r>
            <a:r>
              <a:rPr lang="zh-CN" altLang="en-US" dirty="0" smtClean="0">
                <a:solidFill>
                  <a:schemeClr val="accent1"/>
                </a:solidFill>
              </a:rPr>
              <a:t>在学   关键</a:t>
            </a:r>
            <a:r>
              <a:rPr lang="zh-CN" altLang="en-US" dirty="0">
                <a:solidFill>
                  <a:schemeClr val="accent1"/>
                </a:solidFill>
              </a:rPr>
              <a:t>在做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268190" y="1553775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矩形 74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4022505" y="1557165"/>
            <a:ext cx="4862309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进一步坚定理想信念，提高党性觉悟</a:t>
            </a:r>
          </a:p>
        </p:txBody>
      </p:sp>
      <p:sp>
        <p:nvSpPr>
          <p:cNvPr id="60" name="TextBox 45"/>
          <p:cNvSpPr txBox="1"/>
          <p:nvPr/>
        </p:nvSpPr>
        <p:spPr>
          <a:xfrm>
            <a:off x="647080" y="3504233"/>
            <a:ext cx="1980029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实现四个进一步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1" name="组合 60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3268190" y="2270037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矩形 43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4022505" y="2273427"/>
            <a:ext cx="4862309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进一步增强政治意识、大局意识、核心意识、看齐意识，坚定正确政治方向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3268190" y="2986299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矩形 50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4022505" y="2989689"/>
            <a:ext cx="4862309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进一步树立清风正气，严守政治纪律政治规矩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3268190" y="3702560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矩形 57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4022505" y="3705950"/>
            <a:ext cx="4862309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 smtClean="0">
                <a:solidFill>
                  <a:schemeClr val="tx1"/>
                </a:solidFill>
              </a:rPr>
              <a:t>进一步坚定理想信念，提高党性觉悟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2419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539552" y="339502"/>
            <a:ext cx="4367938" cy="4318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具体要求：</a:t>
            </a:r>
            <a:r>
              <a:rPr lang="zh-CN" altLang="en-US" dirty="0">
                <a:solidFill>
                  <a:schemeClr val="accent1"/>
                </a:solidFill>
              </a:rPr>
              <a:t>带着问题</a:t>
            </a:r>
            <a:r>
              <a:rPr lang="zh-CN" altLang="en-US" dirty="0" smtClean="0">
                <a:solidFill>
                  <a:schemeClr val="accent1"/>
                </a:solidFill>
              </a:rPr>
              <a:t>学   针对</a:t>
            </a:r>
            <a:r>
              <a:rPr lang="zh-CN" altLang="en-US" dirty="0">
                <a:solidFill>
                  <a:schemeClr val="accent1"/>
                </a:solidFill>
              </a:rPr>
              <a:t>问题改</a:t>
            </a:r>
          </a:p>
        </p:txBody>
      </p:sp>
      <p:sp>
        <p:nvSpPr>
          <p:cNvPr id="60" name="TextBox 45"/>
          <p:cNvSpPr txBox="1"/>
          <p:nvPr/>
        </p:nvSpPr>
        <p:spPr>
          <a:xfrm>
            <a:off x="6588224" y="3504233"/>
            <a:ext cx="1723549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解决五个问题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1" name="组合 60"/>
          <p:cNvGrpSpPr>
            <a:grpSpLocks noChangeAspect="1"/>
          </p:cNvGrpSpPr>
          <p:nvPr/>
        </p:nvGrpSpPr>
        <p:grpSpPr>
          <a:xfrm>
            <a:off x="6506369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矩形 63"/>
          <p:cNvSpPr/>
          <p:nvPr/>
        </p:nvSpPr>
        <p:spPr>
          <a:xfrm>
            <a:off x="272414" y="1439294"/>
            <a:ext cx="3510484" cy="47473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accent1"/>
                </a:solidFill>
              </a:rPr>
              <a:t>着力解决：</a:t>
            </a:r>
            <a:r>
              <a:rPr lang="zh-CN" altLang="en-US" b="1" dirty="0" smtClean="0">
                <a:solidFill>
                  <a:schemeClr val="tx1"/>
                </a:solidFill>
              </a:rPr>
              <a:t>一些党员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94508" y="2141572"/>
            <a:ext cx="2065324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400" dirty="0" smtClean="0">
                <a:solidFill>
                  <a:schemeClr val="tx1"/>
                </a:solidFill>
              </a:rPr>
              <a:t>理想信念模糊动摇问题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275957" y="2138182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5" name="矩形 124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126" name="直接连接符 125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3874828" y="2141572"/>
            <a:ext cx="2065324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党的意识淡化问题</a:t>
            </a:r>
          </a:p>
        </p:txBody>
      </p:sp>
      <p:grpSp>
        <p:nvGrpSpPr>
          <p:cNvPr id="131" name="组合 130"/>
          <p:cNvGrpSpPr/>
          <p:nvPr/>
        </p:nvGrpSpPr>
        <p:grpSpPr>
          <a:xfrm>
            <a:off x="3156277" y="2138182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" name="矩形 131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133" name="直接连接符 132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36" name="矩形 135"/>
          <p:cNvSpPr/>
          <p:nvPr/>
        </p:nvSpPr>
        <p:spPr>
          <a:xfrm>
            <a:off x="994508" y="2802073"/>
            <a:ext cx="2065324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宗旨观念淡薄问题</a:t>
            </a:r>
          </a:p>
        </p:txBody>
      </p:sp>
      <p:grpSp>
        <p:nvGrpSpPr>
          <p:cNvPr id="137" name="组合 136"/>
          <p:cNvGrpSpPr/>
          <p:nvPr/>
        </p:nvGrpSpPr>
        <p:grpSpPr>
          <a:xfrm>
            <a:off x="275957" y="2798683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8" name="矩形 137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139" name="直接连接符 138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42" name="矩形 141"/>
          <p:cNvSpPr/>
          <p:nvPr/>
        </p:nvSpPr>
        <p:spPr>
          <a:xfrm>
            <a:off x="3874828" y="2802073"/>
            <a:ext cx="2065324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精神不振问题</a:t>
            </a:r>
          </a:p>
        </p:txBody>
      </p:sp>
      <p:grpSp>
        <p:nvGrpSpPr>
          <p:cNvPr id="143" name="组合 142"/>
          <p:cNvGrpSpPr/>
          <p:nvPr/>
        </p:nvGrpSpPr>
        <p:grpSpPr>
          <a:xfrm>
            <a:off x="3156277" y="2798683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5" name="矩形 144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146" name="直接连接符 145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49" name="矩形 148"/>
          <p:cNvSpPr/>
          <p:nvPr/>
        </p:nvSpPr>
        <p:spPr>
          <a:xfrm>
            <a:off x="994508" y="3462574"/>
            <a:ext cx="2065324" cy="5459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</a:rPr>
              <a:t>道德不端问题</a:t>
            </a:r>
          </a:p>
        </p:txBody>
      </p:sp>
      <p:grpSp>
        <p:nvGrpSpPr>
          <p:cNvPr id="150" name="组合 149"/>
          <p:cNvGrpSpPr/>
          <p:nvPr/>
        </p:nvGrpSpPr>
        <p:grpSpPr>
          <a:xfrm>
            <a:off x="275957" y="3459184"/>
            <a:ext cx="681411" cy="552726"/>
            <a:chOff x="3203848" y="2049767"/>
            <a:chExt cx="681411" cy="55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1" name="矩形 150"/>
            <p:cNvSpPr/>
            <p:nvPr/>
          </p:nvSpPr>
          <p:spPr>
            <a:xfrm>
              <a:off x="3268190" y="204976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152" name="直接连接符 151"/>
            <p:cNvCxnSpPr/>
            <p:nvPr/>
          </p:nvCxnSpPr>
          <p:spPr>
            <a:xfrm>
              <a:off x="3268190" y="2326130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rot="5400000">
              <a:off x="3268191" y="2326130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4"/>
            <p:cNvSpPr txBox="1"/>
            <p:nvPr/>
          </p:nvSpPr>
          <p:spPr>
            <a:xfrm>
              <a:off x="3203848" y="2064520"/>
              <a:ext cx="681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79" name="矩形 178"/>
          <p:cNvSpPr/>
          <p:nvPr/>
        </p:nvSpPr>
        <p:spPr>
          <a:xfrm>
            <a:off x="3220619" y="3504233"/>
            <a:ext cx="2719533" cy="545947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06037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539552" y="339502"/>
            <a:ext cx="4609793" cy="4318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具体要求：</a:t>
            </a:r>
            <a:r>
              <a:rPr lang="zh-CN" altLang="en-US" dirty="0" smtClean="0">
                <a:solidFill>
                  <a:schemeClr val="accent1"/>
                </a:solidFill>
              </a:rPr>
              <a:t>做到五</a:t>
            </a:r>
            <a:r>
              <a:rPr lang="zh-CN" altLang="en-US" dirty="0">
                <a:solidFill>
                  <a:schemeClr val="accent1"/>
                </a:solidFill>
              </a:rPr>
              <a:t>个</a:t>
            </a:r>
            <a:r>
              <a:rPr lang="zh-CN" altLang="en-US" dirty="0" smtClean="0">
                <a:solidFill>
                  <a:schemeClr val="accent1"/>
                </a:solidFill>
              </a:rPr>
              <a:t>坚持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1" name="TextBox 45"/>
          <p:cNvSpPr txBox="1"/>
          <p:nvPr/>
        </p:nvSpPr>
        <p:spPr>
          <a:xfrm>
            <a:off x="929209" y="3504233"/>
            <a:ext cx="14157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mtClean="0">
                <a:latin typeface="微软雅黑" pitchFamily="34" charset="-122"/>
                <a:ea typeface="微软雅黑" pitchFamily="34" charset="-122"/>
              </a:rPr>
              <a:t>五个坚持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3635896" y="1415775"/>
            <a:ext cx="4536504" cy="556573"/>
            <a:chOff x="3635896" y="1415775"/>
            <a:chExt cx="4536504" cy="556573"/>
          </a:xfrm>
        </p:grpSpPr>
        <p:grpSp>
          <p:nvGrpSpPr>
            <p:cNvPr id="46" name="组合 45"/>
            <p:cNvGrpSpPr/>
            <p:nvPr/>
          </p:nvGrpSpPr>
          <p:grpSpPr>
            <a:xfrm>
              <a:off x="3635896" y="1419622"/>
              <a:ext cx="681411" cy="552726"/>
              <a:chOff x="3203848" y="2049767"/>
              <a:chExt cx="681411" cy="5527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矩形 46"/>
              <p:cNvSpPr/>
              <p:nvPr/>
            </p:nvSpPr>
            <p:spPr>
              <a:xfrm>
                <a:off x="3268190" y="2049768"/>
                <a:ext cx="552726" cy="5527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>
                <a:off x="3268190" y="2326130"/>
                <a:ext cx="552726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rot="5400000">
                <a:off x="3268191" y="2326130"/>
                <a:ext cx="552725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14"/>
              <p:cNvSpPr txBox="1"/>
              <p:nvPr/>
            </p:nvSpPr>
            <p:spPr>
              <a:xfrm>
                <a:off x="3203848" y="2064520"/>
                <a:ext cx="681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smtClean="0">
                    <a:solidFill>
                      <a:schemeClr val="accent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01</a:t>
                </a:r>
                <a:endParaRPr lang="zh-CN" altLang="en-US" sz="2800" dirty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7" name="矩形 96"/>
            <p:cNvSpPr/>
            <p:nvPr/>
          </p:nvSpPr>
          <p:spPr>
            <a:xfrm>
              <a:off x="4444128" y="1415775"/>
              <a:ext cx="3728272" cy="54594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zh-CN" altLang="en-US" sz="1600" spc="-150" dirty="0">
                  <a:solidFill>
                    <a:schemeClr val="tx1"/>
                  </a:solidFill>
                </a:rPr>
                <a:t>坚持正面教育为主，用科学理论武装头脑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35896" y="2712078"/>
            <a:ext cx="4536504" cy="552726"/>
            <a:chOff x="3635896" y="2752796"/>
            <a:chExt cx="4536504" cy="552726"/>
          </a:xfrm>
        </p:grpSpPr>
        <p:sp>
          <p:nvSpPr>
            <p:cNvPr id="99" name="矩形 98"/>
            <p:cNvSpPr/>
            <p:nvPr/>
          </p:nvSpPr>
          <p:spPr>
            <a:xfrm>
              <a:off x="4444128" y="2759575"/>
              <a:ext cx="3728272" cy="54594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600" spc="-150" dirty="0">
                  <a:solidFill>
                    <a:schemeClr val="tx1"/>
                  </a:solidFill>
                </a:rPr>
                <a:t>坚持问题导向，注重实效</a:t>
              </a: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3635896" y="2752796"/>
              <a:ext cx="681411" cy="552726"/>
              <a:chOff x="3203848" y="2049767"/>
              <a:chExt cx="681411" cy="5527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矩形 114"/>
              <p:cNvSpPr/>
              <p:nvPr/>
            </p:nvSpPr>
            <p:spPr>
              <a:xfrm>
                <a:off x="3268190" y="2049768"/>
                <a:ext cx="552726" cy="5527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6" name="直接连接符 115"/>
              <p:cNvCxnSpPr/>
              <p:nvPr/>
            </p:nvCxnSpPr>
            <p:spPr>
              <a:xfrm>
                <a:off x="3268190" y="2326130"/>
                <a:ext cx="552726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 rot="5400000">
                <a:off x="3268191" y="2326130"/>
                <a:ext cx="552725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4"/>
              <p:cNvSpPr txBox="1"/>
              <p:nvPr/>
            </p:nvSpPr>
            <p:spPr>
              <a:xfrm>
                <a:off x="3203848" y="2064520"/>
                <a:ext cx="681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smtClean="0">
                    <a:solidFill>
                      <a:schemeClr val="accent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03</a:t>
                </a:r>
                <a:endParaRPr lang="zh-CN" altLang="en-US" sz="2800" dirty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635896" y="3358306"/>
            <a:ext cx="4536504" cy="560103"/>
            <a:chOff x="3635896" y="3419382"/>
            <a:chExt cx="4536504" cy="560103"/>
          </a:xfrm>
        </p:grpSpPr>
        <p:sp>
          <p:nvSpPr>
            <p:cNvPr id="100" name="矩形 99"/>
            <p:cNvSpPr/>
            <p:nvPr/>
          </p:nvSpPr>
          <p:spPr>
            <a:xfrm>
              <a:off x="4444128" y="3433538"/>
              <a:ext cx="3728272" cy="54594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600" spc="-150" dirty="0">
                  <a:solidFill>
                    <a:schemeClr val="tx1"/>
                  </a:solidFill>
                </a:rPr>
                <a:t>坚持领导带头，以上率下</a:t>
              </a:r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3635896" y="3419382"/>
              <a:ext cx="681411" cy="552726"/>
              <a:chOff x="3203848" y="2049767"/>
              <a:chExt cx="681411" cy="5527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矩形 122"/>
              <p:cNvSpPr/>
              <p:nvPr/>
            </p:nvSpPr>
            <p:spPr>
              <a:xfrm>
                <a:off x="3268190" y="2049768"/>
                <a:ext cx="552726" cy="5527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24" name="直接连接符 123"/>
              <p:cNvCxnSpPr/>
              <p:nvPr/>
            </p:nvCxnSpPr>
            <p:spPr>
              <a:xfrm>
                <a:off x="3268190" y="2326130"/>
                <a:ext cx="552726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 rot="5400000">
                <a:off x="3268191" y="2326130"/>
                <a:ext cx="552725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4"/>
              <p:cNvSpPr txBox="1"/>
              <p:nvPr/>
            </p:nvSpPr>
            <p:spPr>
              <a:xfrm>
                <a:off x="3203848" y="2064520"/>
                <a:ext cx="681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smtClean="0">
                    <a:solidFill>
                      <a:schemeClr val="accent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04</a:t>
                </a:r>
                <a:endParaRPr lang="zh-CN" altLang="en-US" sz="2800" dirty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3635896" y="4011910"/>
            <a:ext cx="4536504" cy="559667"/>
            <a:chOff x="3635896" y="4093781"/>
            <a:chExt cx="4536504" cy="559667"/>
          </a:xfrm>
        </p:grpSpPr>
        <p:sp>
          <p:nvSpPr>
            <p:cNvPr id="101" name="矩形 100"/>
            <p:cNvSpPr/>
            <p:nvPr/>
          </p:nvSpPr>
          <p:spPr>
            <a:xfrm>
              <a:off x="4444128" y="4107501"/>
              <a:ext cx="3728272" cy="54594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600" spc="-150" dirty="0">
                  <a:solidFill>
                    <a:schemeClr val="tx1"/>
                  </a:solidFill>
                </a:rPr>
                <a:t>坚持从实际出发，分类指导</a:t>
              </a:r>
            </a:p>
          </p:txBody>
        </p:sp>
        <p:grpSp>
          <p:nvGrpSpPr>
            <p:cNvPr id="127" name="组合 126"/>
            <p:cNvGrpSpPr/>
            <p:nvPr/>
          </p:nvGrpSpPr>
          <p:grpSpPr>
            <a:xfrm>
              <a:off x="3635896" y="4093781"/>
              <a:ext cx="681411" cy="552726"/>
              <a:chOff x="3203848" y="2049767"/>
              <a:chExt cx="681411" cy="5527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8" name="矩形 127"/>
              <p:cNvSpPr/>
              <p:nvPr/>
            </p:nvSpPr>
            <p:spPr>
              <a:xfrm>
                <a:off x="3268190" y="2049768"/>
                <a:ext cx="552726" cy="5527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29" name="直接连接符 128"/>
              <p:cNvCxnSpPr/>
              <p:nvPr/>
            </p:nvCxnSpPr>
            <p:spPr>
              <a:xfrm>
                <a:off x="3268190" y="2326130"/>
                <a:ext cx="552726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 rot="5400000">
                <a:off x="3268191" y="2326130"/>
                <a:ext cx="552725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4"/>
              <p:cNvSpPr txBox="1"/>
              <p:nvPr/>
            </p:nvSpPr>
            <p:spPr>
              <a:xfrm>
                <a:off x="3203848" y="2064520"/>
                <a:ext cx="681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smtClean="0">
                    <a:solidFill>
                      <a:schemeClr val="accent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05</a:t>
                </a:r>
                <a:endParaRPr lang="zh-CN" altLang="en-US" sz="2800" dirty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3635896" y="2065850"/>
            <a:ext cx="4536504" cy="552726"/>
            <a:chOff x="3635896" y="2082222"/>
            <a:chExt cx="4536504" cy="552726"/>
          </a:xfrm>
        </p:grpSpPr>
        <p:sp>
          <p:nvSpPr>
            <p:cNvPr id="98" name="矩形 97"/>
            <p:cNvSpPr/>
            <p:nvPr/>
          </p:nvSpPr>
          <p:spPr>
            <a:xfrm>
              <a:off x="4444128" y="2085612"/>
              <a:ext cx="3728272" cy="54594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600" spc="-150" dirty="0">
                  <a:solidFill>
                    <a:schemeClr val="tx1"/>
                  </a:solidFill>
                </a:rPr>
                <a:t>坚持学用结合，知行合一</a:t>
              </a: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635896" y="2082222"/>
              <a:ext cx="681411" cy="552726"/>
              <a:chOff x="3203848" y="2049767"/>
              <a:chExt cx="681411" cy="5527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矩形 132"/>
              <p:cNvSpPr/>
              <p:nvPr/>
            </p:nvSpPr>
            <p:spPr>
              <a:xfrm>
                <a:off x="3268190" y="2049768"/>
                <a:ext cx="552726" cy="5527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34" name="直接连接符 133"/>
              <p:cNvCxnSpPr/>
              <p:nvPr/>
            </p:nvCxnSpPr>
            <p:spPr>
              <a:xfrm>
                <a:off x="3268190" y="2326130"/>
                <a:ext cx="552726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 rot="5400000">
                <a:off x="3268191" y="2326130"/>
                <a:ext cx="552725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4"/>
              <p:cNvSpPr txBox="1"/>
              <p:nvPr/>
            </p:nvSpPr>
            <p:spPr>
              <a:xfrm>
                <a:off x="3203848" y="2064520"/>
                <a:ext cx="681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smtClean="0">
                    <a:solidFill>
                      <a:schemeClr val="accent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02</a:t>
                </a:r>
                <a:endParaRPr lang="zh-CN" altLang="en-US" sz="2800" dirty="0">
                  <a:solidFill>
                    <a:schemeClr val="accent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880006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“两学一做”</a:t>
            </a:r>
            <a:r>
              <a:rPr lang="zh-CN" altLang="en-US" dirty="0" smtClean="0"/>
              <a:t>的组织领导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246832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组织领导：</a:t>
            </a:r>
            <a:r>
              <a:rPr lang="zh-CN" altLang="zh-CN" dirty="0" smtClean="0">
                <a:solidFill>
                  <a:srgbClr val="FF0000"/>
                </a:solidFill>
              </a:rPr>
              <a:t>坚持领导带头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57669" y="2563080"/>
            <a:ext cx="936000" cy="188087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/>
                </a:solidFill>
                <a:latin typeface="+mj-ea"/>
                <a:ea typeface="+mj-ea"/>
              </a:rPr>
              <a:t>领导</a:t>
            </a:r>
            <a:endParaRPr lang="en-US" altLang="zh-CN" sz="2000" b="1" dirty="0" smtClean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 smtClean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 smtClean="0">
                <a:solidFill>
                  <a:schemeClr val="accent1"/>
                </a:solidFill>
                <a:latin typeface="+mj-ea"/>
                <a:ea typeface="+mj-ea"/>
              </a:rPr>
              <a:t>干部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4788024" y="2563080"/>
            <a:ext cx="4029103" cy="43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zh-CN" sz="1400" dirty="0" smtClean="0">
                <a:solidFill>
                  <a:schemeClr val="tx1"/>
                </a:solidFill>
              </a:rPr>
              <a:t>当标杆、作示范，以上率下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88024" y="3291878"/>
            <a:ext cx="4029103" cy="43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zh-CN" sz="1400" dirty="0" smtClean="0">
                <a:solidFill>
                  <a:schemeClr val="tx1"/>
                </a:solidFill>
              </a:rPr>
              <a:t>带头学习提高、带头讲党课、带头查找问题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7527741" y="1609497"/>
            <a:ext cx="729358" cy="729358"/>
            <a:chOff x="7813429" y="1622304"/>
            <a:chExt cx="792000" cy="792000"/>
          </a:xfrm>
        </p:grpSpPr>
        <p:grpSp>
          <p:nvGrpSpPr>
            <p:cNvPr id="61" name="组合 60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62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头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734516" y="1609497"/>
            <a:ext cx="729358" cy="729358"/>
            <a:chOff x="7813429" y="1622304"/>
            <a:chExt cx="792000" cy="792000"/>
          </a:xfrm>
        </p:grpSpPr>
        <p:grpSp>
          <p:nvGrpSpPr>
            <p:cNvPr id="67" name="组合 66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矩形 68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带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941290" y="1609497"/>
            <a:ext cx="729358" cy="729358"/>
            <a:chOff x="7813429" y="1622304"/>
            <a:chExt cx="792000" cy="792000"/>
          </a:xfrm>
        </p:grpSpPr>
        <p:grpSp>
          <p:nvGrpSpPr>
            <p:cNvPr id="74" name="组合 73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矩形 75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77" name="直接连接符 76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导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148064" y="1609497"/>
            <a:ext cx="729358" cy="729358"/>
            <a:chOff x="7813429" y="1622304"/>
            <a:chExt cx="792000" cy="792000"/>
          </a:xfrm>
        </p:grpSpPr>
        <p:grpSp>
          <p:nvGrpSpPr>
            <p:cNvPr id="86" name="组合 85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矩形 87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89" name="直接连接符 88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领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83" name="Picture 3" descr="C:\Users\xb\Desktop\53bf653e36a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2" y="1747788"/>
            <a:ext cx="873544" cy="7745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348162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 smtClean="0"/>
              <a:t>坚持领导带头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788024" y="4011910"/>
            <a:ext cx="4029103" cy="43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zh-CN" sz="1400" dirty="0" smtClean="0">
                <a:solidFill>
                  <a:schemeClr val="tx1"/>
                </a:solidFill>
              </a:rPr>
              <a:t>带头开展批评与自我批评、带头整改落实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7016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组织领导：</a:t>
            </a:r>
            <a:r>
              <a:rPr lang="zh-CN" altLang="zh-CN" dirty="0" smtClean="0">
                <a:solidFill>
                  <a:schemeClr val="accent1"/>
                </a:solidFill>
              </a:rPr>
              <a:t>坚持从严要求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71163" y="3075806"/>
            <a:ext cx="576000" cy="576000"/>
            <a:chOff x="1715459" y="3099380"/>
            <a:chExt cx="576000" cy="57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" name="矩形 121"/>
            <p:cNvSpPr/>
            <p:nvPr/>
          </p:nvSpPr>
          <p:spPr>
            <a:xfrm>
              <a:off x="1715459" y="3099381"/>
              <a:ext cx="576000" cy="57599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/>
                </a:solidFill>
              </a:endParaRPr>
            </a:p>
          </p:txBody>
        </p:sp>
        <p:cxnSp>
          <p:nvCxnSpPr>
            <p:cNvPr id="123" name="直接连接符 122"/>
            <p:cNvCxnSpPr/>
            <p:nvPr/>
          </p:nvCxnSpPr>
          <p:spPr>
            <a:xfrm>
              <a:off x="1715459" y="3387380"/>
              <a:ext cx="5760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rot="5400000">
              <a:off x="1715460" y="3387380"/>
              <a:ext cx="57599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4"/>
            <p:cNvSpPr txBox="1"/>
            <p:nvPr/>
          </p:nvSpPr>
          <p:spPr>
            <a:xfrm>
              <a:off x="1731067" y="3125770"/>
              <a:ext cx="544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动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5536" y="2800987"/>
            <a:ext cx="2520000" cy="81892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419872" y="1672334"/>
            <a:ext cx="5291799" cy="483389"/>
            <a:chOff x="3419872" y="1672334"/>
            <a:chExt cx="5291799" cy="483389"/>
          </a:xfrm>
        </p:grpSpPr>
        <p:sp>
          <p:nvSpPr>
            <p:cNvPr id="62" name="矩形 61"/>
            <p:cNvSpPr/>
            <p:nvPr/>
          </p:nvSpPr>
          <p:spPr>
            <a:xfrm>
              <a:off x="4276842" y="175244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1600" dirty="0" smtClean="0"/>
                <a:t>专题党课</a:t>
              </a:r>
              <a:endParaRPr lang="zh-CN" altLang="en-US" sz="14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4256842" y="1672334"/>
              <a:ext cx="4454829" cy="4680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0" name="矩形 79"/>
            <p:cNvSpPr/>
            <p:nvPr/>
          </p:nvSpPr>
          <p:spPr>
            <a:xfrm>
              <a:off x="3419872" y="1687723"/>
              <a:ext cx="720000" cy="468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一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19872" y="2243899"/>
            <a:ext cx="5291799" cy="468000"/>
            <a:chOff x="3419872" y="2243899"/>
            <a:chExt cx="5291799" cy="468000"/>
          </a:xfrm>
        </p:grpSpPr>
        <p:sp>
          <p:nvSpPr>
            <p:cNvPr id="75" name="矩形 74"/>
            <p:cNvSpPr/>
            <p:nvPr/>
          </p:nvSpPr>
          <p:spPr>
            <a:xfrm>
              <a:off x="4256842" y="2283718"/>
              <a:ext cx="44548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600" dirty="0" smtClean="0"/>
                <a:t>专题学习研讨</a:t>
              </a:r>
              <a:endParaRPr lang="zh-CN" altLang="en-US" sz="1400" dirty="0"/>
            </a:p>
          </p:txBody>
        </p:sp>
        <p:sp>
          <p:nvSpPr>
            <p:cNvPr id="126" name="矩形 125"/>
            <p:cNvSpPr/>
            <p:nvPr/>
          </p:nvSpPr>
          <p:spPr>
            <a:xfrm>
              <a:off x="4256842" y="2243899"/>
              <a:ext cx="4454829" cy="4680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2" name="矩形 81"/>
            <p:cNvSpPr/>
            <p:nvPr/>
          </p:nvSpPr>
          <p:spPr>
            <a:xfrm>
              <a:off x="3419872" y="2243899"/>
              <a:ext cx="720000" cy="468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二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19872" y="2775790"/>
            <a:ext cx="5291799" cy="468000"/>
            <a:chOff x="3419872" y="2775790"/>
            <a:chExt cx="5291799" cy="468000"/>
          </a:xfrm>
        </p:grpSpPr>
        <p:sp>
          <p:nvSpPr>
            <p:cNvPr id="93" name="矩形 92"/>
            <p:cNvSpPr/>
            <p:nvPr/>
          </p:nvSpPr>
          <p:spPr>
            <a:xfrm>
              <a:off x="4261142" y="2809260"/>
              <a:ext cx="44505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600" dirty="0" smtClean="0"/>
                <a:t>专题民主生活会和组织生活会</a:t>
              </a:r>
              <a:endParaRPr lang="zh-CN" altLang="en-US" sz="1400" dirty="0"/>
            </a:p>
          </p:txBody>
        </p:sp>
        <p:sp>
          <p:nvSpPr>
            <p:cNvPr id="127" name="矩形 126"/>
            <p:cNvSpPr/>
            <p:nvPr/>
          </p:nvSpPr>
          <p:spPr>
            <a:xfrm>
              <a:off x="4256842" y="2775790"/>
              <a:ext cx="4454829" cy="4680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3" name="矩形 82"/>
            <p:cNvSpPr/>
            <p:nvPr/>
          </p:nvSpPr>
          <p:spPr>
            <a:xfrm>
              <a:off x="3419872" y="2775790"/>
              <a:ext cx="720000" cy="468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三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19872" y="3291381"/>
            <a:ext cx="5291799" cy="485192"/>
            <a:chOff x="3419872" y="3291381"/>
            <a:chExt cx="5291799" cy="485192"/>
          </a:xfrm>
        </p:grpSpPr>
        <p:sp>
          <p:nvSpPr>
            <p:cNvPr id="105" name="矩形 104"/>
            <p:cNvSpPr/>
            <p:nvPr/>
          </p:nvSpPr>
          <p:spPr>
            <a:xfrm>
              <a:off x="4261142" y="3371493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1600" dirty="0" smtClean="0"/>
                <a:t>民主评议党员</a:t>
              </a:r>
              <a:endParaRPr lang="zh-CN" altLang="en-US" sz="1400" dirty="0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4256842" y="3291381"/>
              <a:ext cx="4454829" cy="4680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4" name="矩形 83"/>
            <p:cNvSpPr/>
            <p:nvPr/>
          </p:nvSpPr>
          <p:spPr>
            <a:xfrm>
              <a:off x="3419872" y="3308573"/>
              <a:ext cx="720000" cy="468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四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19872" y="3814986"/>
            <a:ext cx="5291799" cy="484956"/>
            <a:chOff x="3419872" y="3814986"/>
            <a:chExt cx="5291799" cy="484956"/>
          </a:xfrm>
        </p:grpSpPr>
        <p:sp>
          <p:nvSpPr>
            <p:cNvPr id="117" name="矩形 116"/>
            <p:cNvSpPr/>
            <p:nvPr/>
          </p:nvSpPr>
          <p:spPr>
            <a:xfrm>
              <a:off x="4261142" y="3912054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1600" dirty="0" smtClean="0"/>
                <a:t>整改落实</a:t>
              </a:r>
              <a:endParaRPr lang="zh-CN" altLang="en-US" sz="1400" dirty="0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4256842" y="3831942"/>
              <a:ext cx="4454829" cy="4680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90" name="矩形 89"/>
            <p:cNvSpPr/>
            <p:nvPr/>
          </p:nvSpPr>
          <p:spPr>
            <a:xfrm>
              <a:off x="3419872" y="3814986"/>
              <a:ext cx="720000" cy="468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</a:rPr>
                <a:t>五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395536" y="3840183"/>
            <a:ext cx="2520000" cy="81892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7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39"/>
          <p:cNvGrpSpPr/>
          <p:nvPr/>
        </p:nvGrpSpPr>
        <p:grpSpPr>
          <a:xfrm>
            <a:off x="238995" y="3075806"/>
            <a:ext cx="576000" cy="576000"/>
            <a:chOff x="1715459" y="3099380"/>
            <a:chExt cx="576000" cy="57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矩形 40"/>
            <p:cNvSpPr/>
            <p:nvPr/>
          </p:nvSpPr>
          <p:spPr>
            <a:xfrm>
              <a:off x="1715459" y="3099381"/>
              <a:ext cx="576000" cy="57599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715459" y="3387380"/>
              <a:ext cx="5760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rot="5400000">
              <a:off x="1715460" y="3387380"/>
              <a:ext cx="57599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4"/>
            <p:cNvSpPr txBox="1"/>
            <p:nvPr/>
          </p:nvSpPr>
          <p:spPr>
            <a:xfrm>
              <a:off x="1731067" y="3125770"/>
              <a:ext cx="544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99656" y="3075806"/>
            <a:ext cx="576000" cy="576000"/>
            <a:chOff x="2376120" y="3099380"/>
            <a:chExt cx="576000" cy="57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矩形 45"/>
            <p:cNvSpPr/>
            <p:nvPr/>
          </p:nvSpPr>
          <p:spPr>
            <a:xfrm>
              <a:off x="2376120" y="3099381"/>
              <a:ext cx="576000" cy="57599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/>
                </a:solidFill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2376120" y="3387380"/>
              <a:ext cx="5760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rot="5400000">
              <a:off x="2376121" y="3387380"/>
              <a:ext cx="57599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14"/>
            <p:cNvSpPr txBox="1"/>
            <p:nvPr/>
          </p:nvSpPr>
          <p:spPr>
            <a:xfrm>
              <a:off x="2391728" y="3125770"/>
              <a:ext cx="544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键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267744" y="3075870"/>
            <a:ext cx="576000" cy="576000"/>
            <a:chOff x="1715459" y="3099380"/>
            <a:chExt cx="576000" cy="57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矩形 51"/>
            <p:cNvSpPr/>
            <p:nvPr/>
          </p:nvSpPr>
          <p:spPr>
            <a:xfrm>
              <a:off x="1715459" y="3099381"/>
              <a:ext cx="576000" cy="57599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accent1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1715459" y="3387380"/>
              <a:ext cx="5760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rot="5400000">
              <a:off x="1715460" y="3387380"/>
              <a:ext cx="575999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14"/>
            <p:cNvSpPr txBox="1"/>
            <p:nvPr/>
          </p:nvSpPr>
          <p:spPr>
            <a:xfrm>
              <a:off x="1731067" y="3125770"/>
              <a:ext cx="544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524451" y="410540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抓好五个关键动作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83082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组织领导：</a:t>
            </a:r>
            <a:r>
              <a:rPr lang="zh-CN" altLang="zh-CN" dirty="0" smtClean="0">
                <a:solidFill>
                  <a:schemeClr val="accent1"/>
                </a:solidFill>
              </a:rPr>
              <a:t>坚持因</a:t>
            </a:r>
            <a:r>
              <a:rPr lang="zh-CN" altLang="en-US" dirty="0" smtClean="0">
                <a:solidFill>
                  <a:schemeClr val="accent1"/>
                </a:solidFill>
              </a:rPr>
              <a:t>材</a:t>
            </a:r>
            <a:r>
              <a:rPr lang="zh-CN" altLang="zh-CN" dirty="0" smtClean="0">
                <a:solidFill>
                  <a:schemeClr val="accent1"/>
                </a:solidFill>
              </a:rPr>
              <a:t>施教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149003" y="1347614"/>
            <a:ext cx="792000" cy="792000"/>
            <a:chOff x="7813429" y="1622304"/>
            <a:chExt cx="792000" cy="792000"/>
          </a:xfrm>
        </p:grpSpPr>
        <p:grpSp>
          <p:nvGrpSpPr>
            <p:cNvPr id="11" name="组合 10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矩形 57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b="1" dirty="0" smtClean="0"/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accent1"/>
                  </a:solidFill>
                </a:rPr>
                <a:t>施</a:t>
              </a:r>
              <a:endParaRPr lang="zh-CN" altLang="en-US" sz="3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176895" y="1347614"/>
            <a:ext cx="792000" cy="792000"/>
            <a:chOff x="7813429" y="1622304"/>
            <a:chExt cx="792000" cy="792000"/>
          </a:xfrm>
        </p:grpSpPr>
        <p:grpSp>
          <p:nvGrpSpPr>
            <p:cNvPr id="62" name="组合 61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矩形 63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b="1" dirty="0" smtClean="0"/>
              </a:p>
            </p:txBody>
          </p:sp>
          <p:cxnSp>
            <p:nvCxnSpPr>
              <p:cNvPr id="65" name="直接连接符 64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accent1"/>
                  </a:solidFill>
                </a:rPr>
                <a:t>材</a:t>
              </a:r>
              <a:endParaRPr lang="zh-CN" altLang="en-US" sz="3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204787" y="1347614"/>
            <a:ext cx="792000" cy="792000"/>
            <a:chOff x="7813429" y="1622304"/>
            <a:chExt cx="792000" cy="792000"/>
          </a:xfrm>
        </p:grpSpPr>
        <p:grpSp>
          <p:nvGrpSpPr>
            <p:cNvPr id="68" name="组合 67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69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b="1" dirty="0" smtClean="0"/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accent1"/>
                  </a:solidFill>
                </a:rPr>
                <a:t>因</a:t>
              </a:r>
              <a:endParaRPr lang="zh-CN" altLang="en-US" sz="3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2699" y="2427735"/>
            <a:ext cx="5472608" cy="2141554"/>
            <a:chOff x="412699" y="2771888"/>
            <a:chExt cx="5472608" cy="1384038"/>
          </a:xfrm>
        </p:grpSpPr>
        <p:sp>
          <p:nvSpPr>
            <p:cNvPr id="73" name="矩形 72"/>
            <p:cNvSpPr/>
            <p:nvPr/>
          </p:nvSpPr>
          <p:spPr>
            <a:xfrm>
              <a:off x="412699" y="2771888"/>
              <a:ext cx="5472608" cy="1384038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11560" y="2859782"/>
              <a:ext cx="4818257" cy="1253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zh-CN" sz="1200" dirty="0" smtClean="0"/>
                <a:t>要紧密结合动迁办实际，分门别类找准问题，丰富内容，创新载体，切实增强针对性和实效性。要把握从 “关键少数”向全体党员拓展、从集中性教育向经常性教育延伸这两个特点，突出正常、经常教育，把握好学习教育的特点，根据</a:t>
              </a:r>
              <a:r>
                <a:rPr lang="zh-CN" altLang="en-US" sz="1200" dirty="0" smtClean="0"/>
                <a:t>质量处支部的具体</a:t>
              </a:r>
              <a:r>
                <a:rPr lang="zh-CN" altLang="zh-CN" sz="1200" dirty="0" smtClean="0"/>
                <a:t>情况提出</a:t>
              </a:r>
              <a:r>
                <a:rPr lang="zh-CN" altLang="en-US" sz="1200" dirty="0" smtClean="0"/>
                <a:t>相应</a:t>
              </a:r>
              <a:r>
                <a:rPr lang="zh-CN" altLang="zh-CN" sz="1200" dirty="0" smtClean="0"/>
                <a:t>要求，确保学习教育全覆盖。</a:t>
              </a:r>
              <a:endParaRPr lang="zh-CN" altLang="en-US" sz="1200" dirty="0"/>
            </a:p>
          </p:txBody>
        </p:sp>
      </p:grpSp>
      <p:pic>
        <p:nvPicPr>
          <p:cNvPr id="44" name="Picture 3" descr="C:\Users\xb\Desktop\53bf653e36a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5" y="1747788"/>
            <a:ext cx="873544" cy="7745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40"/>
          <p:cNvGrpSpPr/>
          <p:nvPr/>
        </p:nvGrpSpPr>
        <p:grpSpPr>
          <a:xfrm>
            <a:off x="4140040" y="1347614"/>
            <a:ext cx="792000" cy="792000"/>
            <a:chOff x="7813429" y="1622304"/>
            <a:chExt cx="792000" cy="792000"/>
          </a:xfrm>
        </p:grpSpPr>
        <p:grpSp>
          <p:nvGrpSpPr>
            <p:cNvPr id="42" name="组合 10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矩形 44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b="1" dirty="0" smtClean="0"/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accent1"/>
                  </a:solidFill>
                </a:rPr>
                <a:t>教</a:t>
              </a:r>
              <a:endParaRPr lang="zh-CN" altLang="en-US" sz="36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09822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539551" y="339502"/>
            <a:ext cx="4747889" cy="4318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组织领导：</a:t>
            </a:r>
            <a:r>
              <a:rPr lang="zh-CN" altLang="zh-CN" dirty="0" smtClean="0">
                <a:solidFill>
                  <a:schemeClr val="accent1"/>
                </a:solidFill>
              </a:rPr>
              <a:t>坚持问题导向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7302440" y="1522951"/>
            <a:ext cx="729358" cy="729358"/>
            <a:chOff x="7813429" y="1622304"/>
            <a:chExt cx="792000" cy="792000"/>
          </a:xfrm>
        </p:grpSpPr>
        <p:grpSp>
          <p:nvGrpSpPr>
            <p:cNvPr id="71" name="组合 70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矩形 72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向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509214" y="1522951"/>
            <a:ext cx="729358" cy="729358"/>
            <a:chOff x="7813429" y="1622304"/>
            <a:chExt cx="792000" cy="792000"/>
          </a:xfrm>
        </p:grpSpPr>
        <p:grpSp>
          <p:nvGrpSpPr>
            <p:cNvPr id="77" name="组合 76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矩形 78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80" name="直接连接符 79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导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715988" y="1522951"/>
            <a:ext cx="729358" cy="729358"/>
            <a:chOff x="7813429" y="1622304"/>
            <a:chExt cx="792000" cy="792000"/>
          </a:xfrm>
        </p:grpSpPr>
        <p:grpSp>
          <p:nvGrpSpPr>
            <p:cNvPr id="83" name="组合 82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矩形 84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86" name="直接连接符 85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题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922762" y="1522951"/>
            <a:ext cx="729358" cy="729358"/>
            <a:chOff x="7813429" y="1622304"/>
            <a:chExt cx="792000" cy="792000"/>
          </a:xfrm>
        </p:grpSpPr>
        <p:grpSp>
          <p:nvGrpSpPr>
            <p:cNvPr id="89" name="组合 88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矩形 90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92" name="直接连接符 91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问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4" name="矩形 103"/>
          <p:cNvSpPr/>
          <p:nvPr/>
        </p:nvSpPr>
        <p:spPr>
          <a:xfrm>
            <a:off x="4716016" y="2849239"/>
            <a:ext cx="3672408" cy="129412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55861" y="3003798"/>
            <a:ext cx="3360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/>
              <a:t>1</a:t>
            </a:r>
            <a:r>
              <a:rPr lang="zh-CN" altLang="en-US" sz="1200" dirty="0" smtClean="0"/>
              <a:t>、</a:t>
            </a:r>
            <a:r>
              <a:rPr lang="zh-CN" altLang="zh-CN" sz="1200" dirty="0" smtClean="0"/>
              <a:t>坚持向问题“叫板”</a:t>
            </a:r>
            <a:r>
              <a:rPr lang="zh-CN" altLang="en-US" sz="1200" dirty="0" smtClean="0"/>
              <a:t>。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en-US" altLang="zh-CN" sz="1200" dirty="0" smtClean="0"/>
              <a:t>2</a:t>
            </a:r>
            <a:r>
              <a:rPr lang="zh-CN" altLang="en-US" sz="1200" dirty="0" smtClean="0"/>
              <a:t>、</a:t>
            </a:r>
            <a:r>
              <a:rPr lang="zh-CN" altLang="zh-CN" sz="1200" dirty="0" smtClean="0"/>
              <a:t>要聚焦问题，深挖根源</a:t>
            </a:r>
            <a:r>
              <a:rPr lang="zh-CN" altLang="en-US" sz="1200" dirty="0" smtClean="0"/>
              <a:t>。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en-US" altLang="zh-CN" sz="1200" dirty="0" smtClean="0"/>
              <a:t>3</a:t>
            </a:r>
            <a:r>
              <a:rPr lang="zh-CN" altLang="en-US" sz="1200" dirty="0" smtClean="0"/>
              <a:t>、</a:t>
            </a:r>
            <a:r>
              <a:rPr lang="zh-CN" altLang="zh-CN" sz="1200" dirty="0" smtClean="0"/>
              <a:t>要建制度、立规矩，强化刚性约束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pic>
        <p:nvPicPr>
          <p:cNvPr id="95" name="Picture 3" descr="C:\Users\xb\Desktop\53bf653e36a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2" y="1747788"/>
            <a:ext cx="873544" cy="7745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8157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15"/>
          <p:cNvSpPr/>
          <p:nvPr/>
        </p:nvSpPr>
        <p:spPr>
          <a:xfrm flipH="1">
            <a:off x="1727416" y="1747146"/>
            <a:ext cx="6704938" cy="2624804"/>
          </a:xfrm>
          <a:prstGeom prst="parallelogram">
            <a:avLst>
              <a:gd name="adj" fmla="val 1591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 flipH="1">
            <a:off x="1903956" y="1450208"/>
            <a:ext cx="6717530" cy="2705718"/>
          </a:xfrm>
          <a:prstGeom prst="parallelogram">
            <a:avLst>
              <a:gd name="adj" fmla="val 1591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538869" y="425168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2537124" y="1995686"/>
            <a:ext cx="5619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中共中央办公厅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印发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关于在全体党员中开展“学党章党规、学系列讲话，做合格党员”学习教育方案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，并发出通知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两学一做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学习教育做出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安排。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推动全面从严治党向基层延伸、保持发展党的先进性和</a:t>
            </a:r>
            <a:r>
              <a:rPr lang="zh-CN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纯洁性的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一项重大政治</a:t>
            </a:r>
            <a:r>
              <a:rPr lang="zh-CN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任务，是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加强党的思想政治建设的重要</a:t>
            </a:r>
            <a:r>
              <a:rPr lang="zh-CN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部署。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2696044" y="595078"/>
            <a:ext cx="552726" cy="552725"/>
            <a:chOff x="2704883" y="597208"/>
            <a:chExt cx="552726" cy="552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矩形 73"/>
            <p:cNvSpPr/>
            <p:nvPr/>
          </p:nvSpPr>
          <p:spPr>
            <a:xfrm>
              <a:off x="2704883" y="59720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2704883" y="873571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2704884" y="873571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14"/>
          <p:cNvSpPr txBox="1"/>
          <p:nvPr/>
        </p:nvSpPr>
        <p:spPr>
          <a:xfrm>
            <a:off x="2711022" y="609830"/>
            <a:ext cx="52277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63651" y="595078"/>
            <a:ext cx="552726" cy="552725"/>
            <a:chOff x="3372490" y="597208"/>
            <a:chExt cx="552726" cy="552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矩形 68"/>
            <p:cNvSpPr/>
            <p:nvPr/>
          </p:nvSpPr>
          <p:spPr>
            <a:xfrm>
              <a:off x="3372490" y="597208"/>
              <a:ext cx="552726" cy="55272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3372490" y="873571"/>
              <a:ext cx="5527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rot="5400000">
              <a:off x="3372491" y="873571"/>
              <a:ext cx="5527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14"/>
          <p:cNvSpPr txBox="1"/>
          <p:nvPr/>
        </p:nvSpPr>
        <p:spPr>
          <a:xfrm>
            <a:off x="3378628" y="609830"/>
            <a:ext cx="52277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言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Picture 3" descr="G:\2016我图\两会\ooopic_10194892_b0c64675b11c678cafbc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3" y="3388132"/>
            <a:ext cx="3779912" cy="1754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G:\2016我图\两会\ooopic_10194892_b0c64675b11c678cafbc\0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529585"/>
            <a:ext cx="1179455" cy="2582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1087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组织领导：</a:t>
            </a:r>
            <a:r>
              <a:rPr lang="zh-CN" altLang="zh-CN" dirty="0" smtClean="0">
                <a:solidFill>
                  <a:schemeClr val="accent1"/>
                </a:solidFill>
              </a:rPr>
              <a:t>要坚持转变作风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4051189" y="1522951"/>
            <a:ext cx="729358" cy="729358"/>
            <a:chOff x="7813429" y="1622304"/>
            <a:chExt cx="792000" cy="792000"/>
          </a:xfrm>
        </p:grpSpPr>
        <p:grpSp>
          <p:nvGrpSpPr>
            <p:cNvPr id="59" name="组合 58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矩形 66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风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257964" y="1522951"/>
            <a:ext cx="729358" cy="729358"/>
            <a:chOff x="7813429" y="1622304"/>
            <a:chExt cx="792000" cy="792000"/>
          </a:xfrm>
        </p:grpSpPr>
        <p:grpSp>
          <p:nvGrpSpPr>
            <p:cNvPr id="71" name="组合 70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矩形 72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作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464738" y="1522951"/>
            <a:ext cx="729358" cy="729358"/>
            <a:chOff x="7813429" y="1622304"/>
            <a:chExt cx="792000" cy="792000"/>
          </a:xfrm>
        </p:grpSpPr>
        <p:grpSp>
          <p:nvGrpSpPr>
            <p:cNvPr id="77" name="组合 76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矩形 78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80" name="直接连接符 79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变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671512" y="1522951"/>
            <a:ext cx="729358" cy="729358"/>
            <a:chOff x="7813429" y="1622304"/>
            <a:chExt cx="792000" cy="792000"/>
          </a:xfrm>
        </p:grpSpPr>
        <p:grpSp>
          <p:nvGrpSpPr>
            <p:cNvPr id="83" name="组合 82"/>
            <p:cNvGrpSpPr/>
            <p:nvPr/>
          </p:nvGrpSpPr>
          <p:grpSpPr>
            <a:xfrm>
              <a:off x="7813429" y="1622304"/>
              <a:ext cx="792000" cy="792000"/>
              <a:chOff x="7362360" y="2261907"/>
              <a:chExt cx="900000" cy="90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矩形 84"/>
              <p:cNvSpPr/>
              <p:nvPr/>
            </p:nvSpPr>
            <p:spPr>
              <a:xfrm>
                <a:off x="7362360" y="2261907"/>
                <a:ext cx="900000" cy="900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600" b="1" dirty="0" smtClean="0"/>
              </a:p>
            </p:txBody>
          </p:sp>
          <p:cxnSp>
            <p:nvCxnSpPr>
              <p:cNvPr id="86" name="直接连接符 85"/>
              <p:cNvCxnSpPr/>
              <p:nvPr/>
            </p:nvCxnSpPr>
            <p:spPr>
              <a:xfrm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 rot="5400000">
                <a:off x="7362360" y="2711907"/>
                <a:ext cx="900000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7849389" y="1695139"/>
              <a:ext cx="72008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accent1"/>
                  </a:solidFill>
                </a:rPr>
                <a:t>转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4" name="矩形 103"/>
          <p:cNvSpPr/>
          <p:nvPr/>
        </p:nvSpPr>
        <p:spPr>
          <a:xfrm>
            <a:off x="323528" y="2715767"/>
            <a:ext cx="5724680" cy="230425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2718" y="2787774"/>
            <a:ext cx="5015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 smtClean="0"/>
              <a:t>工作懒散，习惯于等命令等安排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1032718" y="3158847"/>
            <a:ext cx="4907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 smtClean="0"/>
              <a:t>大局意识不强，不服从安排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8" name="矩形 7"/>
          <p:cNvSpPr/>
          <p:nvPr/>
        </p:nvSpPr>
        <p:spPr>
          <a:xfrm>
            <a:off x="611584" y="2865086"/>
            <a:ext cx="216000" cy="216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611584" y="3198939"/>
            <a:ext cx="216000" cy="216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611584" y="3558678"/>
            <a:ext cx="216000" cy="216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Picture 3" descr="C:\Users\xb\Desktop\53bf653e36a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5" y="1747788"/>
            <a:ext cx="873544" cy="7745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5"/>
          <p:cNvSpPr txBox="1"/>
          <p:nvPr/>
        </p:nvSpPr>
        <p:spPr>
          <a:xfrm>
            <a:off x="1993260" y="2287446"/>
            <a:ext cx="488299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Impact" panose="020B0806030902050204" pitchFamily="34" charset="0"/>
                <a:ea typeface="微软雅黑" pitchFamily="34" charset="-122"/>
              </a:rPr>
              <a:t>充分认清存在的问题</a:t>
            </a:r>
            <a:endParaRPr lang="zh-CN" altLang="en-US" sz="2000" b="1" dirty="0">
              <a:latin typeface="Impact" panose="020B0806030902050204" pitchFamily="34" charset="0"/>
              <a:ea typeface="微软雅黑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043608" y="3518887"/>
            <a:ext cx="4907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 smtClean="0"/>
              <a:t>遗留问题处理进展缓慢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45" name="矩形 44"/>
          <p:cNvSpPr/>
          <p:nvPr/>
        </p:nvSpPr>
        <p:spPr>
          <a:xfrm>
            <a:off x="571472" y="4000510"/>
            <a:ext cx="216000" cy="216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    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1000100" y="4000510"/>
            <a:ext cx="4907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/>
              <a:t> 申投诉的</a:t>
            </a:r>
            <a:r>
              <a:rPr lang="zh-CN" altLang="zh-CN" sz="1200" dirty="0" smtClean="0"/>
              <a:t>压力</a:t>
            </a:r>
            <a:r>
              <a:rPr lang="zh-CN" altLang="en-US" sz="1200" dirty="0" smtClean="0"/>
              <a:t>加</a:t>
            </a:r>
            <a:r>
              <a:rPr lang="zh-CN" altLang="zh-CN" sz="1200" dirty="0" smtClean="0"/>
              <a:t>大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47" name="矩形 46"/>
          <p:cNvSpPr/>
          <p:nvPr/>
        </p:nvSpPr>
        <p:spPr>
          <a:xfrm>
            <a:off x="571472" y="4429138"/>
            <a:ext cx="216000" cy="216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71538" y="4429138"/>
            <a:ext cx="4868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/>
              <a:t>下半年工作任务更加繁重。</a:t>
            </a:r>
            <a:endParaRPr lang="zh-CN" alt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297266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G:\2016我图\两会\ooopic_10194892_b0c64675b11c678cafbc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66" y="684440"/>
            <a:ext cx="9329358" cy="4428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G:\2016我图\两会\ooopic_10194892_b0c64675b11c678cafbc\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3" y="4114978"/>
            <a:ext cx="9254653" cy="10285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061162" y="2306365"/>
            <a:ext cx="754526" cy="769441"/>
            <a:chOff x="863284" y="2543791"/>
            <a:chExt cx="754526" cy="769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13"/>
            <p:cNvGrpSpPr/>
            <p:nvPr/>
          </p:nvGrpSpPr>
          <p:grpSpPr>
            <a:xfrm>
              <a:off x="863284" y="2551248"/>
              <a:ext cx="754526" cy="754526"/>
              <a:chOff x="2180022" y="2446667"/>
              <a:chExt cx="1008000" cy="100800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883730" y="2543791"/>
              <a:ext cx="7136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14593" y="2306365"/>
            <a:ext cx="754526" cy="769441"/>
            <a:chOff x="1809637" y="2543791"/>
            <a:chExt cx="754526" cy="769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组合 19"/>
            <p:cNvGrpSpPr/>
            <p:nvPr/>
          </p:nvGrpSpPr>
          <p:grpSpPr>
            <a:xfrm>
              <a:off x="1809637" y="2551248"/>
              <a:ext cx="754526" cy="754526"/>
              <a:chOff x="2180022" y="2446667"/>
              <a:chExt cx="1008000" cy="100800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14"/>
            <p:cNvSpPr txBox="1"/>
            <p:nvPr/>
          </p:nvSpPr>
          <p:spPr>
            <a:xfrm>
              <a:off x="1830082" y="2543791"/>
              <a:ext cx="7136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68023" y="2306365"/>
            <a:ext cx="754526" cy="769441"/>
            <a:chOff x="1809637" y="2543791"/>
            <a:chExt cx="754526" cy="769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0" name="组合 39"/>
            <p:cNvGrpSpPr/>
            <p:nvPr/>
          </p:nvGrpSpPr>
          <p:grpSpPr>
            <a:xfrm>
              <a:off x="1809637" y="2551248"/>
              <a:ext cx="754526" cy="754526"/>
              <a:chOff x="2180022" y="2446667"/>
              <a:chExt cx="1008000" cy="1008000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14"/>
            <p:cNvSpPr txBox="1"/>
            <p:nvPr/>
          </p:nvSpPr>
          <p:spPr>
            <a:xfrm>
              <a:off x="1830082" y="2543791"/>
              <a:ext cx="7136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621453" y="2306365"/>
            <a:ext cx="754526" cy="769441"/>
            <a:chOff x="1809637" y="2543791"/>
            <a:chExt cx="754526" cy="769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6" name="组合 45"/>
            <p:cNvGrpSpPr/>
            <p:nvPr/>
          </p:nvGrpSpPr>
          <p:grpSpPr>
            <a:xfrm>
              <a:off x="1809637" y="2551248"/>
              <a:ext cx="754526" cy="754526"/>
              <a:chOff x="2180022" y="2446667"/>
              <a:chExt cx="1008000" cy="1008000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14"/>
            <p:cNvSpPr txBox="1"/>
            <p:nvPr/>
          </p:nvSpPr>
          <p:spPr>
            <a:xfrm>
              <a:off x="1830082" y="2543791"/>
              <a:ext cx="7136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474883" y="2306365"/>
            <a:ext cx="754526" cy="769441"/>
            <a:chOff x="1809637" y="2543791"/>
            <a:chExt cx="754526" cy="769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/>
            <p:cNvGrpSpPr/>
            <p:nvPr/>
          </p:nvGrpSpPr>
          <p:grpSpPr>
            <a:xfrm>
              <a:off x="1809637" y="2551248"/>
              <a:ext cx="754526" cy="754526"/>
              <a:chOff x="2180022" y="2446667"/>
              <a:chExt cx="1008000" cy="1008000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14"/>
            <p:cNvSpPr txBox="1"/>
            <p:nvPr/>
          </p:nvSpPr>
          <p:spPr>
            <a:xfrm>
              <a:off x="1830082" y="2543791"/>
              <a:ext cx="7136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聆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28313" y="2306365"/>
            <a:ext cx="754526" cy="769441"/>
            <a:chOff x="1809637" y="2543791"/>
            <a:chExt cx="754526" cy="769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9" name="组合 58"/>
            <p:cNvGrpSpPr/>
            <p:nvPr/>
          </p:nvGrpSpPr>
          <p:grpSpPr>
            <a:xfrm>
              <a:off x="1809637" y="2551248"/>
              <a:ext cx="754526" cy="754526"/>
              <a:chOff x="2180022" y="2446667"/>
              <a:chExt cx="1008000" cy="1008000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14"/>
            <p:cNvSpPr txBox="1"/>
            <p:nvPr/>
          </p:nvSpPr>
          <p:spPr>
            <a:xfrm>
              <a:off x="1830082" y="2543791"/>
              <a:ext cx="7136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听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6" name="Picture 6" descr="G:\2016我图\两会\ooopic_10194892_b0c64675b11c678cafbc\0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9392" cy="1718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C:\Users\xb\Desktop\53bf653e36a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62" y="776080"/>
            <a:ext cx="1419870" cy="1258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5747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3995936" y="1203598"/>
            <a:ext cx="4823075" cy="568648"/>
            <a:chOff x="4069405" y="555526"/>
            <a:chExt cx="4823075" cy="568648"/>
          </a:xfrm>
        </p:grpSpPr>
        <p:grpSp>
          <p:nvGrpSpPr>
            <p:cNvPr id="63" name="组合 62"/>
            <p:cNvGrpSpPr/>
            <p:nvPr/>
          </p:nvGrpSpPr>
          <p:grpSpPr>
            <a:xfrm>
              <a:off x="4069405" y="555526"/>
              <a:ext cx="576064" cy="568648"/>
              <a:chOff x="4069405" y="699542"/>
              <a:chExt cx="576064" cy="568648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4073111" y="699542"/>
                <a:ext cx="568652" cy="568648"/>
                <a:chOff x="3555369" y="1745600"/>
                <a:chExt cx="1042180" cy="1042174"/>
              </a:xfrm>
              <a:effectLst/>
            </p:grpSpPr>
            <p:sp>
              <p:nvSpPr>
                <p:cNvPr id="67" name="矩形 66"/>
                <p:cNvSpPr/>
                <p:nvPr/>
              </p:nvSpPr>
              <p:spPr>
                <a:xfrm>
                  <a:off x="3555369" y="1745600"/>
                  <a:ext cx="1042180" cy="1042174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68" name="直接连接符 67"/>
                <p:cNvCxnSpPr/>
                <p:nvPr/>
              </p:nvCxnSpPr>
              <p:spPr>
                <a:xfrm>
                  <a:off x="3555369" y="2266687"/>
                  <a:ext cx="1042180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 rot="5400000">
                  <a:off x="3555372" y="2266687"/>
                  <a:ext cx="1042174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文本框 65"/>
              <p:cNvSpPr txBox="1"/>
              <p:nvPr/>
            </p:nvSpPr>
            <p:spPr>
              <a:xfrm>
                <a:off x="4069405" y="722256"/>
                <a:ext cx="576064" cy="52322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accent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Impact" panose="020B0806030902050204" pitchFamily="34" charset="0"/>
                  </a:rPr>
                  <a:t>01</a:t>
                </a:r>
                <a:endParaRPr lang="zh-CN" altLang="en-US" sz="2800" dirty="0">
                  <a:solidFill>
                    <a:schemeClr val="accent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4860032" y="609018"/>
              <a:ext cx="4032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accent1"/>
                  </a:solidFill>
                </a:rPr>
                <a:t>两学一做的背景介绍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995936" y="2283718"/>
            <a:ext cx="4823075" cy="568648"/>
            <a:chOff x="4069405" y="555526"/>
            <a:chExt cx="4823075" cy="568648"/>
          </a:xfrm>
        </p:grpSpPr>
        <p:grpSp>
          <p:nvGrpSpPr>
            <p:cNvPr id="95" name="组合 94"/>
            <p:cNvGrpSpPr/>
            <p:nvPr/>
          </p:nvGrpSpPr>
          <p:grpSpPr>
            <a:xfrm>
              <a:off x="4069405" y="555526"/>
              <a:ext cx="576064" cy="568648"/>
              <a:chOff x="4069405" y="699542"/>
              <a:chExt cx="576064" cy="568648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4073111" y="699542"/>
                <a:ext cx="568652" cy="568648"/>
                <a:chOff x="3555369" y="1745600"/>
                <a:chExt cx="1042180" cy="1042174"/>
              </a:xfrm>
              <a:effectLst/>
            </p:grpSpPr>
            <p:sp>
              <p:nvSpPr>
                <p:cNvPr id="99" name="矩形 98"/>
                <p:cNvSpPr/>
                <p:nvPr/>
              </p:nvSpPr>
              <p:spPr>
                <a:xfrm>
                  <a:off x="3555369" y="1745600"/>
                  <a:ext cx="1042180" cy="1042174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00" name="直接连接符 99"/>
                <p:cNvCxnSpPr/>
                <p:nvPr/>
              </p:nvCxnSpPr>
              <p:spPr>
                <a:xfrm>
                  <a:off x="3555369" y="2266687"/>
                  <a:ext cx="1042180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 rot="5400000">
                  <a:off x="3555372" y="2266687"/>
                  <a:ext cx="1042174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文本框 97"/>
              <p:cNvSpPr txBox="1"/>
              <p:nvPr/>
            </p:nvSpPr>
            <p:spPr>
              <a:xfrm>
                <a:off x="4069405" y="722256"/>
                <a:ext cx="576064" cy="52322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accent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Impact" panose="020B0806030902050204" pitchFamily="34" charset="0"/>
                  </a:rPr>
                  <a:t>02</a:t>
                </a:r>
                <a:endParaRPr lang="zh-CN" altLang="en-US" sz="2800" dirty="0">
                  <a:solidFill>
                    <a:schemeClr val="accent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96" name="文本框 95"/>
            <p:cNvSpPr txBox="1"/>
            <p:nvPr/>
          </p:nvSpPr>
          <p:spPr>
            <a:xfrm>
              <a:off x="4860032" y="609018"/>
              <a:ext cx="4032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accent1"/>
                  </a:solidFill>
                </a:rPr>
                <a:t>两学一做的组织领导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34553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01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 smtClean="0"/>
              <a:t>“</a:t>
            </a:r>
            <a:r>
              <a:rPr lang="zh-CN" altLang="en-US" dirty="0" smtClean="0"/>
              <a:t>两学一做</a:t>
            </a:r>
            <a:r>
              <a:rPr lang="en-US" altLang="zh-CN" dirty="0" smtClean="0"/>
              <a:t>”</a:t>
            </a:r>
            <a:r>
              <a:rPr lang="zh-CN" altLang="en-US" dirty="0" smtClean="0"/>
              <a:t>的背景介绍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125782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436096" y="1505639"/>
            <a:ext cx="792000" cy="7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Impact" panose="020B0806030902050204" pitchFamily="34" charset="0"/>
              </a:rPr>
              <a:t>2016</a:t>
            </a:r>
            <a:endParaRPr lang="en-US" altLang="zh-CN" dirty="0" smtClean="0">
              <a:latin typeface="Impact" panose="020B0806030902050204" pitchFamily="34" charset="0"/>
            </a:endParaRPr>
          </a:p>
          <a:p>
            <a:pPr algn="ctr"/>
            <a:r>
              <a:rPr lang="en-US" altLang="zh-CN" sz="1200" b="1" dirty="0" smtClean="0"/>
              <a:t>1</a:t>
            </a:r>
            <a:r>
              <a:rPr lang="zh-CN" altLang="en-US" sz="1200" b="1" dirty="0" smtClean="0"/>
              <a:t>月</a:t>
            </a:r>
            <a:r>
              <a:rPr lang="en-US" altLang="zh-CN" sz="1200" b="1" dirty="0" smtClean="0"/>
              <a:t>15</a:t>
            </a:r>
            <a:r>
              <a:rPr lang="zh-CN" altLang="en-US" sz="1200" b="1" dirty="0" smtClean="0"/>
              <a:t>日</a:t>
            </a:r>
            <a:endParaRPr lang="zh-CN" altLang="en-US" sz="1200" b="1" dirty="0"/>
          </a:p>
        </p:txBody>
      </p:sp>
      <p:grpSp>
        <p:nvGrpSpPr>
          <p:cNvPr id="34" name="组合 33"/>
          <p:cNvGrpSpPr/>
          <p:nvPr/>
        </p:nvGrpSpPr>
        <p:grpSpPr>
          <a:xfrm>
            <a:off x="3187678" y="2224414"/>
            <a:ext cx="1069897" cy="707886"/>
            <a:chOff x="7769572" y="2053367"/>
            <a:chExt cx="1069897" cy="707886"/>
          </a:xfrm>
        </p:grpSpPr>
        <p:sp>
          <p:nvSpPr>
            <p:cNvPr id="35" name="圆角矩形 34"/>
            <p:cNvSpPr/>
            <p:nvPr/>
          </p:nvSpPr>
          <p:spPr>
            <a:xfrm>
              <a:off x="7933352" y="2056750"/>
              <a:ext cx="742336" cy="70112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69572" y="2053367"/>
              <a:ext cx="1069897" cy="70788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+mj-ea"/>
                  <a:ea typeface="+mj-ea"/>
                </a:rPr>
                <a:t>从 严</a:t>
              </a:r>
              <a:endParaRPr lang="en-US" altLang="zh-CN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+mj-ea"/>
                  <a:ea typeface="+mj-ea"/>
                </a:rPr>
                <a:t>治 党</a:t>
              </a:r>
              <a:endPara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3151678" y="2207719"/>
            <a:ext cx="36000" cy="761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765273" y="3067826"/>
            <a:ext cx="3492302" cy="71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379885" y="2032356"/>
            <a:ext cx="2807793" cy="932378"/>
            <a:chOff x="323528" y="1868170"/>
            <a:chExt cx="2807793" cy="932378"/>
          </a:xfrm>
        </p:grpSpPr>
        <p:sp>
          <p:nvSpPr>
            <p:cNvPr id="40" name="TextBox 39"/>
            <p:cNvSpPr txBox="1"/>
            <p:nvPr/>
          </p:nvSpPr>
          <p:spPr>
            <a:xfrm>
              <a:off x="832745" y="2006540"/>
              <a:ext cx="22985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2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中国共产党</a:t>
              </a:r>
              <a:endParaRPr lang="zh-CN" altLang="en-US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0949" y="2523549"/>
              <a:ext cx="2218364" cy="276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Communist Party of China</a:t>
              </a:r>
              <a:endPara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323528" y="1868170"/>
              <a:ext cx="1285402" cy="619146"/>
              <a:chOff x="1672035" y="1687396"/>
              <a:chExt cx="938928" cy="45225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43" name="Picture 2" descr="C:\Users\xb\Desktop\素材--党建\PNG--党（国）徽旗\党旗红旗\16sucai_201507091736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672035" y="1687396"/>
                <a:ext cx="845493" cy="443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3" descr="C:\Users\xb\Desktop\53bf653e36a06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3728" y="1707654"/>
                <a:ext cx="487235" cy="4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652311" y="355983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/>
              <a:t>全体党员</a:t>
            </a:r>
            <a:endParaRPr lang="zh-CN" altLang="en-US" sz="2000" b="1" dirty="0"/>
          </a:p>
        </p:txBody>
      </p:sp>
      <p:sp>
        <p:nvSpPr>
          <p:cNvPr id="8" name="矩形 7"/>
          <p:cNvSpPr/>
          <p:nvPr/>
        </p:nvSpPr>
        <p:spPr>
          <a:xfrm>
            <a:off x="4499202" y="3388598"/>
            <a:ext cx="4465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+mj-ea"/>
                <a:ea typeface="+mj-ea"/>
              </a:rPr>
              <a:t>【</a:t>
            </a:r>
            <a:r>
              <a:rPr lang="zh-CN" altLang="en-US" sz="1400" b="1" dirty="0" smtClean="0">
                <a:latin typeface="+mj-ea"/>
                <a:ea typeface="+mj-ea"/>
              </a:rPr>
              <a:t>通知</a:t>
            </a:r>
            <a:r>
              <a:rPr lang="en-US" altLang="zh-CN" sz="1400" b="1" dirty="0" smtClean="0">
                <a:latin typeface="+mj-ea"/>
                <a:ea typeface="+mj-ea"/>
              </a:rPr>
              <a:t>】</a:t>
            </a:r>
            <a:r>
              <a:rPr lang="zh-CN" altLang="en-US" sz="1400" b="1" dirty="0" smtClean="0">
                <a:latin typeface="+mj-ea"/>
                <a:ea typeface="+mj-ea"/>
              </a:rPr>
              <a:t>要求：</a:t>
            </a:r>
            <a:r>
              <a:rPr lang="zh-CN" altLang="en-US" sz="1400" dirty="0" smtClean="0"/>
              <a:t>各地区</a:t>
            </a:r>
            <a:r>
              <a:rPr lang="zh-CN" altLang="en-US" sz="1400" dirty="0"/>
              <a:t>各部门各单位党委（党组）要充分认识开展“两学一做”学习教育对于推动全面从严治党向基层延伸、保持发展党的先进性和纯洁性的重大意义，作为一项重大政治任务，尽好责、抓到位、见实效。</a:t>
            </a:r>
          </a:p>
        </p:txBody>
      </p:sp>
      <p:sp>
        <p:nvSpPr>
          <p:cNvPr id="9" name="矩形 8"/>
          <p:cNvSpPr/>
          <p:nvPr/>
        </p:nvSpPr>
        <p:spPr>
          <a:xfrm>
            <a:off x="4571900" y="1499210"/>
            <a:ext cx="792000" cy="7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活动提出</a:t>
            </a:r>
            <a:endParaRPr lang="zh-CN" altLang="en-US" b="1" dirty="0"/>
          </a:p>
        </p:txBody>
      </p:sp>
      <p:sp>
        <p:nvSpPr>
          <p:cNvPr id="86" name="矩形 85"/>
          <p:cNvSpPr/>
          <p:nvPr/>
        </p:nvSpPr>
        <p:spPr>
          <a:xfrm>
            <a:off x="6300292" y="1499210"/>
            <a:ext cx="2520000" cy="7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全国组织部长会议提出</a:t>
            </a:r>
            <a:endParaRPr lang="zh-CN" altLang="en-US" b="1" dirty="0"/>
          </a:p>
        </p:txBody>
      </p:sp>
      <p:sp>
        <p:nvSpPr>
          <p:cNvPr id="89" name="矩形 88"/>
          <p:cNvSpPr/>
          <p:nvPr/>
        </p:nvSpPr>
        <p:spPr>
          <a:xfrm>
            <a:off x="6300292" y="2345640"/>
            <a:ext cx="2520000" cy="79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accent1"/>
                </a:solidFill>
              </a:rPr>
              <a:t>中央办公厅印发通知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436096" y="2355814"/>
            <a:ext cx="792000" cy="79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2016</a:t>
            </a:r>
            <a:endParaRPr lang="en-US" altLang="zh-CN" dirty="0" smtClean="0">
              <a:solidFill>
                <a:schemeClr val="accent1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altLang="zh-CN" sz="1200" b="1" dirty="0" smtClean="0">
                <a:solidFill>
                  <a:schemeClr val="accent1"/>
                </a:solidFill>
              </a:rPr>
              <a:t>2</a:t>
            </a:r>
            <a:r>
              <a:rPr lang="zh-CN" altLang="en-US" sz="1200" b="1" dirty="0" smtClean="0">
                <a:solidFill>
                  <a:schemeClr val="accent1"/>
                </a:solidFill>
              </a:rPr>
              <a:t>月</a:t>
            </a:r>
            <a:r>
              <a:rPr lang="en-US" altLang="zh-CN" sz="1200" b="1" dirty="0" smtClean="0">
                <a:solidFill>
                  <a:schemeClr val="accent1"/>
                </a:solidFill>
              </a:rPr>
              <a:t>29</a:t>
            </a:r>
            <a:r>
              <a:rPr lang="zh-CN" altLang="en-US" sz="1200" b="1" dirty="0" smtClean="0">
                <a:solidFill>
                  <a:schemeClr val="accent1"/>
                </a:solidFill>
              </a:rPr>
              <a:t>日</a:t>
            </a:r>
            <a:endParaRPr lang="zh-CN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571900" y="2349385"/>
            <a:ext cx="792000" cy="792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accent1"/>
                </a:solidFill>
              </a:rPr>
              <a:t>安排部署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76447" y="3387172"/>
            <a:ext cx="2381128" cy="541996"/>
            <a:chOff x="1876447" y="3387172"/>
            <a:chExt cx="2381128" cy="5419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矩形 45"/>
            <p:cNvSpPr/>
            <p:nvPr/>
          </p:nvSpPr>
          <p:spPr>
            <a:xfrm>
              <a:off x="1876447" y="3387173"/>
              <a:ext cx="541997" cy="54199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1876447" y="3658170"/>
              <a:ext cx="54199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rot="5400000">
              <a:off x="1876449" y="3658170"/>
              <a:ext cx="54199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14"/>
            <p:cNvSpPr txBox="1"/>
            <p:nvPr/>
          </p:nvSpPr>
          <p:spPr>
            <a:xfrm>
              <a:off x="1891134" y="3388598"/>
              <a:ext cx="512623" cy="47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489490" y="3387173"/>
              <a:ext cx="541997" cy="54199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2489490" y="3658170"/>
              <a:ext cx="54199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rot="5400000">
              <a:off x="2489492" y="3658170"/>
              <a:ext cx="54199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14"/>
            <p:cNvSpPr txBox="1"/>
            <p:nvPr/>
          </p:nvSpPr>
          <p:spPr>
            <a:xfrm>
              <a:off x="2504176" y="3388598"/>
              <a:ext cx="512625" cy="47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3102533" y="3658170"/>
              <a:ext cx="54199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5400000">
              <a:off x="3102535" y="3658170"/>
              <a:ext cx="54199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14"/>
            <p:cNvSpPr txBox="1"/>
            <p:nvPr/>
          </p:nvSpPr>
          <p:spPr>
            <a:xfrm>
              <a:off x="3117219" y="3388598"/>
              <a:ext cx="512625" cy="4766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3715578" y="3387173"/>
              <a:ext cx="541997" cy="54199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715578" y="3658170"/>
              <a:ext cx="54199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rot="5400000">
              <a:off x="3715580" y="3658170"/>
              <a:ext cx="54199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14"/>
            <p:cNvSpPr txBox="1"/>
            <p:nvPr/>
          </p:nvSpPr>
          <p:spPr>
            <a:xfrm>
              <a:off x="3730263" y="3388598"/>
              <a:ext cx="512625" cy="47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118476" y="3387173"/>
              <a:ext cx="541997" cy="541995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</a:endParaRPr>
            </a:p>
          </p:txBody>
        </p:sp>
      </p:grp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两</a:t>
            </a:r>
            <a:r>
              <a:rPr lang="zh-CN" altLang="en-US" dirty="0"/>
              <a:t>学一</a:t>
            </a:r>
            <a:r>
              <a:rPr lang="zh-CN" altLang="en-US" dirty="0" smtClean="0"/>
              <a:t>做</a:t>
            </a:r>
            <a:r>
              <a:rPr lang="zh-CN" altLang="en-US" dirty="0"/>
              <a:t>：</a:t>
            </a:r>
            <a:r>
              <a:rPr lang="zh-CN" altLang="en-US" dirty="0" smtClean="0">
                <a:solidFill>
                  <a:schemeClr val="accent1"/>
                </a:solidFill>
              </a:rPr>
              <a:t>学习</a:t>
            </a:r>
            <a:r>
              <a:rPr lang="zh-CN" altLang="en-US" dirty="0">
                <a:solidFill>
                  <a:schemeClr val="accent1"/>
                </a:solidFill>
              </a:rPr>
              <a:t>教育</a:t>
            </a:r>
            <a:r>
              <a:rPr lang="zh-CN" altLang="en-US" dirty="0" smtClean="0">
                <a:solidFill>
                  <a:schemeClr val="accent1"/>
                </a:solidFill>
              </a:rPr>
              <a:t>的由来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783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：</a:t>
            </a:r>
            <a:r>
              <a:rPr lang="zh-CN" altLang="en-US" dirty="0" smtClean="0">
                <a:solidFill>
                  <a:schemeClr val="accent1"/>
                </a:solidFill>
              </a:rPr>
              <a:t>两学一做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56522" y="3363838"/>
            <a:ext cx="2159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 smtClean="0">
                <a:latin typeface="+mj-ea"/>
                <a:ea typeface="+mj-ea"/>
              </a:rPr>
              <a:t>中央</a:t>
            </a:r>
            <a:r>
              <a:rPr lang="zh-CN" altLang="en-US" sz="1400" dirty="0">
                <a:latin typeface="+mj-ea"/>
                <a:ea typeface="+mj-ea"/>
              </a:rPr>
              <a:t>决定，</a:t>
            </a:r>
            <a:r>
              <a:rPr lang="en-US" altLang="zh-CN" sz="1400" dirty="0">
                <a:latin typeface="+mj-ea"/>
                <a:ea typeface="+mj-ea"/>
              </a:rPr>
              <a:t>2016</a:t>
            </a:r>
            <a:r>
              <a:rPr lang="zh-CN" altLang="en-US" sz="1400" dirty="0">
                <a:latin typeface="+mj-ea"/>
                <a:ea typeface="+mj-ea"/>
              </a:rPr>
              <a:t>年在全体党员中</a:t>
            </a:r>
            <a:r>
              <a:rPr lang="zh-CN" altLang="en-US" sz="1400" dirty="0" smtClean="0">
                <a:latin typeface="+mj-ea"/>
                <a:ea typeface="+mj-ea"/>
              </a:rPr>
              <a:t>开展</a:t>
            </a:r>
            <a:r>
              <a:rPr lang="en-US" altLang="zh-CN" sz="1400" dirty="0" smtClean="0">
                <a:latin typeface="+mj-ea"/>
                <a:ea typeface="+mj-ea"/>
              </a:rPr>
              <a:t>“</a:t>
            </a:r>
            <a:r>
              <a:rPr lang="zh-CN" altLang="en-US" sz="1400" dirty="0" smtClean="0">
                <a:solidFill>
                  <a:srgbClr val="FF0000"/>
                </a:solidFill>
                <a:latin typeface="+mj-ea"/>
                <a:ea typeface="+mj-ea"/>
              </a:rPr>
              <a:t>学党章</a:t>
            </a:r>
            <a:r>
              <a:rPr lang="zh-CN" altLang="en-US" sz="1400" dirty="0">
                <a:solidFill>
                  <a:srgbClr val="FF0000"/>
                </a:solidFill>
                <a:latin typeface="+mj-ea"/>
                <a:ea typeface="+mj-ea"/>
              </a:rPr>
              <a:t>党规、学系列讲话，做合格</a:t>
            </a:r>
            <a:r>
              <a:rPr lang="zh-CN" altLang="en-US" sz="1400" dirty="0" smtClean="0">
                <a:solidFill>
                  <a:srgbClr val="FF0000"/>
                </a:solidFill>
                <a:latin typeface="+mj-ea"/>
                <a:ea typeface="+mj-ea"/>
              </a:rPr>
              <a:t>党员</a:t>
            </a:r>
            <a:r>
              <a:rPr lang="en-US" altLang="zh-CN" sz="1400" dirty="0" smtClean="0">
                <a:latin typeface="+mj-ea"/>
                <a:ea typeface="+mj-ea"/>
              </a:rPr>
              <a:t>”</a:t>
            </a:r>
            <a:r>
              <a:rPr lang="zh-CN" altLang="en-US" sz="1400" dirty="0" smtClean="0">
                <a:latin typeface="+mj-ea"/>
                <a:ea typeface="+mj-ea"/>
              </a:rPr>
              <a:t>学习教育。</a:t>
            </a:r>
            <a:r>
              <a:rPr lang="zh-CN" altLang="en-US" sz="1400" b="1" dirty="0" smtClean="0">
                <a:latin typeface="+mj-ea"/>
                <a:ea typeface="+mj-ea"/>
              </a:rPr>
              <a:t>简称</a:t>
            </a:r>
            <a:r>
              <a:rPr lang="en-US" altLang="zh-CN" sz="1400" b="1" dirty="0" smtClean="0">
                <a:latin typeface="+mj-ea"/>
                <a:ea typeface="+mj-ea"/>
              </a:rPr>
              <a:t>【</a:t>
            </a:r>
            <a:r>
              <a:rPr lang="zh-CN" altLang="en-US" sz="1400" b="1" dirty="0" smtClean="0">
                <a:latin typeface="+mj-ea"/>
                <a:ea typeface="+mj-ea"/>
              </a:rPr>
              <a:t>两</a:t>
            </a:r>
            <a:r>
              <a:rPr lang="zh-CN" altLang="en-US" sz="1400" b="1" dirty="0">
                <a:latin typeface="+mj-ea"/>
                <a:ea typeface="+mj-ea"/>
              </a:rPr>
              <a:t>学一</a:t>
            </a:r>
            <a:r>
              <a:rPr lang="zh-CN" altLang="en-US" sz="1400" b="1" dirty="0" smtClean="0">
                <a:latin typeface="+mj-ea"/>
                <a:ea typeface="+mj-ea"/>
              </a:rPr>
              <a:t>做</a:t>
            </a:r>
            <a:r>
              <a:rPr lang="en-US" altLang="zh-CN" sz="1400" b="1" dirty="0" smtClean="0">
                <a:latin typeface="+mj-ea"/>
                <a:ea typeface="+mj-ea"/>
              </a:rPr>
              <a:t>】</a:t>
            </a:r>
            <a:endParaRPr lang="zh-CN" altLang="en-US" sz="2000" b="1" dirty="0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11545" y="1644114"/>
            <a:ext cx="1026434" cy="1026434"/>
            <a:chOff x="3911545" y="1644114"/>
            <a:chExt cx="1026434" cy="1026434"/>
          </a:xfrm>
        </p:grpSpPr>
        <p:grpSp>
          <p:nvGrpSpPr>
            <p:cNvPr id="85" name="组合 84"/>
            <p:cNvGrpSpPr/>
            <p:nvPr/>
          </p:nvGrpSpPr>
          <p:grpSpPr>
            <a:xfrm>
              <a:off x="3911545" y="1644114"/>
              <a:ext cx="1026434" cy="1026434"/>
              <a:chOff x="2180022" y="2446667"/>
              <a:chExt cx="1008000" cy="100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7" name="矩形 86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8" name="直接连接符 87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14"/>
            <p:cNvSpPr txBox="1"/>
            <p:nvPr/>
          </p:nvSpPr>
          <p:spPr>
            <a:xfrm>
              <a:off x="4064391" y="1644114"/>
              <a:ext cx="71363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710290" y="2809260"/>
            <a:ext cx="144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学党章党规</a:t>
            </a:r>
            <a:endParaRPr lang="zh-CN" altLang="en-US" b="1" dirty="0"/>
          </a:p>
        </p:txBody>
      </p:sp>
      <p:grpSp>
        <p:nvGrpSpPr>
          <p:cNvPr id="7" name="组合 6"/>
          <p:cNvGrpSpPr/>
          <p:nvPr/>
        </p:nvGrpSpPr>
        <p:grpSpPr>
          <a:xfrm>
            <a:off x="5565952" y="1644114"/>
            <a:ext cx="1026434" cy="1026434"/>
            <a:chOff x="5565952" y="1644114"/>
            <a:chExt cx="1026434" cy="1026434"/>
          </a:xfrm>
        </p:grpSpPr>
        <p:grpSp>
          <p:nvGrpSpPr>
            <p:cNvPr id="102" name="组合 101"/>
            <p:cNvGrpSpPr/>
            <p:nvPr/>
          </p:nvGrpSpPr>
          <p:grpSpPr>
            <a:xfrm>
              <a:off x="5565952" y="1644114"/>
              <a:ext cx="1026434" cy="1026434"/>
              <a:chOff x="2180022" y="2446667"/>
              <a:chExt cx="1008000" cy="100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矩形 103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5" name="直接连接符 104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4"/>
            <p:cNvSpPr txBox="1"/>
            <p:nvPr/>
          </p:nvSpPr>
          <p:spPr>
            <a:xfrm>
              <a:off x="5718798" y="1644114"/>
              <a:ext cx="71363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</a:t>
              </a:r>
            </a:p>
          </p:txBody>
        </p:sp>
      </p:grpSp>
      <p:sp>
        <p:nvSpPr>
          <p:cNvPr id="113" name="文本框 112"/>
          <p:cNvSpPr txBox="1"/>
          <p:nvPr/>
        </p:nvSpPr>
        <p:spPr>
          <a:xfrm>
            <a:off x="5364697" y="2809260"/>
            <a:ext cx="144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学系列讲话</a:t>
            </a:r>
            <a:endParaRPr lang="zh-CN" altLang="en-US" b="1" dirty="0"/>
          </a:p>
        </p:txBody>
      </p:sp>
      <p:grpSp>
        <p:nvGrpSpPr>
          <p:cNvPr id="10" name="组合 9"/>
          <p:cNvGrpSpPr/>
          <p:nvPr/>
        </p:nvGrpSpPr>
        <p:grpSpPr>
          <a:xfrm>
            <a:off x="7223913" y="1644114"/>
            <a:ext cx="1026434" cy="1026434"/>
            <a:chOff x="7223913" y="1644114"/>
            <a:chExt cx="1026434" cy="1026434"/>
          </a:xfrm>
        </p:grpSpPr>
        <p:grpSp>
          <p:nvGrpSpPr>
            <p:cNvPr id="108" name="组合 107"/>
            <p:cNvGrpSpPr/>
            <p:nvPr/>
          </p:nvGrpSpPr>
          <p:grpSpPr>
            <a:xfrm>
              <a:off x="7223913" y="1644114"/>
              <a:ext cx="1026434" cy="1026434"/>
              <a:chOff x="2180022" y="2446667"/>
              <a:chExt cx="1008000" cy="100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矩形 109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1" name="直接连接符 110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14"/>
            <p:cNvSpPr txBox="1"/>
            <p:nvPr/>
          </p:nvSpPr>
          <p:spPr>
            <a:xfrm>
              <a:off x="7376759" y="1644114"/>
              <a:ext cx="71363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</a:t>
              </a: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19105" y="2809260"/>
            <a:ext cx="144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做合格党员</a:t>
            </a:r>
            <a:endParaRPr lang="zh-CN" altLang="en-US" b="1" dirty="0"/>
          </a:p>
        </p:txBody>
      </p:sp>
      <p:sp>
        <p:nvSpPr>
          <p:cNvPr id="64" name="矩形 63"/>
          <p:cNvSpPr/>
          <p:nvPr/>
        </p:nvSpPr>
        <p:spPr>
          <a:xfrm>
            <a:off x="3522923" y="3604531"/>
            <a:ext cx="3887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Impact" panose="020B0806030902050204" pitchFamily="34" charset="0"/>
              </a:rPr>
              <a:t>【</a:t>
            </a:r>
            <a:r>
              <a:rPr lang="zh-CN" altLang="en-US" sz="1400" b="1" dirty="0" smtClean="0">
                <a:latin typeface="Impact" panose="020B0806030902050204" pitchFamily="34" charset="0"/>
              </a:rPr>
              <a:t>方案</a:t>
            </a:r>
            <a:r>
              <a:rPr lang="en-US" altLang="zh-CN" sz="1400" b="1" dirty="0" smtClean="0">
                <a:latin typeface="Impact" panose="020B0806030902050204" pitchFamily="34" charset="0"/>
              </a:rPr>
              <a:t>】</a:t>
            </a:r>
            <a:r>
              <a:rPr lang="zh-CN" altLang="en-US" sz="1400" b="1" dirty="0" smtClean="0">
                <a:latin typeface="Impact" panose="020B0806030902050204" pitchFamily="34" charset="0"/>
              </a:rPr>
              <a:t>指出：</a:t>
            </a:r>
            <a:r>
              <a:rPr lang="zh-CN" altLang="en-US" sz="1400" dirty="0" smtClean="0"/>
              <a:t>“</a:t>
            </a:r>
            <a:r>
              <a:rPr lang="zh-CN" altLang="en-US" sz="1400" dirty="0"/>
              <a:t>两学一做”学习教育不是一次活动，要突出正常教育，区分层次，有针对性地解决问题，用心用力，抓细抓实，真正把党的思想政治建设抓在日常、严在经常。</a:t>
            </a:r>
          </a:p>
        </p:txBody>
      </p:sp>
      <p:sp>
        <p:nvSpPr>
          <p:cNvPr id="65" name="矩形 64"/>
          <p:cNvSpPr/>
          <p:nvPr/>
        </p:nvSpPr>
        <p:spPr>
          <a:xfrm>
            <a:off x="3347864" y="3292736"/>
            <a:ext cx="5472608" cy="71101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66" name="文本框 12"/>
          <p:cNvSpPr txBox="1"/>
          <p:nvPr/>
        </p:nvSpPr>
        <p:spPr>
          <a:xfrm>
            <a:off x="7376758" y="3727641"/>
            <a:ext cx="1443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2016</a:t>
            </a:r>
            <a:endParaRPr lang="zh-CN" altLang="en-US" sz="4800" dirty="0">
              <a:solidFill>
                <a:schemeClr val="accent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70" name="组合 69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26335" y="5402904"/>
            <a:ext cx="10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90004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两学一做：</a:t>
            </a:r>
            <a:r>
              <a:rPr lang="zh-CN" altLang="en-US" dirty="0" smtClean="0">
                <a:solidFill>
                  <a:schemeClr val="accent1"/>
                </a:solidFill>
              </a:rPr>
              <a:t>学习教育对象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982516" y="3711988"/>
            <a:ext cx="5029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latin typeface="+mj-ea"/>
                <a:ea typeface="+mj-ea"/>
              </a:rPr>
              <a:t>【</a:t>
            </a:r>
            <a:r>
              <a:rPr lang="zh-CN" altLang="en-US" sz="1400" b="1" dirty="0">
                <a:latin typeface="+mj-ea"/>
                <a:ea typeface="+mj-ea"/>
              </a:rPr>
              <a:t>方案</a:t>
            </a:r>
            <a:r>
              <a:rPr lang="en-US" altLang="zh-CN" sz="1400" b="1" dirty="0">
                <a:latin typeface="+mj-ea"/>
                <a:ea typeface="+mj-ea"/>
              </a:rPr>
              <a:t>】</a:t>
            </a:r>
            <a:r>
              <a:rPr lang="zh-CN" altLang="en-US" sz="1400" b="1" dirty="0">
                <a:latin typeface="+mj-ea"/>
                <a:ea typeface="+mj-ea"/>
              </a:rPr>
              <a:t>指出：</a:t>
            </a:r>
            <a:r>
              <a:rPr lang="zh-CN" altLang="en-US" sz="1400" dirty="0">
                <a:latin typeface="+mj-ea"/>
                <a:ea typeface="+mj-ea"/>
              </a:rPr>
              <a:t>“两学一做”学习教育，</a:t>
            </a:r>
            <a:r>
              <a:rPr lang="zh-CN" altLang="en-US" sz="1400" dirty="0" smtClean="0">
                <a:latin typeface="+mj-ea"/>
                <a:ea typeface="+mj-ea"/>
              </a:rPr>
              <a:t>是面向</a:t>
            </a:r>
            <a:r>
              <a:rPr lang="zh-CN" altLang="en-US" sz="1400" dirty="0">
                <a:latin typeface="+mj-ea"/>
                <a:ea typeface="+mj-ea"/>
              </a:rPr>
              <a:t>全体党员深化党内教育的重要实践，是推动党内教育从“关键少数”向广大党员拓展、从集中性教育向经常性教育延伸的重要</a:t>
            </a:r>
            <a:r>
              <a:rPr lang="zh-CN" altLang="en-US" sz="1400" dirty="0" smtClean="0">
                <a:latin typeface="+mj-ea"/>
                <a:ea typeface="+mj-ea"/>
              </a:rPr>
              <a:t>举措。</a:t>
            </a:r>
            <a:endParaRPr lang="zh-CN" altLang="en-US" sz="2000" b="1" dirty="0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82517" y="1545316"/>
            <a:ext cx="1026434" cy="1026434"/>
            <a:chOff x="982517" y="1545316"/>
            <a:chExt cx="1026434" cy="1026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8" name="组合 107"/>
            <p:cNvGrpSpPr/>
            <p:nvPr/>
          </p:nvGrpSpPr>
          <p:grpSpPr>
            <a:xfrm>
              <a:off x="982517" y="1545316"/>
              <a:ext cx="1026434" cy="1026434"/>
              <a:chOff x="2180022" y="2446667"/>
              <a:chExt cx="1008000" cy="1008000"/>
            </a:xfrm>
          </p:grpSpPr>
          <p:sp>
            <p:nvSpPr>
              <p:cNvPr id="110" name="矩形 109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1" name="直接连接符 110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14"/>
            <p:cNvSpPr txBox="1"/>
            <p:nvPr/>
          </p:nvSpPr>
          <p:spPr>
            <a:xfrm>
              <a:off x="1135363" y="1545316"/>
              <a:ext cx="7136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</a:t>
              </a:r>
              <a:endParaRPr lang="zh-CN" altLang="en-US" sz="6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6847413" y="3633643"/>
            <a:ext cx="1203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 smtClean="0"/>
              <a:t>教育对象</a:t>
            </a:r>
            <a:endParaRPr lang="zh-CN" altLang="en-US" sz="2000" b="1" dirty="0"/>
          </a:p>
        </p:txBody>
      </p:sp>
      <p:grpSp>
        <p:nvGrpSpPr>
          <p:cNvPr id="7" name="组合 6"/>
          <p:cNvGrpSpPr/>
          <p:nvPr/>
        </p:nvGrpSpPr>
        <p:grpSpPr>
          <a:xfrm>
            <a:off x="2096908" y="1545316"/>
            <a:ext cx="1026434" cy="1026434"/>
            <a:chOff x="2096908" y="1545316"/>
            <a:chExt cx="1026434" cy="1026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6" name="组合 65"/>
            <p:cNvGrpSpPr/>
            <p:nvPr/>
          </p:nvGrpSpPr>
          <p:grpSpPr>
            <a:xfrm>
              <a:off x="2096908" y="1545316"/>
              <a:ext cx="1026434" cy="1026434"/>
              <a:chOff x="2180022" y="2446667"/>
              <a:chExt cx="1008000" cy="1008000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14"/>
            <p:cNvSpPr txBox="1"/>
            <p:nvPr/>
          </p:nvSpPr>
          <p:spPr>
            <a:xfrm>
              <a:off x="2249754" y="1545316"/>
              <a:ext cx="7136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</a:t>
              </a:r>
              <a:endParaRPr lang="zh-CN" altLang="en-US" sz="6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211299" y="1545316"/>
            <a:ext cx="1026434" cy="1026434"/>
            <a:chOff x="3211299" y="1545316"/>
            <a:chExt cx="1026434" cy="1026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5" name="组合 74"/>
            <p:cNvGrpSpPr/>
            <p:nvPr/>
          </p:nvGrpSpPr>
          <p:grpSpPr>
            <a:xfrm>
              <a:off x="3211299" y="1545316"/>
              <a:ext cx="1026434" cy="1026434"/>
              <a:chOff x="2180022" y="2446667"/>
              <a:chExt cx="1008000" cy="1008000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14"/>
            <p:cNvSpPr txBox="1"/>
            <p:nvPr/>
          </p:nvSpPr>
          <p:spPr>
            <a:xfrm>
              <a:off x="3364145" y="1545316"/>
              <a:ext cx="7136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党</a:t>
              </a:r>
              <a:endParaRPr lang="zh-CN" altLang="en-US" sz="6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325689" y="1545316"/>
            <a:ext cx="1026434" cy="1026434"/>
            <a:chOff x="4325689" y="1545316"/>
            <a:chExt cx="1026434" cy="1026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1" name="组合 80"/>
            <p:cNvGrpSpPr/>
            <p:nvPr/>
          </p:nvGrpSpPr>
          <p:grpSpPr>
            <a:xfrm>
              <a:off x="4325689" y="1545316"/>
              <a:ext cx="1026434" cy="1026434"/>
              <a:chOff x="2180022" y="2446667"/>
              <a:chExt cx="1008000" cy="1008000"/>
            </a:xfrm>
          </p:grpSpPr>
          <p:sp>
            <p:nvSpPr>
              <p:cNvPr id="83" name="矩形 82"/>
              <p:cNvSpPr/>
              <p:nvPr/>
            </p:nvSpPr>
            <p:spPr>
              <a:xfrm>
                <a:off x="2180022" y="2446667"/>
                <a:ext cx="1008000" cy="1008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4" name="直接连接符 83"/>
              <p:cNvCxnSpPr/>
              <p:nvPr/>
            </p:nvCxnSpPr>
            <p:spPr>
              <a:xfrm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 rot="5400000">
                <a:off x="2180022" y="2950667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14"/>
            <p:cNvSpPr txBox="1"/>
            <p:nvPr/>
          </p:nvSpPr>
          <p:spPr>
            <a:xfrm>
              <a:off x="4478535" y="1545316"/>
              <a:ext cx="7136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员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982517" y="2715766"/>
            <a:ext cx="1026434" cy="413726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拓展</a:t>
            </a:r>
            <a:endParaRPr lang="zh-CN" altLang="en-US" dirty="0"/>
          </a:p>
        </p:txBody>
      </p:sp>
      <p:sp>
        <p:nvSpPr>
          <p:cNvPr id="85" name="矩形 84"/>
          <p:cNvSpPr/>
          <p:nvPr/>
        </p:nvSpPr>
        <p:spPr>
          <a:xfrm>
            <a:off x="2096908" y="2715766"/>
            <a:ext cx="3255215" cy="41372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“关键少数”向广大党员拓展</a:t>
            </a:r>
          </a:p>
        </p:txBody>
      </p:sp>
      <p:sp>
        <p:nvSpPr>
          <p:cNvPr id="86" name="矩形 85"/>
          <p:cNvSpPr/>
          <p:nvPr/>
        </p:nvSpPr>
        <p:spPr>
          <a:xfrm>
            <a:off x="982516" y="3224633"/>
            <a:ext cx="1026435" cy="413726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延伸</a:t>
            </a:r>
            <a:endParaRPr lang="zh-CN" altLang="en-US" dirty="0"/>
          </a:p>
        </p:txBody>
      </p:sp>
      <p:sp>
        <p:nvSpPr>
          <p:cNvPr id="87" name="矩形 86"/>
          <p:cNvSpPr/>
          <p:nvPr/>
        </p:nvSpPr>
        <p:spPr>
          <a:xfrm>
            <a:off x="2096908" y="3224633"/>
            <a:ext cx="3255215" cy="41372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集中性教育向经常性教育延伸</a:t>
            </a:r>
          </a:p>
        </p:txBody>
      </p:sp>
      <p:grpSp>
        <p:nvGrpSpPr>
          <p:cNvPr id="88" name="组合 87"/>
          <p:cNvGrpSpPr>
            <a:grpSpLocks noChangeAspect="1"/>
          </p:cNvGrpSpPr>
          <p:nvPr/>
        </p:nvGrpSpPr>
        <p:grpSpPr>
          <a:xfrm>
            <a:off x="6515167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9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9635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 smtClean="0"/>
              <a:t>深刻认识</a:t>
            </a:r>
            <a:r>
              <a:rPr lang="en-US" altLang="zh-CN" dirty="0" smtClean="0"/>
              <a:t>“</a:t>
            </a:r>
            <a:r>
              <a:rPr lang="zh-CN" altLang="en-US" dirty="0" smtClean="0"/>
              <a:t>两学一做</a:t>
            </a:r>
            <a:r>
              <a:rPr lang="en-US" altLang="zh-CN" dirty="0" smtClean="0"/>
              <a:t>”：</a:t>
            </a:r>
            <a:r>
              <a:rPr lang="zh-CN" altLang="en-US" dirty="0" smtClean="0">
                <a:solidFill>
                  <a:schemeClr val="accent1"/>
                </a:solidFill>
              </a:rPr>
              <a:t>丰富内涵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4" name="TextBox 45"/>
          <p:cNvSpPr txBox="1"/>
          <p:nvPr/>
        </p:nvSpPr>
        <p:spPr>
          <a:xfrm>
            <a:off x="981272" y="3504233"/>
            <a:ext cx="14157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丰富内涵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6"/>
          <p:cNvGrpSpPr/>
          <p:nvPr/>
        </p:nvGrpSpPr>
        <p:grpSpPr>
          <a:xfrm>
            <a:off x="3635896" y="1427745"/>
            <a:ext cx="540000" cy="540000"/>
            <a:chOff x="3635896" y="1427745"/>
            <a:chExt cx="540000" cy="540000"/>
          </a:xfrm>
        </p:grpSpPr>
        <p:sp>
          <p:nvSpPr>
            <p:cNvPr id="71" name="矩形 70"/>
            <p:cNvSpPr/>
            <p:nvPr/>
          </p:nvSpPr>
          <p:spPr>
            <a:xfrm>
              <a:off x="3635896" y="1427745"/>
              <a:ext cx="540000" cy="54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mpact" panose="020B0806030902050204" pitchFamily="34" charset="0"/>
              </a:endParaRPr>
            </a:p>
          </p:txBody>
        </p:sp>
        <p:sp>
          <p:nvSpPr>
            <p:cNvPr id="72" name="TextBox 45"/>
            <p:cNvSpPr txBox="1"/>
            <p:nvPr/>
          </p:nvSpPr>
          <p:spPr>
            <a:xfrm>
              <a:off x="3635896" y="1497690"/>
              <a:ext cx="5400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4273866" y="1427744"/>
            <a:ext cx="4258574" cy="308822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zh-CN" sz="1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学党章党规</a:t>
            </a:r>
            <a:r>
              <a:rPr lang="zh-CN" altLang="en-US" sz="1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zh-CN" sz="1200" dirty="0" smtClean="0">
                <a:solidFill>
                  <a:schemeClr val="tx1"/>
                </a:solidFill>
              </a:rPr>
              <a:t>要着眼明确基本标准、树立行为规范，逐条逐句通读党章，全面理解党的纲领，牢记入党誓词，牢记党的宗旨，牢记党员义务和权利，引导党员尊崇党章、遵守党章、维护党章，坚定理想信念，对党绝对忠诚。要认真学习《中国共产党廉洁自律准则》、《中国共产党纪律处分条例》等党内法规，学习党的历史，学习革命先辈和先进典型，从身边的违纪违法案件中汲取教训，发挥正面典型的激励作用和反面典型的警示作用，引导党员牢记党规党纪，牢记党的优良传统和作风，树立崇高道德追求，养成纪律自觉，守住为人、做事的基准和底线。</a:t>
            </a:r>
            <a:endParaRPr lang="zh-CN" altLang="en-US" sz="12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9" name="组合 44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6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08533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 smtClean="0"/>
              <a:t>深刻认识</a:t>
            </a:r>
            <a:r>
              <a:rPr lang="en-US" altLang="zh-CN" dirty="0" smtClean="0"/>
              <a:t>“</a:t>
            </a:r>
            <a:r>
              <a:rPr lang="zh-CN" altLang="en-US" dirty="0" smtClean="0"/>
              <a:t>两学一做</a:t>
            </a:r>
            <a:r>
              <a:rPr lang="en-US" altLang="zh-CN" dirty="0" smtClean="0"/>
              <a:t>”：</a:t>
            </a:r>
            <a:r>
              <a:rPr lang="zh-CN" altLang="en-US" dirty="0" smtClean="0">
                <a:solidFill>
                  <a:schemeClr val="accent1"/>
                </a:solidFill>
              </a:rPr>
              <a:t>丰富</a:t>
            </a:r>
            <a:r>
              <a:rPr lang="zh-CN" altLang="en-US" dirty="0" smtClean="0">
                <a:solidFill>
                  <a:schemeClr val="accent3"/>
                </a:solidFill>
              </a:rPr>
              <a:t>内涵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64" name="TextBox 45"/>
          <p:cNvSpPr txBox="1"/>
          <p:nvPr/>
        </p:nvSpPr>
        <p:spPr>
          <a:xfrm>
            <a:off x="981272" y="3504233"/>
            <a:ext cx="14157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丰富内涵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6"/>
          <p:cNvGrpSpPr/>
          <p:nvPr/>
        </p:nvGrpSpPr>
        <p:grpSpPr>
          <a:xfrm>
            <a:off x="3635896" y="1427745"/>
            <a:ext cx="540000" cy="540000"/>
            <a:chOff x="3635896" y="1427745"/>
            <a:chExt cx="540000" cy="540000"/>
          </a:xfrm>
        </p:grpSpPr>
        <p:sp>
          <p:nvSpPr>
            <p:cNvPr id="71" name="矩形 70"/>
            <p:cNvSpPr/>
            <p:nvPr/>
          </p:nvSpPr>
          <p:spPr>
            <a:xfrm>
              <a:off x="3635896" y="1427745"/>
              <a:ext cx="540000" cy="54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Impact" panose="020B0806030902050204" pitchFamily="34" charset="0"/>
              </a:endParaRPr>
            </a:p>
          </p:txBody>
        </p:sp>
        <p:sp>
          <p:nvSpPr>
            <p:cNvPr id="72" name="TextBox 45"/>
            <p:cNvSpPr txBox="1"/>
            <p:nvPr/>
          </p:nvSpPr>
          <p:spPr>
            <a:xfrm>
              <a:off x="3635896" y="1497690"/>
              <a:ext cx="5400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4273866" y="1427744"/>
            <a:ext cx="4258574" cy="330424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zh-CN" sz="1200" dirty="0" smtClean="0">
                <a:solidFill>
                  <a:srgbClr val="FF0000"/>
                </a:solidFill>
              </a:rPr>
              <a:t>学系列讲话</a:t>
            </a:r>
            <a:r>
              <a:rPr lang="zh-CN" altLang="en-US" sz="1200" dirty="0" smtClean="0">
                <a:solidFill>
                  <a:srgbClr val="FF0000"/>
                </a:solidFill>
              </a:rPr>
              <a:t>：</a:t>
            </a:r>
            <a:r>
              <a:rPr lang="zh-CN" altLang="zh-CN" sz="1200" dirty="0" smtClean="0">
                <a:solidFill>
                  <a:schemeClr val="tx1"/>
                </a:solidFill>
              </a:rPr>
              <a:t>要着眼加强理论武装、统一思想行动，认真学习习近平总书记关于改革发展稳定、内政外交国防、治党治国治军的重要思想，认真学习以习近平同志为总书记的党中央治国理政的新理念、新思想、新战略，引导党员深入领会系列重要讲话的丰富内涵和核心要义，深入领会贯穿其中的马克思主义立场、观点和方法。要把学习系列重要讲话同学习马克思列宁主义、毛泽东思想、邓小平理论、“三个代表”重要思想、科学发展观结合起来，深刻理解党的科学理论既一脉相承又与时俱进的内在联系，坚定中国特色社会主义道路自信、理论自信、制度自信。要区别普通党员和党员领导干部，确定学习的重点内容。</a:t>
            </a:r>
            <a:endParaRPr lang="zh-CN" altLang="en-US" sz="12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4" name="组合 44"/>
          <p:cNvGrpSpPr>
            <a:grpSpLocks noChangeAspect="1"/>
          </p:cNvGrpSpPr>
          <p:nvPr/>
        </p:nvGrpSpPr>
        <p:grpSpPr>
          <a:xfrm>
            <a:off x="693466" y="1636344"/>
            <a:ext cx="1868471" cy="899998"/>
            <a:chOff x="1672035" y="1687395"/>
            <a:chExt cx="938928" cy="452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6" name="Picture 2" descr="C:\Users\xb\Desktop\素材--党建\PNG--党（国）徽旗\党旗红旗\16sucai_20150709173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2035" y="1687395"/>
              <a:ext cx="845493" cy="4435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C:\Users\xb\Desktop\53bf653e36a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07654"/>
              <a:ext cx="487235" cy="43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08533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59778E3-0D3A-424A-88B7-959005D03E54"/>
  <p:tag name="ISPRING_ULTRA_SCORM_SLIDE_COUNT" val="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pWWE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aVlh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JpWWE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lZY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lZY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lZY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lZYSLO/s1BtAAAAcgAAABwAAAB1bml2ZXJzYWwvbG9jYWxfc2V0dGluZ3MueG1sDcw9DoMwDEDhnVNYnsrQv42BwMZYVSo9gBUshOTYKLGqcnuyveHT68d/EvhxLptpwOftgcAabdl0Dfidp2uHUJx0ITHlgGoI49D0YpHkw+4VFtiFDs4zpxrOL0pVvjMXVievZ7hE248W70NzAl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aVlhIJdAvvcMIAAAPPgAAKQAAAHVuaXZlcnNhbC9za2luX2N1c3RvbWl6YXRpb25fc2V0dGluZ3MueG1s7Rtrb6vI9fv9FSNXK22lKn7gVypfVxjGCboO9hqS3NuqsrCZxCjAeGHse73yh/01+8P6S3pmgBgc24EkVdUKk0ThzHnNec3jJL3wyfGVdcio5/xmMYf6BmHM8R/D/ieEegvq0mASkJCwsLqH3Du+Tb9r/gPlMICGzPJtK7AVPhr2a2goPqjbkbtqF96ag2YDdZq4gbtIxS0Fxi4l9VJSYExt1JVe9YBFxDcgC+Kz41x71czoSwLND0nANN8mP/pSFjs9lJ3BVWDZDuCF/XaTP7tE6k5t8gc1661OC+8asiRJbaS01Lpa23U6lx25jnCt2apJu0G3ITUkVG+16pftXb3TaEnwNrxsA5cmvmyjZqfZbKi7Bm4ANZLlgdpQdh3psl6XQRruXiq74XDQqdVQvV6Xmuqu1ZaGgxoCbAl4yFKXG1BSpYHU3skDud6V0FAZDobNHVZxW2mhbgO3a7VdczCQarW9cfezS5trD809ncScrzA86oKjozy2qkeCq7dYBwEgm8RbuRYjyLc88rkiYtJnImLRzwu62v65EgeoCOYEPdErC42AAObM+oYDUIIUug5CEjPrVcVQgicUS2dGGo4c+3NlvmaM+hcL6jPQ68KngWe5lf6fouCJp5aHkm5IUITuwVqQvbiO+OQli2VBQMNzjmhBvZXlb0f0kV7MrcXTY0DXvp1LzeV2RQLX8Z8Au3bZUfBZQa4TMo0RL6Mf7vInP9kKgiMkXL025k8uSteaEzeRWBOfAnR7ka9b5IB044QOE6RynT/nSFfWI8k6oCvz5zyND1KyXuvw53UiRn4wQJd4/jfOorvWlgRZIVG9PEtFV+tV0XhaBfSRGztL97qjn+lcCuXHf+Qa1viTi4hPkAvM5aXYbGL+6gFi/HpYS3oeSAHnpotLDBIsJ4OZMr6ZyPq32Wh8NZ4NtKtKX4myEvG0/LnR7v6ot9pQuWK6nJyMG3k0yvJCglmrlo+Xbk7HoxkwxKOZjr+alT7/WZh0fGuONB1X+vEvhRlMpviu0uc/85DeTqdYN2fGSFPxTDNm+tgUdhlhE6uV/je6RktrQxCjaOOQ74gtCYLy7AQEha5jiwFesh1/TXLIU8c3sqbPptgwp5piamO90jdoEGz/Ijhba7aE4FlaIbKd0Jq7xBZiIUTE+Cq93MEXWzqAST3L8S/ySJ/K95p+NTPH45Exw7qaQCp97NtIDSwuqTijqWzgKfAILFjI30Y+E9EnOCDZdQszudaurkfwbXJFrp3HpQvf7A3aTDC4ZEL8HIQQOHgKUWcY9+Opym0IApGFVlYYfqeBnQmatOty8NZ0ZQyhqZgp/iZnk/AGxzv+AkKHLFgOfjfYMOQrPBuMv0KMQ26OCxKNv0BKfilI9A0bkEPYyEGmy3falcwzgqdhkiBJDi4sHu/uFlmLBdBxa24cug4Bwi0MaSKyMbwoLMnAv9yCIzV5dCLbI8ZgbPH26GwIqBLYsMzlkAVlSMEqj65fbrW/z4ayNsLqDMJNHd/PTFEluVDP2iKfMmTZG8tfEDQnC2sNmbCFMduxxRj3vFDh17XzG7JYXH9+ikuXruKvP71BpUzBO6IZbJhBGGxTVuw16dxs8QzeqAiP9ZNa5DHAm1UwFKzLU238MS4KHW/tRlX6Ixz1rFxRZ72qx/vtld9t/wFljKgEDzSoaAOHFiLCsBLzJQcWT7cQoaYPQVx88oSCz4+ohRjo45iHTtE72NyB5TKK3IFFi7G4xwNDM2GzdU/m/PSRg1jkauS14/7mZ0SXwAn9OVXn5IHCfskl1ibayMDaJdyfx8uprVJmaTE1cwSK68DzMQoq4Oo6Hj9D5WN7e4MTU0SrQWY+93Tt2iK7XedJrAhg57VHXu7DHgLqCahrhUlcR4vS396pSDTFaSR3UmwD8ZyguX2Vys93eczA8lS5nimyrmB+ouD57Oang+zgNhmZxmwkDzgHSBPPYoslrMIP/JyXn1d0IlDxUAZ+8eQNYgWL5b9+/yM/mwN9IiiKoX8tygeSn1dN/MzvHzplJPxnDj6mPMiSipechPGBKiHNf74yNQjQDzmyWNGy5FGPX3HlEg0pELtRNk1Zub6BLDFEUtB1AHvBgkxu5OkXKHxir1/p31jBExROk1K3KCNheR6brLAO+yPumrmOTwqSv3sl4pM3tclMVlVx9occdZ3FU7T82nCAia/5kEsfi/BTrmUdqvMBS2I7rDhPsbglVQtKQvS+Lwibo2vdM2B/oeJaUMNZ5n7GZwF1J/xm6+VVLiDwizgI4z4L+JE+eUtjhEv6PfZdjJWGHGJOQIUJ3yv2Hyw3jJH3wEP0Kc8dO40bQw4R76gL64ISTSeNnx04JFOUgbj6TVM8w17oDueseGg/0RTwEF8nP9gL/BTwEN/gi8oYDnYvdTocSpMm93EDK0jDU86LGR3xHiARX9SpWMXkLYvDVRjxi9kwNZMYkMX0qE36YnU0HY/ECc1haY2rJ1Tu+c8bmBtOM9+KeYe88ZAZ2Adw9XwE95jDXHI6vMU8IAnTthbvnwqZsRc1EA6NEUER267I5wocRazFktf6sIJiHp8r3JxRk+YU3SqpaLygpSiFNudJPVHRRUEvJNLndbyYKBrl+3miXvWFnXrVcx7qxWxPO9Bfe3MSYIgBB+pc7KEsMI2+TC7D7sSe9IDuxGiaAVsCbx9OSUkmpACZwBIbqyRbopf0OOwumeOSDXFjnBQgZZzz8++FkB3ng1tmI/LA0uEdQwpnQVzs9rGYLYIp+EkqcSbLFP7sSMGkY9Y8FLM/Uq2S9Scl7MiSlBRqHu/pGk3ZgdurR2QB7inz96rplRaK1JFO69n265FWbtl9LbuvZfe17L7+z3RfP5Xt17L9WrZfy/Zr2X4t269l+7Vsv5bt17L9WrZfy/Zr2X4t269l+7Vsv5bt1w9uv56/7D7ov6Zu7z+6/bpnXXZfz/iubL6Wzdey+Vo2X/9vm69n/xzov9d7PYQBKfA7+T/f/wZQSwMEFAACAAgAm1ZYSEpyykhxDQAAJyIAABcAAAB1bml2ZXJzYWwvdW5pdmVyc2FsLnBuZ+2aaVRTWbaAr+UE4oDtK9FiarUFqwQZIgQkJIUyaBWCNQgyGEAmRUgICEiAYEG1iAMp4QnBAFlVdmPXC3MwIYEQFWUwCSmaClMCQRkihBDDJQmBBDqBqlq9Vv/rn2/lxx3O+e45d++zz95n37tO4YUAv107PtkBAMCuc2e9vwaALf4AsBljtE1Xs3razk932ZT6td9poK7XYkZX2BLvdd4LABrxJpqorbqycfLZkFQA2N2hPzZ1of8RAwCH2s55e317EykdPX/PLmP01luwXAPgAFqeCebIcOH7L7Zu9Tn6lxN/2XH6gtHsZz/deWdzJ3L/Z1+ZHj5k6u3v2ncrsulep9m0HAr/WCJU877kVZzrXQzfaub5lPx/rWRGVsDg6EUXVUB6BxHdnrkwS66vatMssJ8is+U+OnluPWlW4K8d6vdWdgheTPJyV8GUOH11a+RIt2vFtpLBiNwc90O6mueXnR9MniS0KQbC2Ma6MjD/07Wjqmm3Sv7Z9eevhvYwRWurKvZDPczoay7OIu9dvy2P/Eh3Mc3Tt/rcyEZfd4igP39vAAZgAAZgAAZgAAZgAAZgAAZgAAZgAAZgAAZgAP+/wSsmSytF2+pvNfj/ttvgHTboNnlnD4QHS12YLAmsgimHom1Jak681SmwZVrOnajoag3drf9rWapVziWELVAJXQjc4hNry2auR38vTKAhC9rtp+WiSde1Fy8mnw0iPdQvzdobshv2kDPbwJZg9mYAeD764c3xelhzxHJEVyLY21RbmomupicJwDIn3kxs6dqF7dtLnpJwWDVgna5vknoZoXm7J7C2ky+Gq+glZRE4teXg2mww65S6E9qOmfUQqXs9OlNTkTff/pU2qA3MXe5f6ZSSyspRCBS6ipLEYGmmHFQPBHWsORA7cH3SS9jl0++5ujQhPiFOk365mr8U+AYZAwAWV9q9EZ2XmtRKGosZPs8sj3ORORHESi/ZMUyyI73WJcFKlZBZF+0KE6naVZWo7+s6B4/gYQtFEhsqR0HBwOEfvttTgUw/heqsWTE+SulFqHsC2y3P23yRyHu99EsB/Ebc3GP1dMp05QwVAzIIRk4TVJIKrKtBHtnzDt5LRJWmoXKRbAgOIcpP6c+q5iYJ7u0EblE4ZomBMPmrBcqkU4j9ylhCVbQzT56vcVaMRzZhL9Be62RKcHWM70g7Eb/5hgt3LDGx3jUuHp+n9Z0VDsSi8BKioh2/h5Lx2rtYTf8q6t0QLBgEveuk7oI8tutomxXVs8jm8znVtsy1FRHr/gkiBXkkmIkPuS0Vg9XE2DEkD/qx/9gDz35UgoMzAKBYw8czFQcXhmpKc9AuvMZyMfbZXPAhQnhf+vuXsZu7EpNlUCzvyp6SDB7MNmfexo4Te2ZA0ybVOn0VbbJ/nxX1WqcSSzjQx/SZFok9afFM3zqsNQi2BTg8RpnYrkismjOiec3EIb3qAnRvUuOy5ub9IDaL9lg8xEl/kX+KVBiZcl7QKUkQjmXns9Zu58a6/pPGPNCSSRajTGwebAdTn3QMVYsSafTHqz/9GaMzOEOFGZ45gc0ebMQixr7n52wGkjO4bw92ZY8Vh9bmM/mwrqu7uSH2az9uKbk+4ooMnlAyXjCg5j0QpF1mRm1Vq8qZUIPKNbIpozHQuqlfFw3vmXmTYDlXO+0eBD4tCZaMm+b1uCSZ15MxRHfOu5prNqUc+pEgcd14HDfKZeXsM0RBTzjLMh2iFDsOE2doZ0I703EP6ajWWm6m2NFd5pIyutIyd0Pvll2TdHFVGC4OFkdWNOhUJniuaUC2IjlEFuI4kzyMGWwMrZIw/B3LD6QMkK5XPvggjSESUd0pkDjPQLehKmLmCeoxZ68rVWXGoWG/jnz0JhwVFYXgCXvh3v5/G+L1X23M6Ls++ZnKqZ59xordsd8fp6SQ7OsRsoyXs+2bgJYs1HL9SXhNkOSKzrROrfMR/f/jX3fNFU7b1UdZTL7DTT8WcPlGFsyNUif+oaxxa3GS0PtuknCO33iZhZiR7P+GOqPkje6HTi/TYQ6+HLCdgQtXwKddaUap5V0pyGZ6HX9Fbgd+KcXnaibKZVpKnTV5ZRswPk/vJZlWOczPtoq084IJcSqIEwbiFkpK0DiQaBuxMjJ4oq1SrpXlrkkFBJ3L3KfXHoSWWWY85DOGwripDzPtKPdXJNQuN7bTWtUUIbeesxSSC4I4zyL6KB1H3aQEf7048Hr6lBiy1/+WOQ2LqOM4vISKssE1kVqmYTawwkNGoQCQwa5ovaIIkTf1fkK96kgK4X2CzJa/NkHHt1tUyAXisXlj8ClCO7O4bO9rceUZXBkEhseYK/uuHO5cZUhNeHzHCVsbriO7zV72quQgVYEZc1RB+8P5F3nxhwkAFKXACSugNxjaqTfrY+2BxM78fUr86gynIekV3vioToHIJtEdUot8WVJPQrL+WnRQSftGH9UDnw7LmE5gr2NfDEIaWzvQo4sB9xI77ETpoyEvYsxZTVwI27MvxsR31xnBsid69PLrNtcgySQszzh5IkjWxc3scMWl0ZvWJ2/RdnkwJu595zJ1sEvTtsNmwoy19HpGEeZNeNv2YDWp/l6OxfA7zuyFSval2hKda5gN7xE4Rxwl3E/yRPVnWBYRd9iAIzoEGtk8fxDGtIaKdwmW+L+rFETau8elI3GId3tl6HT33F6nCZX5IuUF4hQ33YMcZW1MZX5NBUmJXj8WzIQPJFTqPIjevZNSAw7FqePwP1DyzhX44u3/xG0QRcfKqvN6Nt4jXuqwXk1eqEXnSBa3NkIHuS182HOP2jE8EbydpJlNiU0TAYDQksy7U3Dq+lDAJUbSL+jG6NvGxqmrxcNIoag3HGG+mrXC9KP+4lwGke1M7X7junqBnNak86/DEM7EWGlWKVgT2RTR68R+xqrV/uimC8GoIwSNXwG7qLWIv1Djv7PcTGILlxeW1GdPHbeNWFselIHvn+CrsueirT0qfd2+u/cf4uA9lUMLqe8OxQ3Jopp8vuNSvVjST5te53d+d/DEyHsRaWeah8XT3HPTpr8LkshurMyIXfXsoKKouTJxWPmQc8d+olKMHk6UqLy2l2Qm1Qz0ZG4pWZJErGEXfg7MmT15l2OisAv0VPw6cxIi5VAY9uOsdXufeSqIqKuZNwdutU4Mx5Mu4wJgr3aKk2qghPvSC49XH1WwExdlqm/dJY6P2KEbZi6PCivSWh2GWPzJP473+GDcSM6xkd1+I8JvHcsHOxMqK/wcC4fzJykk7ZxzcQ2nGcKbpd5aC2VaB1NPsXatYAQsGvvRemSlwdSTJWze3TKXjkxzCTmyyTIA0rF/b9wly+J+wZjSrvzHrJ8tEn7zntva6CrpeNJVx2GHibi87hpSiFk0riqTOlU11DyqbCmMdK4v5C+33IlsAl+aOFRYJfQfS3mIz548YotYleMDcapWEYatGd+OcPNcvEvhOrTwV6ZMyaqJkGmzyaDa4AkeA7cxDFMPoGMtC+e+6Ur8B8nsxDQo9+9nxUA2RdaJTr/RZJdqs/eZUiU0QvJFsqJRbw2whQGf/qWCjhN4xHSi2Rcg3JoSNb1gPJEGEfAFaYJlJgo2wrkehdxHVmD2voiJD9BFF7trpuW2qjJduvGzmj6hzzpI2fJ7EeGoH8APYT4fzdOwLIsrChyMp/maGFFMxoi1AZfW4w7vSwdms6bt5txG4G3MWlWLyyTvnMcokQvIS/a8sS6duv1omsopZsclaIOYoT1JyeIV6NKiDP8uacOOLUK0Auf+alZ7c1+QapcuwVrkQHh2CIgVhY/VB0hOFW55ZgrbYvciRvzQz4ru8P19/jbl+xvWuqEr65d/CNv6h3BtxhsRGfuu0LaUZI7n/77OBWPqsMd6fR2H9/rPV1/88ziOrGIf0s02YsPGojiIzJKGiiH0pCBJpF4H7NSj4NL1lbF39ocK9/hz0IYsq30Fk0IU+fPn2iBZ2Zk287Vz3JwN+yT1Rv3bQn/AUyVMZU8h/jeyCZJrdTPtn4OkNY0YjQ7n8SwRtjmVCIc2kZFYeel3sYssw5m21n+TWJGMgOdyLBSOh+8MYrfrUwZYtzQvP78nabRyxlkE1zkuCz7qlmhK7/ZDLPeVyHJkWewHGCsUS81Fj+3d3iLSB/gp3SSCMo9PCpXCLn1ci+Q83ETmFXdd6R1uDN3ICxsJ4pvPhMFp+rwwdr7p0Qyok7DnCR7O2Hnk+G++mDt94CVxKTABBXpZ6AXDeCjB8vA4ooqgaqYXOny1Z7cNTe6T3n03S8EPDuTFLvzdIefawbOu/+7QulTbygr0ETj5lrBRoNX1k49jGRtNJ6rbP203DlYrMz/qruDF7PYhsDuL63EK8tOCzzhujVsAYFzZcl5AKcO8d5Vdjlg9E/4pQfgxD74y1zOBR+CWxbdV04yDtMfbda9o0W7Zp999YOqv/xg47bhJd76TlavLB8uO/LFHQedwuXZ++u8EoU//F/PaFdEasmiLvvW96kdCDzUv0mG9k7X5y84d1xzL3+ptlnL6j10QbZb+cUuDrNW0hYEwtH28viM33/7T1YUatJu7GlHezmF+sstLv/MDOOcT4F13OjLvX1BLAwQUAAIACACbVlhIle6RfksAAABrAAAAGwAAAHVuaXZlcnNhbC91bml2ZXJzYWwucG5nLnhtbLOxr8jNUShLLSrOzM+zVTLUM1Cyt+PlsikoSi3LTC1XqACKAQUhQEmhEsg1QnDLM1NKMoBCBuZmCMGM1Mz0jBJbJQsDc7igPtBMAFBLAQIAABQAAgAIAJpWWEgVDq0oZAQAAAcRAAAdAAAAAAAAAAEAAAAAAAAAAAB1bml2ZXJzYWwvY29tbW9uX21lc3NhZ2VzLmxuZ1BLAQIAABQAAgAIAJpWWEgIfgsjKQMAAIYMAAAnAAAAAAAAAAEAAAAAAJ8EAAB1bml2ZXJzYWwvZmxhc2hfcHVibGlzaGluZ19zZXR0aW5ncy54bWxQSwECAAAUAAIACACaVlhItfwJZLoCAABVCgAAIQAAAAAAAAABAAAAAAANCAAAdW5pdmVyc2FsL2ZsYXNoX3NraW5fc2V0dGluZ3MueG1sUEsBAgAAFAACAAgAmlZYSCqWD2f+AgAAlwsAACYAAAAAAAAAAQAAAAAABgsAAHVuaXZlcnNhbC9odG1sX3B1Ymxpc2hpbmdfc2V0dGluZ3MueG1sUEsBAgAAFAACAAgAmlZYSGhxUpGaAQAAHwYAAB8AAAAAAAAAAQAAAAAASA4AAHVuaXZlcnNhbC9odG1sX3NraW5fc2V0dGluZ3MuanNQSwECAAAUAAIACACaVlhIPTwv0cEAAADlAQAAGgAAAAAAAAABAAAAAAAfEAAAdW5pdmVyc2FsL2kxOG5fcHJlc2V0cy54bWxQSwECAAAUAAIACACaVlhIs7+zUG0AAAByAAAAHAAAAAAAAAABAAAAAAAYEQAAdW5pdmVyc2FsL2xvY2FsX3NldHRpbmdzLnhtbFBLAQIAABQAAgAIAESUV0cjtE77+wIAALAIAAAUAAAAAAAAAAEAAAAAAL8RAAB1bml2ZXJzYWwvcGxheWVyLnhtbFBLAQIAABQAAgAIAJpWWEgl0C+9wwgAAA8+AAApAAAAAAAAAAEAAAAAAOwUAAB1bml2ZXJzYWwvc2tpbl9jdXN0b21pemF0aW9uX3NldHRpbmdzLnhtbFBLAQIAABQAAgAIAJtWWEhKcspIcQ0AACciAAAXAAAAAAAAAAAAAAAAAPYdAAB1bml2ZXJzYWwvdW5pdmVyc2FsLnBuZ1BLAQIAABQAAgAIAJtWWEiV7pF+SwAAAGsAAAAbAAAAAAAAAAEAAAAAAJwrAAB1bml2ZXJzYWwvdW5pdmVyc2FsLnBuZy54bWxQSwUGAAAAAAsACwBJAwAAICwAAAAA"/>
  <p:tag name="ISPRING_PRESENTATION_TITLE" val="20160304两学一做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B0D13"/>
      </a:accent1>
      <a:accent2>
        <a:srgbClr val="FFBE00"/>
      </a:accent2>
      <a:accent3>
        <a:srgbClr val="D03F56"/>
      </a:accent3>
      <a:accent4>
        <a:srgbClr val="7030A0"/>
      </a:accent4>
      <a:accent5>
        <a:srgbClr val="EEECE1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问号">
  <a:themeElements>
    <a:clrScheme name="问号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FF0517"/>
      </a:accent1>
      <a:accent2>
        <a:srgbClr val="BC000D"/>
      </a:accent2>
      <a:accent3>
        <a:srgbClr val="FFFFFF"/>
      </a:accent3>
      <a:accent4>
        <a:srgbClr val="000000"/>
      </a:accent4>
      <a:accent5>
        <a:srgbClr val="FFAAAB"/>
      </a:accent5>
      <a:accent6>
        <a:srgbClr val="AA000B"/>
      </a:accent6>
      <a:hlink>
        <a:srgbClr val="3A0004"/>
      </a:hlink>
      <a:folHlink>
        <a:srgbClr val="FF3B3B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</TotalTime>
  <Words>1418</Words>
  <Application>Microsoft Office PowerPoint</Application>
  <PresentationFormat>全屏显示(16:9)</PresentationFormat>
  <Paragraphs>192</Paragraphs>
  <Slides>21</Slides>
  <Notes>21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Office 主题</vt:lpstr>
      <vt:lpstr>1_问号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20160304两学一做</dc:title>
  <dc:creator>abc</dc:creator>
  <cp:lastModifiedBy>黄筱静</cp:lastModifiedBy>
  <cp:revision>246</cp:revision>
  <dcterms:created xsi:type="dcterms:W3CDTF">2016-02-23T04:18:33Z</dcterms:created>
  <dcterms:modified xsi:type="dcterms:W3CDTF">2016-09-27T06:50:29Z</dcterms:modified>
</cp:coreProperties>
</file>