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4399" r:id="rId2"/>
    <p:sldMasterId id="2147484439" r:id="rId3"/>
  </p:sldMasterIdLst>
  <p:notesMasterIdLst>
    <p:notesMasterId r:id="rId15"/>
  </p:notesMasterIdLst>
  <p:handoutMasterIdLst>
    <p:handoutMasterId r:id="rId16"/>
  </p:handoutMasterIdLst>
  <p:sldIdLst>
    <p:sldId id="714" r:id="rId4"/>
    <p:sldId id="685" r:id="rId5"/>
    <p:sldId id="683" r:id="rId6"/>
    <p:sldId id="722" r:id="rId7"/>
    <p:sldId id="715" r:id="rId8"/>
    <p:sldId id="718" r:id="rId9"/>
    <p:sldId id="719" r:id="rId10"/>
    <p:sldId id="713" r:id="rId11"/>
    <p:sldId id="720" r:id="rId12"/>
    <p:sldId id="721" r:id="rId13"/>
    <p:sldId id="711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BE9"/>
    <a:srgbClr val="A6D0DF"/>
    <a:srgbClr val="0040C0"/>
    <a:srgbClr val="07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29" autoAdjust="0"/>
  </p:normalViewPr>
  <p:slideViewPr>
    <p:cSldViewPr>
      <p:cViewPr>
        <p:scale>
          <a:sx n="100" d="100"/>
          <a:sy n="100" d="100"/>
        </p:scale>
        <p:origin x="-3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64114176129493"/>
          <c:y val="9.1686679489146702E-2"/>
          <c:w val="0.81053681559195456"/>
          <c:h val="0.58656680674651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Испытательные лабораторий (815)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815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AF-4D25-BC48-F1746D2B6169}"/>
                </c:ext>
              </c:extLst>
            </c:dLbl>
            <c:spPr>
              <a:noFill/>
              <a:ln w="2556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AF-4D25-BC48-F1746D2B61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Поверочные лабораторий (400)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39482619546592E-2"/>
                  <c:y val="-1.7549741766150199E-2"/>
                </c:manualLayout>
              </c:layout>
              <c:tx>
                <c:rich>
                  <a:bodyPr/>
                  <a:lstStyle/>
                  <a:p>
                    <a:r>
                      <a:rPr lang="kk-KZ" sz="1100" dirty="0" smtClean="0"/>
                      <a:t>400</a:t>
                    </a:r>
                    <a:endParaRPr lang="en-US" sz="124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AF-4D25-BC48-F1746D2B6169}"/>
                </c:ext>
              </c:extLst>
            </c:dLbl>
            <c:spPr>
              <a:noFill/>
              <a:ln w="2556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AF-4D25-BC48-F1746D2B61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Органы по подтверждению соответствия (89)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5945561361106E-3"/>
                  <c:y val="-7.5901328273244783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8</a:t>
                    </a:r>
                    <a:r>
                      <a:rPr lang="kk-KZ" sz="1100" dirty="0" smtClean="0"/>
                      <a:t>9</a:t>
                    </a:r>
                    <a:endParaRPr lang="en-US" sz="124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AF-4D25-BC48-F1746D2B6169}"/>
                </c:ext>
              </c:extLst>
            </c:dLbl>
            <c:spPr>
              <a:noFill/>
              <a:ln w="2556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AF-4D25-BC48-F1746D2B61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Органы по подтверждению соответствия систем менеджмента  (74)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6126074848203E-2"/>
                  <c:y val="-1.7710309930423784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7</a:t>
                    </a:r>
                    <a:r>
                      <a:rPr lang="kk-KZ" sz="1100" dirty="0" smtClean="0"/>
                      <a:t>4</a:t>
                    </a:r>
                    <a:endParaRPr lang="en-US" sz="124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AF-4D25-BC48-F1746D2B6169}"/>
                </c:ext>
              </c:extLst>
            </c:dLbl>
            <c:spPr>
              <a:noFill/>
              <a:ln w="2556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Лист1!$E$2:$E$5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AF-4D25-BC48-F1746D2B61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Калибровочные лабораторий (53)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81931347275868E-2"/>
                  <c:y val="-1.5180265654648957E-2"/>
                </c:manualLayout>
              </c:layout>
              <c:tx>
                <c:rich>
                  <a:bodyPr/>
                  <a:lstStyle/>
                  <a:p>
                    <a:r>
                      <a:rPr lang="kk-KZ" sz="1100" dirty="0" smtClean="0"/>
                      <a:t>53</a:t>
                    </a:r>
                    <a:endParaRPr lang="en-US" sz="124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AF-4D25-BC48-F1746D2B6169}"/>
                </c:ext>
              </c:extLst>
            </c:dLbl>
            <c:spPr>
              <a:noFill/>
              <a:ln w="2556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Лист1!$F$2:$F$5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AAF-4D25-BC48-F1746D2B61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Метрологическая аттестация методик выполнения измерений (4)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218992843977608E-2"/>
                  <c:y val="-4.522289546175780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48" dirty="0" smtClean="0"/>
                      <a:t>4</a:t>
                    </a:r>
                    <a:endParaRPr lang="en-US" sz="1240" dirty="0"/>
                  </a:p>
                </c:rich>
              </c:tx>
              <c:spPr>
                <a:noFill/>
                <a:ln w="255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AAF-4D25-BC48-F1746D2B6169}"/>
                </c:ext>
              </c:extLst>
            </c:dLbl>
            <c:spPr>
              <a:noFill/>
              <a:ln w="2556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Лист1!$G$2:$G$5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AAF-4D25-BC48-F1746D2B61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Органы по подтверждению соответствия персонала (7)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442137745698294E-2"/>
                  <c:y val="-6.783434319263674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kk-KZ" sz="1240" dirty="0" smtClean="0"/>
                      <a:t>7</a:t>
                    </a:r>
                    <a:endParaRPr lang="en-US" sz="1240" dirty="0"/>
                  </a:p>
                </c:rich>
              </c:tx>
              <c:spPr>
                <a:noFill/>
                <a:ln w="255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AAF-4D25-BC48-F1746D2B6169}"/>
                </c:ext>
              </c:extLst>
            </c:dLbl>
            <c:spPr>
              <a:noFill/>
              <a:ln w="2556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Лист1!$H$2:$H$5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AAF-4D25-BC48-F1746D2B616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Испытательные медицинские лабораторий (17)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Лист1!$I$2:$I$5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AAF-4D25-BC48-F1746D2B616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Провайдер квалификации (6)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Лист1!$J$2:$J$5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AAF-4D25-BC48-F1746D2B6169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Инспекционный орган (1)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1"/>
              </c:numCache>
            </c:numRef>
          </c:cat>
          <c:val>
            <c:numRef>
              <c:f>Лист1!$K$2:$K$5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AAF-4D25-BC48-F1746D2B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282944"/>
        <c:axId val="189313408"/>
        <c:axId val="0"/>
      </c:bar3DChart>
      <c:catAx>
        <c:axId val="1892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313408"/>
        <c:crosses val="autoZero"/>
        <c:auto val="1"/>
        <c:lblAlgn val="ctr"/>
        <c:lblOffset val="100"/>
        <c:noMultiLvlLbl val="0"/>
      </c:catAx>
      <c:valAx>
        <c:axId val="18931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48"/>
            </a:pPr>
            <a:endParaRPr lang="ru-RU"/>
          </a:p>
        </c:txPr>
        <c:crossAx val="189282944"/>
        <c:crosses val="autoZero"/>
        <c:crossBetween val="between"/>
      </c:valAx>
      <c:spPr>
        <a:noFill/>
        <a:ln w="25569">
          <a:noFill/>
        </a:ln>
      </c:spPr>
    </c:plotArea>
    <c:legend>
      <c:legendPos val="b"/>
      <c:layout>
        <c:manualLayout>
          <c:xMode val="edge"/>
          <c:yMode val="edge"/>
          <c:x val="0.13662903199421486"/>
          <c:y val="0.68322809743658741"/>
          <c:w val="0.73437068273731354"/>
          <c:h val="0.301591636908764"/>
        </c:manualLayout>
      </c:layout>
      <c:overlay val="1"/>
      <c:txPr>
        <a:bodyPr/>
        <a:lstStyle/>
        <a:p>
          <a:pPr>
            <a:defRPr sz="800" baseline="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2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0.71643</cdr:x>
      <cdr:y>0.60068</cdr:y>
    </cdr:from>
    <cdr:to>
      <cdr:x>0.78097</cdr:x>
      <cdr:y>0.64193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6759" y="3033756"/>
          <a:ext cx="285971" cy="210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40" dirty="0"/>
            <a:t>6</a:t>
          </a:r>
        </a:p>
      </cdr:txBody>
    </cdr:sp>
  </cdr:relSizeAnchor>
  <cdr:relSizeAnchor xmlns:cdr="http://schemas.openxmlformats.org/drawingml/2006/chartDrawing">
    <cdr:from>
      <cdr:x>0.79405</cdr:x>
      <cdr:y>0.73848</cdr:y>
    </cdr:from>
    <cdr:to>
      <cdr:x>1</cdr:x>
      <cdr:y>0.91482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57652" y="38576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0.78119</cdr:x>
      <cdr:y>0.60143</cdr:y>
    </cdr:from>
    <cdr:to>
      <cdr:x>0.8667</cdr:x>
      <cdr:y>0.64775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34791" y="3033756"/>
          <a:ext cx="375975" cy="233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k-KZ" sz="1240" dirty="0"/>
            <a:t>1</a:t>
          </a:r>
          <a:endParaRPr lang="ru-RU" sz="1240" dirty="0"/>
        </a:p>
      </cdr:txBody>
    </cdr:sp>
  </cdr:relSizeAnchor>
  <cdr:relSizeAnchor xmlns:cdr="http://schemas.openxmlformats.org/drawingml/2006/chartDrawing">
    <cdr:from>
      <cdr:x>0.65341</cdr:x>
      <cdr:y>0.59829</cdr:y>
    </cdr:from>
    <cdr:to>
      <cdr:x>0.71795</cdr:x>
      <cdr:y>0.63954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15816" y="3003228"/>
          <a:ext cx="288008" cy="207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40" dirty="0" smtClean="0"/>
            <a:t>17</a:t>
          </a:r>
          <a:endParaRPr lang="ru-RU" sz="124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498" cy="497126"/>
          </a:xfrm>
          <a:prstGeom prst="rect">
            <a:avLst/>
          </a:prstGeom>
        </p:spPr>
        <p:txBody>
          <a:bodyPr vert="horz" lIns="91977" tIns="45989" rIns="91977" bIns="459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2" y="1"/>
            <a:ext cx="2972498" cy="497126"/>
          </a:xfrm>
          <a:prstGeom prst="rect">
            <a:avLst/>
          </a:prstGeom>
        </p:spPr>
        <p:txBody>
          <a:bodyPr vert="horz" lIns="91977" tIns="45989" rIns="91977" bIns="45989" rtlCol="0"/>
          <a:lstStyle>
            <a:lvl1pPr algn="r">
              <a:defRPr sz="1200"/>
            </a:lvl1pPr>
          </a:lstStyle>
          <a:p>
            <a:fld id="{7F3A925A-316F-4E93-8B2B-FB8E18F096C7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563"/>
            <a:ext cx="2972498" cy="497125"/>
          </a:xfrm>
          <a:prstGeom prst="rect">
            <a:avLst/>
          </a:prstGeom>
        </p:spPr>
        <p:txBody>
          <a:bodyPr vert="horz" lIns="91977" tIns="45989" rIns="91977" bIns="459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2" y="9448563"/>
            <a:ext cx="2972498" cy="497125"/>
          </a:xfrm>
          <a:prstGeom prst="rect">
            <a:avLst/>
          </a:prstGeom>
        </p:spPr>
        <p:txBody>
          <a:bodyPr vert="horz" lIns="91977" tIns="45989" rIns="91977" bIns="45989" rtlCol="0" anchor="b"/>
          <a:lstStyle>
            <a:lvl1pPr algn="r">
              <a:defRPr sz="1200"/>
            </a:lvl1pPr>
          </a:lstStyle>
          <a:p>
            <a:fld id="{29343095-02F4-47F7-A66B-4C51245F9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5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1800" cy="497364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97364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D096A8-2C43-42A9-B535-D3F904B6340E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6" tIns="45853" rIns="91706" bIns="458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61"/>
            <a:ext cx="5486400" cy="4476274"/>
          </a:xfrm>
          <a:prstGeom prst="rect">
            <a:avLst/>
          </a:prstGeom>
        </p:spPr>
        <p:txBody>
          <a:bodyPr vert="horz" lIns="91706" tIns="45853" rIns="91706" bIns="458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8187"/>
            <a:ext cx="2971800" cy="497364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800" cy="497364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1A18AB-A66B-49A3-8B3F-9F11D3862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03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/>
              <a:cs typeface="MS PGothic"/>
            </a:endParaRPr>
          </a:p>
        </p:txBody>
      </p:sp>
      <p:sp>
        <p:nvSpPr>
          <p:cNvPr id="65945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1" tIns="45848" rIns="91701" bIns="45848" anchor="b"/>
          <a:lstStyle/>
          <a:p>
            <a:pPr algn="r"/>
            <a:fld id="{AAA1B0F4-6571-4F73-9A8A-64B17FC4581E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3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2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A4BBA-522F-4C7F-850B-443E34CE61D8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6FBA-8E92-468F-8803-E7DFB8DDD4F7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2221-5047-45B1-9A1D-B528EEF8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76C1-DBC4-4270-B10C-2A3408FCE9C5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0FCB-5CC9-41B3-BF2A-5A8F2A4A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179C-ABF4-4833-BBFD-065EC2B8F339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8B77-9AA4-4619-8981-6CC6DED8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78" y="2428868"/>
            <a:ext cx="4822065" cy="1857388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5509360"/>
            <a:ext cx="64008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7869-3F5C-402B-B649-C4D9844A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9F72-73CE-4712-B463-1B12CDE0E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6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C65-B6C1-4C6A-9C80-8B642801C6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8669-DC8A-455B-AB5A-63203CE4FA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4E30-7117-49B8-B74D-BC8F62536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0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3F34-35E7-4249-AAC4-7D55DD0799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F722-41FA-4471-852F-A08C5CCBD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644"/>
            <a:ext cx="82296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10C6-EB0B-4B3C-927C-BE2FBCAD02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644"/>
            <a:ext cx="82296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90600"/>
            <a:ext cx="82296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A100-D3D5-4497-A6BB-346F92115D88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6ACA-7F13-4100-A4C8-73244273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F434-21A3-4282-B7C7-173E0B66FC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0351-ED02-4EEE-9669-0F2C8A8C7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488-E0ED-471C-A659-B7B49DE8AA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1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D542-8AB7-4637-907E-C94B79C64D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A946-9D6A-4D6C-B086-080A66337B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7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DD3-CDBA-4243-9196-CB4CD2A02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644"/>
            <a:ext cx="82296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90600"/>
            <a:ext cx="82296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5"/>
            <a:ext cx="50292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EB08-9914-47E2-958C-FF3A017D7E1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8/23/2017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1" y="6356357"/>
            <a:ext cx="5715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srgbClr val="FFFFFF"/>
                </a:solidFill>
              </a:rPr>
              <a:pPr/>
              <a:t>‹#›</a:t>
            </a:fld>
            <a:endParaRPr lang="es-UY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10226" y="362139"/>
            <a:ext cx="30861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7974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6FBA-8E92-468F-8803-E7DFB8DDD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2221-5047-45B1-9A1D-B528EEF8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A100-D3D5-4497-A6BB-346F92115D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6ACA-7F13-4100-A4C8-7324427364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1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856-DC59-4C8C-8F89-2B325A73B7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F88E-2FE8-4FA3-A1C2-890F88774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856-DC59-4C8C-8F89-2B325A73B753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F88E-2FE8-4FA3-A1C2-890F8877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2D4-5429-4D0D-929C-97FDEE5E57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5383-78AE-40BB-81BC-6803CA611E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83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1E5F-0972-48A5-A534-82C4ED8658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9FD1-6190-4383-819B-7307F1B9F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0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59BC-42C8-4646-B3A0-03B26A7111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60DA-FB80-49F0-B315-2B080DC75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8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C054-920E-4298-9ADC-3D697B87F4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AE13-090B-4FA9-A223-F7577F6375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07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AE5E-AB66-4108-8149-AD60D3ACE6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86BE-418C-4183-B4A0-E7D3260A91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54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E83C-1BCE-4645-BAF1-B51A0042F0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A8BB-1445-473D-B54B-10AB59BCF3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7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76C1-DBC4-4270-B10C-2A3408FCE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0FCB-5CC9-41B3-BF2A-5A8F2A4A1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63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179C-ABF4-4833-BBFD-065EC2B8F3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8B77-9AA4-4619-8981-6CC6DED85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2D4-5429-4D0D-929C-97FDEE5E575C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5383-78AE-40BB-81BC-6803CA61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1E5F-0972-48A5-A534-82C4ED8658B9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9FD1-6190-4383-819B-7307F1B9F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59BC-42C8-4646-B3A0-03B26A71118F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60DA-FB80-49F0-B315-2B080DC75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C054-920E-4298-9ADC-3D697B87F4FC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AE13-090B-4FA9-A223-F7577F637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AE5E-AB66-4108-8149-AD60D3ACE601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86BE-418C-4183-B4A0-E7D3260A9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E83C-1BCE-4645-BAF1-B51A0042F08C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A8BB-1445-473D-B54B-10AB59BC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EEB3-3D4F-4715-9BA2-885D802C0148}" type="datetime1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47A01-3F58-4B68-AEEB-E0148BFFE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4"/>
            <a:ext cx="82296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8426"/>
            <a:ext cx="82296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 fontAlgn="auto">
              <a:spcBef>
                <a:spcPts val="0"/>
              </a:spcBef>
              <a:spcAft>
                <a:spcPts val="0"/>
              </a:spcAft>
            </a:pPr>
            <a:fld id="{CF272ABB-2341-43FB-AD1B-88D87E77E1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8895"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6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 fontAlgn="auto">
              <a:spcBef>
                <a:spcPts val="0"/>
              </a:spcBef>
              <a:spcAft>
                <a:spcPts val="0"/>
              </a:spcAft>
            </a:pPr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88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74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EEB3-3D4F-4715-9BA2-885D802C01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47A01-3F58-4B68-AEEB-E0148BFFEA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71813" y="2544763"/>
            <a:ext cx="6072187" cy="271462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8460" name="Rectangle 2"/>
          <p:cNvSpPr>
            <a:spLocks noChangeArrowheads="1"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aphicFrame>
        <p:nvGraphicFramePr>
          <p:cNvPr id="658458" name="Object 26"/>
          <p:cNvGraphicFramePr>
            <a:graphicFrameLocks noChangeAspect="1"/>
          </p:cNvGraphicFramePr>
          <p:nvPr/>
        </p:nvGraphicFramePr>
        <p:xfrm>
          <a:off x="76200" y="74613"/>
          <a:ext cx="11477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9" r:id="rId4" imgW="1800000" imgH="1543680" progId="">
                  <p:embed/>
                </p:oleObj>
              </mc:Choice>
              <mc:Fallback>
                <p:oleObj r:id="rId4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4613"/>
                        <a:ext cx="1147763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61" name="Rectangle 10"/>
          <p:cNvSpPr>
            <a:spLocks noChangeArrowheads="1"/>
          </p:cNvSpPr>
          <p:nvPr/>
        </p:nvSpPr>
        <p:spPr bwMode="auto">
          <a:xfrm>
            <a:off x="4876800" y="381000"/>
            <a:ext cx="4092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Подтверждая компетентность</a:t>
            </a:r>
          </a:p>
          <a:p>
            <a:pPr algn="r"/>
            <a:r>
              <a:rPr lang="ru-RU" sz="12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Обеспечивая качество</a:t>
            </a:r>
          </a:p>
          <a:p>
            <a:pPr algn="r"/>
            <a:r>
              <a:rPr lang="ru-RU" sz="12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Создавая доверие</a:t>
            </a:r>
          </a:p>
        </p:txBody>
      </p:sp>
      <p:pic>
        <p:nvPicPr>
          <p:cNvPr id="65846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44763"/>
            <a:ext cx="30480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63" name="Text Box 10"/>
          <p:cNvSpPr txBox="1">
            <a:spLocks noChangeArrowheads="1"/>
          </p:cNvSpPr>
          <p:nvPr/>
        </p:nvSpPr>
        <p:spPr bwMode="auto">
          <a:xfrm>
            <a:off x="3048000" y="638175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Астана,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143240" y="2455199"/>
            <a:ext cx="5756440" cy="25139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Аккредитация 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в Республике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Казахстан</a:t>
            </a:r>
            <a:endParaRPr lang="ru-RU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966075" y="2286000"/>
            <a:ext cx="949325" cy="1004888"/>
            <a:chOff x="4241" y="527"/>
            <a:chExt cx="681" cy="680"/>
          </a:xfrm>
          <a:solidFill>
            <a:srgbClr val="002060"/>
          </a:solidFill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4241" y="527"/>
              <a:ext cx="680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 rot="5400000">
              <a:off x="4491" y="776"/>
              <a:ext cx="680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658466" name="Picture 13" descr="Рисун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47938"/>
            <a:ext cx="3048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7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908720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39187"/>
              </p:ext>
            </p:extLst>
          </p:nvPr>
        </p:nvGraphicFramePr>
        <p:xfrm>
          <a:off x="395536" y="44624"/>
          <a:ext cx="94685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78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624"/>
                        <a:ext cx="946858" cy="864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91680" y="2606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ЗАДАЧИ НА </a:t>
            </a:r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ПОЛУГОДИЕ 2017 ГОДА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137" y="976074"/>
            <a:ext cx="877975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ПРОВЕДЕНИЕ РАБОТ ПО АККРЕДИТАЦИИ И МОНИТОРИНГ ЗА ИХ ДЕЯТЕЛЬНОСТЬЮ;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ПОВЫШЕНИЕ КВАЛИФИКАЦИИ И ПОДГОТОВКА ПЕРСОНАЛА. ПРОВЕДЕНИЕ СТАЖИРОВОК В ЗАРУБЕЖНЫХ ОРГАНАХ ПО АККРЕДИТАЦИИ;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ОСВОЕНИЕ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НОВЫХ 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НАПРАВЛЕНИЙ, АККРЕДИТАЦИЯ:  ОРГАНОВ ПО ИНСПЕКЦИИ,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ОРГАНОВ ПО СЕРТИФИКАЦИИ ОРГАНИЧЕСКОЙ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ПРОДУКЦИИ, ОРГАНОВ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ПО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ВАЛИДАЦИИ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И ВЕРИФИКАЦИИ ПАРНИКОВЫХ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ГАЗОВ;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SzPct val="80000"/>
            </a:pPr>
            <a:endParaRPr lang="ru-RU" sz="13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alibri"/>
              </a:rPr>
              <a:t>ВНЕСЕНИЕ ИЗМЕНЕНИЙ И ДОПОЛНЕНИЙ В ЗАКОНОДАТЕЛЬСТВО ОБ АККРЕДИТАЦИИ В ОБЛАСТИ ОЦЕНКИ СООТВЕТСТВИЯ;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ru-RU" sz="1300" b="1" dirty="0">
                <a:solidFill>
                  <a:prstClr val="black"/>
                </a:solidFill>
                <a:latin typeface="Calibri"/>
              </a:rPr>
              <a:t>	</a:t>
            </a:r>
            <a:endParaRPr lang="ru-RU" sz="13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ПРОВЕДЕНИЕ ОЧЕРЕДНОГО  ЗАСЕДАНИЯ СОВЕТА ПО АККРЕДИТАЦИИ;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УЧАСТИЕ В РАБОТАХ РЕГИОНАЛЬНЫХ И МЕЖДУНАРОДНЫХ ОРГАНИЗАЦИЙ ПО АККРЕДИТАЦИИ РАС, </a:t>
            </a: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ILAC, IAF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, ЕАЭС, МГС;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ПОДГОТОВКА 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К РАСШИРЕНИЮ В </a:t>
            </a:r>
            <a:r>
              <a:rPr lang="en-US" sz="1300" b="1" kern="0" dirty="0" smtClean="0">
                <a:solidFill>
                  <a:prstClr val="black"/>
                </a:solidFill>
                <a:latin typeface="Calibri"/>
              </a:rPr>
              <a:t>APLAC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ПО МЕДИЦИНСКИМ ЛАБОРАТОРИЯМ;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>
                <a:solidFill>
                  <a:prstClr val="black"/>
                </a:solidFill>
                <a:latin typeface="Calibri"/>
              </a:rPr>
              <a:t>ПЕРЕХОД НА НОВЫЕ ВЕРСИИ СТАНДАРТОВ: ГОСТ ИСО/МЭК 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17025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;</a:t>
            </a:r>
            <a:endParaRPr lang="ru-RU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ПРОВЕДЕНИЕ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ИНФОРМАЦИОННО-РАЗЪЯСНИТЕЛЬНОЙ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РАБОТЫ, В ТОМ ЧИСЛЕ ПО ВСТУПАЮЩИМ В ДЕЙСТВИЕ ТЕХНИЧЕСКИМ РЕГЛАМЕНТАМ;</a:t>
            </a:r>
            <a:endParaRPr lang="ru-RU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АВТОМАТИЗАЦИЯ ПРОЦЕССА АККРЕДИТАЦИИ: ВЕДЕНИЕ РЕЕСТРА ТЕХНИЧЕСКИХ ЭКСПЕРТОВ В ОНЛАЙН РЕЖИМЕ; ВНЕДРЕНИЕ ПРОЦЕССОВ АККРЕДИТАЦИИ НА БАЗЕ  «1С </a:t>
            </a:r>
            <a:r>
              <a:rPr lang="ru-RU" sz="1300" b="1" kern="0" dirty="0" smtClean="0">
                <a:solidFill>
                  <a:prstClr val="black"/>
                </a:solidFill>
                <a:latin typeface="Calibri"/>
              </a:rPr>
              <a:t>ДОКУМЕНТООБОРОТ»;</a:t>
            </a:r>
            <a:endParaRPr lang="en-US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b="1" kern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sz="1300" b="1" kern="0" dirty="0">
                <a:latin typeface="+mn-lt"/>
              </a:rPr>
              <a:t>ПРОВЕДЕНИЕ РАБОТ ПО МОДЕРНИЗАЦИИ ИНФОРМАЦИОННЫХ СИСТЕМ ПО ВЕДЕНИЮ ЕДИНЫХ РЕЕСТРОВ ОРГАНОВ ПО ОЦЕНКЕ СООТВЕТСТВИЯ И ДОКУМЕНТОВ ПОДТВЕРЖДЕНИЯ СООТВЕТСТВИЯ ДЛЯ СООТВЕТСТВИЯ РЕШЕНИЯМ КОЛЛЕГИИ ЕВРАЗИЙСКОЙ ЭКОНОМИЧЕСКОЙ КОМИССИИ  ОТ 10 МАЯ 2016 Г. № 38, ОТ 10 МАЯ 2016 Г. № 39, ОТ 26 ИЮЛЯ 2016 Г. № 88, ОТ 24 ЯНВАРЯ 2017 Г. № 9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</a:pPr>
            <a:endParaRPr lang="ru-RU" sz="13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99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1219" y="2028838"/>
            <a:ext cx="2895600" cy="1371600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238" y="2370214"/>
            <a:ext cx="76962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29439" y="6492890"/>
            <a:ext cx="2133600" cy="365125"/>
          </a:xfrm>
        </p:spPr>
        <p:txBody>
          <a:bodyPr/>
          <a:lstStyle/>
          <a:p>
            <a:pPr>
              <a:defRPr/>
            </a:pPr>
            <a:fld id="{C74435E0-D2AB-40AD-9DB4-8343EC2EA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3007" y="285763"/>
            <a:ext cx="7858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4071938" y="2214578"/>
            <a:ext cx="1357312" cy="100012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742905" y="2309254"/>
            <a:ext cx="511175" cy="457200"/>
            <a:chOff x="4241" y="527"/>
            <a:chExt cx="681" cy="680"/>
          </a:xfrm>
          <a:solidFill>
            <a:schemeClr val="bg1"/>
          </a:solidFill>
        </p:grpSpPr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4241" y="527"/>
              <a:ext cx="680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 rot="5400000">
              <a:off x="4491" y="776"/>
              <a:ext cx="680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2060"/>
                </a:solidFill>
                <a:latin typeface="Calibri"/>
              </a:endParaRPr>
            </a:p>
          </p:txBody>
        </p:sp>
      </p:grpSp>
      <p:sp>
        <p:nvSpPr>
          <p:cNvPr id="43019" name="Text Box 5"/>
          <p:cNvSpPr txBox="1">
            <a:spLocks noChangeArrowheads="1"/>
          </p:cNvSpPr>
          <p:nvPr/>
        </p:nvSpPr>
        <p:spPr bwMode="auto">
          <a:xfrm>
            <a:off x="1128950" y="2748983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C:\Users\d.balabaeva\Desktop\для межд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852" y="3981014"/>
            <a:ext cx="2250297" cy="2143115"/>
          </a:xfrm>
          <a:prstGeom prst="rect">
            <a:avLst/>
          </a:prstGeom>
          <a:noFill/>
        </p:spPr>
      </p:pic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85217"/>
              </p:ext>
            </p:extLst>
          </p:nvPr>
        </p:nvGraphicFramePr>
        <p:xfrm>
          <a:off x="5534656" y="285763"/>
          <a:ext cx="1413608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45" r:id="rId5" imgW="1800000" imgH="1543680" progId="">
                  <p:embed/>
                </p:oleObj>
              </mc:Choice>
              <mc:Fallback>
                <p:oleObj r:id="rId5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656" y="285763"/>
                        <a:ext cx="1413608" cy="12144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4" descr="Картинки по запросу ILA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55112"/>
          <a:stretch>
            <a:fillRect/>
          </a:stretch>
        </p:blipFill>
        <p:spPr bwMode="auto">
          <a:xfrm>
            <a:off x="3063826" y="-27384"/>
            <a:ext cx="2016224" cy="1844824"/>
          </a:xfrm>
          <a:prstGeom prst="rect">
            <a:avLst/>
          </a:prstGeom>
          <a:noFill/>
        </p:spPr>
      </p:pic>
      <p:pic>
        <p:nvPicPr>
          <p:cNvPr id="23" name="Picture 20" descr="Image result for ILA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641" y="225038"/>
            <a:ext cx="12961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09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1052736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34984"/>
              </p:ext>
            </p:extLst>
          </p:nvPr>
        </p:nvGraphicFramePr>
        <p:xfrm>
          <a:off x="456791" y="105428"/>
          <a:ext cx="946858" cy="88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51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1" y="105428"/>
                        <a:ext cx="946858" cy="88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91680" y="332656"/>
            <a:ext cx="6624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prstClr val="black"/>
                </a:solidFill>
              </a:rPr>
              <a:t>МИССИЯ И ЦЕЛИ ОРГАНА ПО АККРЕДИТАЦИИ</a:t>
            </a:r>
            <a:endParaRPr lang="ru-RU" sz="2100" b="1" dirty="0">
              <a:solidFill>
                <a:prstClr val="black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033264" y="1124744"/>
            <a:ext cx="274664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Миссия НЦА:</a:t>
            </a:r>
            <a:endParaRPr lang="ru-RU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150" y="1628800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Оценка технической компетентности  субъектов аккредитации, обеспечивающих качество товаров и услуг, а также доверие к результатам испытаний, измерений и сертификатам соответствия</a:t>
            </a:r>
          </a:p>
        </p:txBody>
      </p:sp>
      <p:pic>
        <p:nvPicPr>
          <p:cNvPr id="18" name="Picture 4" descr="http://forexaw.com/TERMs/Exchange_Economy/Macroeconomic_indicators/Finance/img237892_1-1_Grafik_balansa.jpg"/>
          <p:cNvPicPr>
            <a:picLocks noChangeAspect="1" noChangeArrowheads="1"/>
          </p:cNvPicPr>
          <p:nvPr/>
        </p:nvPicPr>
        <p:blipFill>
          <a:blip r:embed="rId5"/>
          <a:srcRect b="9658"/>
          <a:stretch>
            <a:fillRect/>
          </a:stretch>
        </p:blipFill>
        <p:spPr bwMode="auto">
          <a:xfrm>
            <a:off x="323528" y="3861048"/>
            <a:ext cx="4032447" cy="3000373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59" y="1324820"/>
            <a:ext cx="4121446" cy="332831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24128" y="4665330"/>
            <a:ext cx="185735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Цель:</a:t>
            </a:r>
            <a:endParaRPr lang="ru-RU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1975" y="5085195"/>
            <a:ext cx="46367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</a:rPr>
              <a:t>Обеспечение продвижения товаров и услуг, в том числе на экспорт</a:t>
            </a:r>
          </a:p>
        </p:txBody>
      </p:sp>
    </p:spTree>
    <p:extLst>
      <p:ext uri="{BB962C8B-B14F-4D97-AF65-F5344CB8AC3E}">
        <p14:creationId xmlns:p14="http://schemas.microsoft.com/office/powerpoint/2010/main" val="30825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1124744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0077"/>
              </p:ext>
            </p:extLst>
          </p:nvPr>
        </p:nvGraphicFramePr>
        <p:xfrm>
          <a:off x="456791" y="105428"/>
          <a:ext cx="946858" cy="88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29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1" y="105428"/>
                        <a:ext cx="946858" cy="88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91680" y="54868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НОРМАТИВНО-ПРАВОВАЯ ОСНОВА ДЕЯТЕЛЬНОСТИ</a:t>
            </a:r>
            <a:endParaRPr lang="ru-RU" sz="20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1484784"/>
            <a:ext cx="8082838" cy="2520280"/>
          </a:xfrm>
          <a:custGeom>
            <a:avLst/>
            <a:gdLst>
              <a:gd name="connsiteX0" fmla="*/ 0 w 8072493"/>
              <a:gd name="connsiteY0" fmla="*/ 0 h 2549459"/>
              <a:gd name="connsiteX1" fmla="*/ 8072493 w 8072493"/>
              <a:gd name="connsiteY1" fmla="*/ 0 h 2549459"/>
              <a:gd name="connsiteX2" fmla="*/ 8072493 w 8072493"/>
              <a:gd name="connsiteY2" fmla="*/ 2549459 h 2549459"/>
              <a:gd name="connsiteX3" fmla="*/ 0 w 8072493"/>
              <a:gd name="connsiteY3" fmla="*/ 2549459 h 2549459"/>
              <a:gd name="connsiteX4" fmla="*/ 0 w 8072493"/>
              <a:gd name="connsiteY4" fmla="*/ 0 h 254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493" h="2549459">
                <a:moveTo>
                  <a:pt x="0" y="0"/>
                </a:moveTo>
                <a:lnTo>
                  <a:pt x="8072493" y="0"/>
                </a:lnTo>
                <a:lnTo>
                  <a:pt x="8072493" y="2549459"/>
                </a:lnTo>
                <a:lnTo>
                  <a:pt x="0" y="25494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6515" tIns="291592" rIns="626515" bIns="99568" numCol="1" spcCol="1270" anchor="t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Закон РК «Об аккредитации в области оценки соответствия» от 5 июля 2008 года №61–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IV</a:t>
            </a:r>
            <a:endParaRPr lang="ru-RU" sz="1400" kern="1200" dirty="0"/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Закон РК «О техническом регулировании»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9 ноября 2004 года № 603-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II</a:t>
            </a:r>
            <a:endParaRPr lang="ru-RU" sz="1400" kern="1200" dirty="0"/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РК «Об обеспечении единства измерений» от 7 июня 2000 года № 53-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II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Постановление Правительства РК «Об определении органа по аккредитации» от 27 августа 2008 года № 773</a:t>
            </a:r>
            <a:endParaRPr lang="ru-RU" sz="1400" kern="1200" dirty="0"/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 РК ИСО/МЭК 17011-2006 «Органы, осуществляющие оценку и аккредитацию органов по оценке соответствия. Основные требования»</a:t>
            </a:r>
            <a:endParaRPr lang="ru-RU" sz="1400" kern="1200" dirty="0"/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Международные документы 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ILAC</a:t>
            </a: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IAF</a:t>
            </a: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РАС и </a:t>
            </a:r>
            <a:r>
              <a:rPr lang="en-US" sz="14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APLAC</a:t>
            </a:r>
            <a:endParaRPr lang="ru-RU" sz="1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67545" y="4565602"/>
            <a:ext cx="8072493" cy="2031750"/>
          </a:xfrm>
          <a:custGeom>
            <a:avLst/>
            <a:gdLst>
              <a:gd name="connsiteX0" fmla="*/ 0 w 8072493"/>
              <a:gd name="connsiteY0" fmla="*/ 0 h 2031750"/>
              <a:gd name="connsiteX1" fmla="*/ 8072493 w 8072493"/>
              <a:gd name="connsiteY1" fmla="*/ 0 h 2031750"/>
              <a:gd name="connsiteX2" fmla="*/ 8072493 w 8072493"/>
              <a:gd name="connsiteY2" fmla="*/ 2031750 h 2031750"/>
              <a:gd name="connsiteX3" fmla="*/ 0 w 8072493"/>
              <a:gd name="connsiteY3" fmla="*/ 2031750 h 2031750"/>
              <a:gd name="connsiteX4" fmla="*/ 0 w 8072493"/>
              <a:gd name="connsiteY4" fmla="*/ 0 h 20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493" h="2031750">
                <a:moveTo>
                  <a:pt x="0" y="0"/>
                </a:moveTo>
                <a:lnTo>
                  <a:pt x="8072493" y="0"/>
                </a:lnTo>
                <a:lnTo>
                  <a:pt x="8072493" y="2031750"/>
                </a:lnTo>
                <a:lnTo>
                  <a:pt x="0" y="2031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6515" tIns="291592" rIns="626515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Государственная программа индустриально-инновационного развития Республики Казахстан на 2015-2019 годы</a:t>
            </a:r>
            <a:endParaRPr lang="ru-RU" sz="8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Стратегический план МИР РК на 201</a:t>
            </a:r>
            <a:r>
              <a:rPr lang="en-US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-201</a:t>
            </a:r>
            <a:r>
              <a:rPr lang="en-US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годы</a:t>
            </a:r>
            <a:endParaRPr lang="ru-RU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Комплексный план по совершенствованию системы технического регулирования и метрологии до 2020 года</a:t>
            </a:r>
            <a:endParaRPr lang="ru-RU" sz="1500" b="0" kern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Стратегический план развития ТОО «Национальный центр аккредитации» на 201</a:t>
            </a:r>
            <a:r>
              <a:rPr lang="en-US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-20</a:t>
            </a:r>
            <a:r>
              <a:rPr lang="en-US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21</a:t>
            </a:r>
            <a:r>
              <a:rPr lang="ru-RU" sz="1500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годы</a:t>
            </a:r>
            <a:endParaRPr lang="ru-RU" sz="15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467544" y="4066320"/>
            <a:ext cx="5650745" cy="442800"/>
          </a:xfrm>
          <a:custGeom>
            <a:avLst/>
            <a:gdLst>
              <a:gd name="connsiteX0" fmla="*/ 0 w 5650745"/>
              <a:gd name="connsiteY0" fmla="*/ 73801 h 442800"/>
              <a:gd name="connsiteX1" fmla="*/ 73801 w 5650745"/>
              <a:gd name="connsiteY1" fmla="*/ 0 h 442800"/>
              <a:gd name="connsiteX2" fmla="*/ 5576944 w 5650745"/>
              <a:gd name="connsiteY2" fmla="*/ 0 h 442800"/>
              <a:gd name="connsiteX3" fmla="*/ 5650745 w 5650745"/>
              <a:gd name="connsiteY3" fmla="*/ 73801 h 442800"/>
              <a:gd name="connsiteX4" fmla="*/ 5650745 w 5650745"/>
              <a:gd name="connsiteY4" fmla="*/ 368999 h 442800"/>
              <a:gd name="connsiteX5" fmla="*/ 5576944 w 5650745"/>
              <a:gd name="connsiteY5" fmla="*/ 442800 h 442800"/>
              <a:gd name="connsiteX6" fmla="*/ 73801 w 5650745"/>
              <a:gd name="connsiteY6" fmla="*/ 442800 h 442800"/>
              <a:gd name="connsiteX7" fmla="*/ 0 w 5650745"/>
              <a:gd name="connsiteY7" fmla="*/ 368999 h 442800"/>
              <a:gd name="connsiteX8" fmla="*/ 0 w 5650745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0745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576944" y="0"/>
                </a:lnTo>
                <a:cubicBezTo>
                  <a:pt x="5617703" y="0"/>
                  <a:pt x="5650745" y="33042"/>
                  <a:pt x="5650745" y="73801"/>
                </a:cubicBezTo>
                <a:lnTo>
                  <a:pt x="5650745" y="368999"/>
                </a:lnTo>
                <a:cubicBezTo>
                  <a:pt x="5650745" y="409758"/>
                  <a:pt x="5617703" y="442800"/>
                  <a:pt x="5576944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01" tIns="21616" rIns="235201" bIns="21616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ПРОГРАММНЫЕ ДОКУМЕНТЫ</a:t>
            </a:r>
            <a:endParaRPr lang="ru-RU" sz="16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467544" y="1258008"/>
            <a:ext cx="5650745" cy="442800"/>
          </a:xfrm>
          <a:custGeom>
            <a:avLst/>
            <a:gdLst>
              <a:gd name="connsiteX0" fmla="*/ 0 w 5650745"/>
              <a:gd name="connsiteY0" fmla="*/ 73801 h 442800"/>
              <a:gd name="connsiteX1" fmla="*/ 73801 w 5650745"/>
              <a:gd name="connsiteY1" fmla="*/ 0 h 442800"/>
              <a:gd name="connsiteX2" fmla="*/ 5576944 w 5650745"/>
              <a:gd name="connsiteY2" fmla="*/ 0 h 442800"/>
              <a:gd name="connsiteX3" fmla="*/ 5650745 w 5650745"/>
              <a:gd name="connsiteY3" fmla="*/ 73801 h 442800"/>
              <a:gd name="connsiteX4" fmla="*/ 5650745 w 5650745"/>
              <a:gd name="connsiteY4" fmla="*/ 368999 h 442800"/>
              <a:gd name="connsiteX5" fmla="*/ 5576944 w 5650745"/>
              <a:gd name="connsiteY5" fmla="*/ 442800 h 442800"/>
              <a:gd name="connsiteX6" fmla="*/ 73801 w 5650745"/>
              <a:gd name="connsiteY6" fmla="*/ 442800 h 442800"/>
              <a:gd name="connsiteX7" fmla="*/ 0 w 5650745"/>
              <a:gd name="connsiteY7" fmla="*/ 368999 h 442800"/>
              <a:gd name="connsiteX8" fmla="*/ 0 w 5650745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0745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576944" y="0"/>
                </a:lnTo>
                <a:cubicBezTo>
                  <a:pt x="5617703" y="0"/>
                  <a:pt x="5650745" y="33042"/>
                  <a:pt x="5650745" y="73801"/>
                </a:cubicBezTo>
                <a:lnTo>
                  <a:pt x="5650745" y="368999"/>
                </a:lnTo>
                <a:cubicBezTo>
                  <a:pt x="5650745" y="409758"/>
                  <a:pt x="5617703" y="442800"/>
                  <a:pt x="5576944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01" tIns="21616" rIns="235201" bIns="21616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НОРМАТИВНО-ПРАВОВАЯ ОСНОВА</a:t>
            </a:r>
            <a:endParaRPr lang="ru-RU" sz="1600" b="1" kern="1200" dirty="0"/>
          </a:p>
        </p:txBody>
      </p:sp>
    </p:spTree>
    <p:extLst>
      <p:ext uri="{BB962C8B-B14F-4D97-AF65-F5344CB8AC3E}">
        <p14:creationId xmlns:p14="http://schemas.microsoft.com/office/powerpoint/2010/main" val="667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1124744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1757" y="-9735"/>
            <a:ext cx="9144000" cy="8096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</a:t>
            </a:r>
            <a:r>
              <a:rPr lang="kk-KZ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Организационная структура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29400" y="0"/>
            <a:ext cx="2514600" cy="799890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National Center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of Accreditation</a:t>
            </a:r>
            <a:endParaRPr lang="ru-RU" sz="12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6200" y="74613"/>
          <a:ext cx="7620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87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4613"/>
                        <a:ext cx="7620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4194" name="Picture 2" descr="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2" y="1484784"/>
            <a:ext cx="79052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629400" y="0"/>
            <a:ext cx="2514600" cy="80962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7347" name="Группа 1"/>
          <p:cNvGrpSpPr>
            <a:grpSpLocks/>
          </p:cNvGrpSpPr>
          <p:nvPr/>
        </p:nvGrpSpPr>
        <p:grpSpPr bwMode="auto">
          <a:xfrm>
            <a:off x="542925" y="1441450"/>
            <a:ext cx="7696200" cy="5006975"/>
            <a:chOff x="611553" y="1394595"/>
            <a:chExt cx="7696334" cy="5005601"/>
          </a:xfrm>
        </p:grpSpPr>
        <p:sp>
          <p:nvSpPr>
            <p:cNvPr id="4" name="Полилиния 3"/>
            <p:cNvSpPr/>
            <p:nvPr/>
          </p:nvSpPr>
          <p:spPr>
            <a:xfrm>
              <a:off x="627428" y="1394595"/>
              <a:ext cx="7680459" cy="517383"/>
            </a:xfrm>
            <a:custGeom>
              <a:avLst/>
              <a:gdLst>
                <a:gd name="connsiteX0" fmla="*/ 0 w 7682116"/>
                <a:gd name="connsiteY0" fmla="*/ 86216 h 517286"/>
                <a:gd name="connsiteX1" fmla="*/ 86216 w 7682116"/>
                <a:gd name="connsiteY1" fmla="*/ 0 h 517286"/>
                <a:gd name="connsiteX2" fmla="*/ 7595900 w 7682116"/>
                <a:gd name="connsiteY2" fmla="*/ 0 h 517286"/>
                <a:gd name="connsiteX3" fmla="*/ 7682116 w 7682116"/>
                <a:gd name="connsiteY3" fmla="*/ 86216 h 517286"/>
                <a:gd name="connsiteX4" fmla="*/ 7682116 w 7682116"/>
                <a:gd name="connsiteY4" fmla="*/ 431070 h 517286"/>
                <a:gd name="connsiteX5" fmla="*/ 7595900 w 7682116"/>
                <a:gd name="connsiteY5" fmla="*/ 517286 h 517286"/>
                <a:gd name="connsiteX6" fmla="*/ 86216 w 7682116"/>
                <a:gd name="connsiteY6" fmla="*/ 517286 h 517286"/>
                <a:gd name="connsiteX7" fmla="*/ 0 w 7682116"/>
                <a:gd name="connsiteY7" fmla="*/ 431070 h 517286"/>
                <a:gd name="connsiteX8" fmla="*/ 0 w 7682116"/>
                <a:gd name="connsiteY8" fmla="*/ 86216 h 5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2116" h="517286">
                  <a:moveTo>
                    <a:pt x="0" y="86216"/>
                  </a:moveTo>
                  <a:cubicBezTo>
                    <a:pt x="0" y="38600"/>
                    <a:pt x="38600" y="0"/>
                    <a:pt x="86216" y="0"/>
                  </a:cubicBezTo>
                  <a:lnTo>
                    <a:pt x="7595900" y="0"/>
                  </a:lnTo>
                  <a:cubicBezTo>
                    <a:pt x="7643516" y="0"/>
                    <a:pt x="7682116" y="38600"/>
                    <a:pt x="7682116" y="86216"/>
                  </a:cubicBezTo>
                  <a:lnTo>
                    <a:pt x="7682116" y="431070"/>
                  </a:lnTo>
                  <a:cubicBezTo>
                    <a:pt x="7682116" y="478686"/>
                    <a:pt x="7643516" y="517286"/>
                    <a:pt x="7595900" y="517286"/>
                  </a:cubicBezTo>
                  <a:lnTo>
                    <a:pt x="86216" y="517286"/>
                  </a:lnTo>
                  <a:cubicBezTo>
                    <a:pt x="38600" y="517286"/>
                    <a:pt x="0" y="478686"/>
                    <a:pt x="0" y="431070"/>
                  </a:cubicBezTo>
                  <a:lnTo>
                    <a:pt x="0" y="862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8837" tIns="25252" rIns="238837" bIns="25252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ОПС на соответствие  ГОСТ  </a:t>
              </a:r>
              <a:r>
                <a:rPr lang="en-US" sz="1700" b="1" dirty="0">
                  <a:solidFill>
                    <a:schemeClr val="bg1"/>
                  </a:solidFill>
                  <a:cs typeface="Times New Roman" pitchFamily="18" charset="0"/>
                </a:rPr>
                <a:t>ISO/IEC  17065-2013 </a:t>
              </a:r>
              <a:endParaRPr lang="ru-RU" sz="1700" b="1" dirty="0">
                <a:ln/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V="1">
              <a:off x="1403730" y="4414779"/>
              <a:ext cx="3490973" cy="11268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640128" y="1977048"/>
              <a:ext cx="7655058" cy="517383"/>
            </a:xfrm>
            <a:custGeom>
              <a:avLst/>
              <a:gdLst>
                <a:gd name="connsiteX0" fmla="*/ 0 w 7671685"/>
                <a:gd name="connsiteY0" fmla="*/ 86217 h 517290"/>
                <a:gd name="connsiteX1" fmla="*/ 86217 w 7671685"/>
                <a:gd name="connsiteY1" fmla="*/ 0 h 517290"/>
                <a:gd name="connsiteX2" fmla="*/ 7585468 w 7671685"/>
                <a:gd name="connsiteY2" fmla="*/ 0 h 517290"/>
                <a:gd name="connsiteX3" fmla="*/ 7671685 w 7671685"/>
                <a:gd name="connsiteY3" fmla="*/ 86217 h 517290"/>
                <a:gd name="connsiteX4" fmla="*/ 7671685 w 7671685"/>
                <a:gd name="connsiteY4" fmla="*/ 431073 h 517290"/>
                <a:gd name="connsiteX5" fmla="*/ 7585468 w 7671685"/>
                <a:gd name="connsiteY5" fmla="*/ 517290 h 517290"/>
                <a:gd name="connsiteX6" fmla="*/ 86217 w 7671685"/>
                <a:gd name="connsiteY6" fmla="*/ 517290 h 517290"/>
                <a:gd name="connsiteX7" fmla="*/ 0 w 7671685"/>
                <a:gd name="connsiteY7" fmla="*/ 431073 h 517290"/>
                <a:gd name="connsiteX8" fmla="*/ 0 w 7671685"/>
                <a:gd name="connsiteY8" fmla="*/ 86217 h 51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1685" h="517290">
                  <a:moveTo>
                    <a:pt x="0" y="86217"/>
                  </a:moveTo>
                  <a:cubicBezTo>
                    <a:pt x="0" y="38601"/>
                    <a:pt x="38601" y="0"/>
                    <a:pt x="86217" y="0"/>
                  </a:cubicBezTo>
                  <a:lnTo>
                    <a:pt x="7585468" y="0"/>
                  </a:lnTo>
                  <a:cubicBezTo>
                    <a:pt x="7633084" y="0"/>
                    <a:pt x="7671685" y="38601"/>
                    <a:pt x="7671685" y="86217"/>
                  </a:cubicBezTo>
                  <a:lnTo>
                    <a:pt x="7671685" y="431073"/>
                  </a:lnTo>
                  <a:cubicBezTo>
                    <a:pt x="7671685" y="478689"/>
                    <a:pt x="7633084" y="517290"/>
                    <a:pt x="7585468" y="517290"/>
                  </a:cubicBezTo>
                  <a:lnTo>
                    <a:pt x="86217" y="517290"/>
                  </a:lnTo>
                  <a:cubicBezTo>
                    <a:pt x="38601" y="517290"/>
                    <a:pt x="0" y="478689"/>
                    <a:pt x="0" y="431073"/>
                  </a:cubicBezTo>
                  <a:lnTo>
                    <a:pt x="0" y="862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8837" tIns="25252" rIns="238837" bIns="25252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ИЛ на соответствие 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  ГОСТ ИСО/МЭК 17025-2009 </a:t>
              </a:r>
              <a:endParaRPr lang="ru-RU" sz="17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7428" y="2526172"/>
              <a:ext cx="7670934" cy="517383"/>
            </a:xfrm>
            <a:custGeom>
              <a:avLst/>
              <a:gdLst>
                <a:gd name="connsiteX0" fmla="*/ 0 w 7671495"/>
                <a:gd name="connsiteY0" fmla="*/ 86215 h 517281"/>
                <a:gd name="connsiteX1" fmla="*/ 86215 w 7671495"/>
                <a:gd name="connsiteY1" fmla="*/ 0 h 517281"/>
                <a:gd name="connsiteX2" fmla="*/ 7585280 w 7671495"/>
                <a:gd name="connsiteY2" fmla="*/ 0 h 517281"/>
                <a:gd name="connsiteX3" fmla="*/ 7671495 w 7671495"/>
                <a:gd name="connsiteY3" fmla="*/ 86215 h 517281"/>
                <a:gd name="connsiteX4" fmla="*/ 7671495 w 7671495"/>
                <a:gd name="connsiteY4" fmla="*/ 431066 h 517281"/>
                <a:gd name="connsiteX5" fmla="*/ 7585280 w 7671495"/>
                <a:gd name="connsiteY5" fmla="*/ 517281 h 517281"/>
                <a:gd name="connsiteX6" fmla="*/ 86215 w 7671495"/>
                <a:gd name="connsiteY6" fmla="*/ 517281 h 517281"/>
                <a:gd name="connsiteX7" fmla="*/ 0 w 7671495"/>
                <a:gd name="connsiteY7" fmla="*/ 431066 h 517281"/>
                <a:gd name="connsiteX8" fmla="*/ 0 w 7671495"/>
                <a:gd name="connsiteY8" fmla="*/ 86215 h 51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1495" h="517281">
                  <a:moveTo>
                    <a:pt x="0" y="86215"/>
                  </a:moveTo>
                  <a:cubicBezTo>
                    <a:pt x="0" y="38600"/>
                    <a:pt x="38600" y="0"/>
                    <a:pt x="86215" y="0"/>
                  </a:cubicBezTo>
                  <a:lnTo>
                    <a:pt x="7585280" y="0"/>
                  </a:lnTo>
                  <a:cubicBezTo>
                    <a:pt x="7632895" y="0"/>
                    <a:pt x="7671495" y="38600"/>
                    <a:pt x="7671495" y="86215"/>
                  </a:cubicBezTo>
                  <a:lnTo>
                    <a:pt x="7671495" y="431066"/>
                  </a:lnTo>
                  <a:cubicBezTo>
                    <a:pt x="7671495" y="478681"/>
                    <a:pt x="7632895" y="517281"/>
                    <a:pt x="7585280" y="517281"/>
                  </a:cubicBezTo>
                  <a:lnTo>
                    <a:pt x="86215" y="517281"/>
                  </a:lnTo>
                  <a:cubicBezTo>
                    <a:pt x="38600" y="517281"/>
                    <a:pt x="0" y="478681"/>
                    <a:pt x="0" y="431066"/>
                  </a:cubicBezTo>
                  <a:lnTo>
                    <a:pt x="0" y="862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8837" tIns="25252" rIns="238837" bIns="25252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ПЛ на соответствие  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 ГОСТ ИСО/МЭК 17025-2009 </a:t>
              </a:r>
              <a:endParaRPr lang="ru-RU" sz="17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43304" y="3146714"/>
              <a:ext cx="7664583" cy="593562"/>
            </a:xfrm>
            <a:custGeom>
              <a:avLst/>
              <a:gdLst>
                <a:gd name="connsiteX0" fmla="*/ 0 w 7665315"/>
                <a:gd name="connsiteY0" fmla="*/ 98964 h 593775"/>
                <a:gd name="connsiteX1" fmla="*/ 98964 w 7665315"/>
                <a:gd name="connsiteY1" fmla="*/ 0 h 593775"/>
                <a:gd name="connsiteX2" fmla="*/ 7566351 w 7665315"/>
                <a:gd name="connsiteY2" fmla="*/ 0 h 593775"/>
                <a:gd name="connsiteX3" fmla="*/ 7665315 w 7665315"/>
                <a:gd name="connsiteY3" fmla="*/ 98964 h 593775"/>
                <a:gd name="connsiteX4" fmla="*/ 7665315 w 7665315"/>
                <a:gd name="connsiteY4" fmla="*/ 494811 h 593775"/>
                <a:gd name="connsiteX5" fmla="*/ 7566351 w 7665315"/>
                <a:gd name="connsiteY5" fmla="*/ 593775 h 593775"/>
                <a:gd name="connsiteX6" fmla="*/ 98964 w 7665315"/>
                <a:gd name="connsiteY6" fmla="*/ 593775 h 593775"/>
                <a:gd name="connsiteX7" fmla="*/ 0 w 7665315"/>
                <a:gd name="connsiteY7" fmla="*/ 494811 h 593775"/>
                <a:gd name="connsiteX8" fmla="*/ 0 w 7665315"/>
                <a:gd name="connsiteY8" fmla="*/ 98964 h 59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5315" h="593775">
                  <a:moveTo>
                    <a:pt x="0" y="98964"/>
                  </a:moveTo>
                  <a:cubicBezTo>
                    <a:pt x="0" y="44308"/>
                    <a:pt x="44308" y="0"/>
                    <a:pt x="98964" y="0"/>
                  </a:cubicBezTo>
                  <a:lnTo>
                    <a:pt x="7566351" y="0"/>
                  </a:lnTo>
                  <a:cubicBezTo>
                    <a:pt x="7621007" y="0"/>
                    <a:pt x="7665315" y="44308"/>
                    <a:pt x="7665315" y="98964"/>
                  </a:cubicBezTo>
                  <a:lnTo>
                    <a:pt x="7665315" y="494811"/>
                  </a:lnTo>
                  <a:cubicBezTo>
                    <a:pt x="7665315" y="549467"/>
                    <a:pt x="7621007" y="593775"/>
                    <a:pt x="7566351" y="593775"/>
                  </a:cubicBezTo>
                  <a:lnTo>
                    <a:pt x="98964" y="593775"/>
                  </a:lnTo>
                  <a:cubicBezTo>
                    <a:pt x="44308" y="593775"/>
                    <a:pt x="0" y="549467"/>
                    <a:pt x="0" y="494811"/>
                  </a:cubicBezTo>
                  <a:lnTo>
                    <a:pt x="0" y="989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2571" tIns="28986" rIns="242571" bIns="28986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КЛ на соответствие  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 ГОСТ </a:t>
              </a: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ИСО/МЭК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17025-2009 </a:t>
              </a:r>
              <a:endParaRPr lang="ru-RU" sz="17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7428" y="3805346"/>
              <a:ext cx="7670934" cy="485642"/>
            </a:xfrm>
            <a:custGeom>
              <a:avLst/>
              <a:gdLst>
                <a:gd name="connsiteX0" fmla="*/ 0 w 7670402"/>
                <a:gd name="connsiteY0" fmla="*/ 68881 h 413280"/>
                <a:gd name="connsiteX1" fmla="*/ 68881 w 7670402"/>
                <a:gd name="connsiteY1" fmla="*/ 0 h 413280"/>
                <a:gd name="connsiteX2" fmla="*/ 7601521 w 7670402"/>
                <a:gd name="connsiteY2" fmla="*/ 0 h 413280"/>
                <a:gd name="connsiteX3" fmla="*/ 7670402 w 7670402"/>
                <a:gd name="connsiteY3" fmla="*/ 68881 h 413280"/>
                <a:gd name="connsiteX4" fmla="*/ 7670402 w 7670402"/>
                <a:gd name="connsiteY4" fmla="*/ 344399 h 413280"/>
                <a:gd name="connsiteX5" fmla="*/ 7601521 w 7670402"/>
                <a:gd name="connsiteY5" fmla="*/ 413280 h 413280"/>
                <a:gd name="connsiteX6" fmla="*/ 68881 w 7670402"/>
                <a:gd name="connsiteY6" fmla="*/ 413280 h 413280"/>
                <a:gd name="connsiteX7" fmla="*/ 0 w 7670402"/>
                <a:gd name="connsiteY7" fmla="*/ 344399 h 413280"/>
                <a:gd name="connsiteX8" fmla="*/ 0 w 7670402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0402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601521" y="0"/>
                  </a:lnTo>
                  <a:cubicBezTo>
                    <a:pt x="7639563" y="0"/>
                    <a:pt x="7670402" y="30839"/>
                    <a:pt x="7670402" y="68881"/>
                  </a:cubicBezTo>
                  <a:lnTo>
                    <a:pt x="7670402" y="344399"/>
                  </a:lnTo>
                  <a:cubicBezTo>
                    <a:pt x="7670402" y="382441"/>
                    <a:pt x="7639563" y="413280"/>
                    <a:pt x="7601521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3760" tIns="20175" rIns="233760" bIns="20175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ОПС СМ  на соответствие СТ РК </a:t>
              </a:r>
              <a:r>
                <a:rPr lang="en-US" sz="1700" b="1" dirty="0">
                  <a:solidFill>
                    <a:schemeClr val="bg1"/>
                  </a:solidFill>
                  <a:cs typeface="Times New Roman" pitchFamily="18" charset="0"/>
                </a:rPr>
                <a:t>ISO/IEC </a:t>
              </a:r>
              <a:r>
                <a:rPr lang="en-US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17021-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r>
                <a:rPr lang="kk-KZ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:</a:t>
              </a:r>
              <a:r>
                <a:rPr lang="en-US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201</a:t>
              </a:r>
              <a:r>
                <a:rPr lang="kk-KZ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5</a:t>
              </a:r>
              <a:endParaRPr lang="ru-RU" sz="17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14728" y="4422714"/>
              <a:ext cx="7680459" cy="593562"/>
            </a:xfrm>
            <a:custGeom>
              <a:avLst/>
              <a:gdLst>
                <a:gd name="connsiteX0" fmla="*/ 0 w 7680572"/>
                <a:gd name="connsiteY0" fmla="*/ 99141 h 594833"/>
                <a:gd name="connsiteX1" fmla="*/ 99141 w 7680572"/>
                <a:gd name="connsiteY1" fmla="*/ 0 h 594833"/>
                <a:gd name="connsiteX2" fmla="*/ 7581431 w 7680572"/>
                <a:gd name="connsiteY2" fmla="*/ 0 h 594833"/>
                <a:gd name="connsiteX3" fmla="*/ 7680572 w 7680572"/>
                <a:gd name="connsiteY3" fmla="*/ 99141 h 594833"/>
                <a:gd name="connsiteX4" fmla="*/ 7680572 w 7680572"/>
                <a:gd name="connsiteY4" fmla="*/ 495692 h 594833"/>
                <a:gd name="connsiteX5" fmla="*/ 7581431 w 7680572"/>
                <a:gd name="connsiteY5" fmla="*/ 594833 h 594833"/>
                <a:gd name="connsiteX6" fmla="*/ 99141 w 7680572"/>
                <a:gd name="connsiteY6" fmla="*/ 594833 h 594833"/>
                <a:gd name="connsiteX7" fmla="*/ 0 w 7680572"/>
                <a:gd name="connsiteY7" fmla="*/ 495692 h 594833"/>
                <a:gd name="connsiteX8" fmla="*/ 0 w 7680572"/>
                <a:gd name="connsiteY8" fmla="*/ 99141 h 59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0572" h="594833">
                  <a:moveTo>
                    <a:pt x="0" y="99141"/>
                  </a:moveTo>
                  <a:cubicBezTo>
                    <a:pt x="0" y="44387"/>
                    <a:pt x="44387" y="0"/>
                    <a:pt x="99141" y="0"/>
                  </a:cubicBezTo>
                  <a:lnTo>
                    <a:pt x="7581431" y="0"/>
                  </a:lnTo>
                  <a:cubicBezTo>
                    <a:pt x="7636185" y="0"/>
                    <a:pt x="7680572" y="44387"/>
                    <a:pt x="7680572" y="99141"/>
                  </a:cubicBezTo>
                  <a:lnTo>
                    <a:pt x="7680572" y="495692"/>
                  </a:lnTo>
                  <a:cubicBezTo>
                    <a:pt x="7680572" y="550446"/>
                    <a:pt x="7636185" y="594833"/>
                    <a:pt x="7581431" y="594833"/>
                  </a:cubicBezTo>
                  <a:lnTo>
                    <a:pt x="99141" y="594833"/>
                  </a:lnTo>
                  <a:cubicBezTo>
                    <a:pt x="44387" y="594833"/>
                    <a:pt x="0" y="550446"/>
                    <a:pt x="0" y="495692"/>
                  </a:cubicBezTo>
                  <a:lnTo>
                    <a:pt x="0" y="991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2622" tIns="29037" rIns="242622" bIns="29037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ОПС П на соответствие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ГОСТ </a:t>
              </a:r>
              <a:r>
                <a:rPr lang="en-US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ISO/IEC 17024-201</a:t>
              </a:r>
              <a:r>
                <a:rPr lang="kk-KZ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4</a:t>
              </a:r>
              <a:r>
                <a:rPr lang="en-US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endParaRPr lang="ru-RU" sz="17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11553" y="5148003"/>
              <a:ext cx="7666171" cy="568169"/>
            </a:xfrm>
            <a:custGeom>
              <a:avLst/>
              <a:gdLst>
                <a:gd name="connsiteX0" fmla="*/ 0 w 7666931"/>
                <a:gd name="connsiteY0" fmla="*/ 94731 h 568375"/>
                <a:gd name="connsiteX1" fmla="*/ 94731 w 7666931"/>
                <a:gd name="connsiteY1" fmla="*/ 0 h 568375"/>
                <a:gd name="connsiteX2" fmla="*/ 7572200 w 7666931"/>
                <a:gd name="connsiteY2" fmla="*/ 0 h 568375"/>
                <a:gd name="connsiteX3" fmla="*/ 7666931 w 7666931"/>
                <a:gd name="connsiteY3" fmla="*/ 94731 h 568375"/>
                <a:gd name="connsiteX4" fmla="*/ 7666931 w 7666931"/>
                <a:gd name="connsiteY4" fmla="*/ 473644 h 568375"/>
                <a:gd name="connsiteX5" fmla="*/ 7572200 w 7666931"/>
                <a:gd name="connsiteY5" fmla="*/ 568375 h 568375"/>
                <a:gd name="connsiteX6" fmla="*/ 94731 w 7666931"/>
                <a:gd name="connsiteY6" fmla="*/ 568375 h 568375"/>
                <a:gd name="connsiteX7" fmla="*/ 0 w 7666931"/>
                <a:gd name="connsiteY7" fmla="*/ 473644 h 568375"/>
                <a:gd name="connsiteX8" fmla="*/ 0 w 7666931"/>
                <a:gd name="connsiteY8" fmla="*/ 94731 h 5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6931" h="568375">
                  <a:moveTo>
                    <a:pt x="0" y="94731"/>
                  </a:moveTo>
                  <a:cubicBezTo>
                    <a:pt x="0" y="42413"/>
                    <a:pt x="42413" y="0"/>
                    <a:pt x="94731" y="0"/>
                  </a:cubicBezTo>
                  <a:lnTo>
                    <a:pt x="7572200" y="0"/>
                  </a:lnTo>
                  <a:cubicBezTo>
                    <a:pt x="7624518" y="0"/>
                    <a:pt x="7666931" y="42413"/>
                    <a:pt x="7666931" y="94731"/>
                  </a:cubicBezTo>
                  <a:lnTo>
                    <a:pt x="7666931" y="473644"/>
                  </a:lnTo>
                  <a:cubicBezTo>
                    <a:pt x="7666931" y="525962"/>
                    <a:pt x="7624518" y="568375"/>
                    <a:pt x="7572200" y="568375"/>
                  </a:cubicBezTo>
                  <a:lnTo>
                    <a:pt x="94731" y="568375"/>
                  </a:lnTo>
                  <a:cubicBezTo>
                    <a:pt x="42413" y="568375"/>
                    <a:pt x="0" y="525962"/>
                    <a:pt x="0" y="473644"/>
                  </a:cubicBezTo>
                  <a:lnTo>
                    <a:pt x="0" y="947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1331" tIns="27746" rIns="241331" bIns="27746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Медицинских лаборатории по СТ РК </a:t>
              </a:r>
              <a:r>
                <a:rPr lang="en-US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ISO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15189-2008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11553" y="5836789"/>
              <a:ext cx="7686809" cy="563407"/>
            </a:xfrm>
            <a:custGeom>
              <a:avLst/>
              <a:gdLst>
                <a:gd name="connsiteX0" fmla="*/ 0 w 7686204"/>
                <a:gd name="connsiteY0" fmla="*/ 68881 h 413280"/>
                <a:gd name="connsiteX1" fmla="*/ 68881 w 7686204"/>
                <a:gd name="connsiteY1" fmla="*/ 0 h 413280"/>
                <a:gd name="connsiteX2" fmla="*/ 7617323 w 7686204"/>
                <a:gd name="connsiteY2" fmla="*/ 0 h 413280"/>
                <a:gd name="connsiteX3" fmla="*/ 7686204 w 7686204"/>
                <a:gd name="connsiteY3" fmla="*/ 68881 h 413280"/>
                <a:gd name="connsiteX4" fmla="*/ 7686204 w 7686204"/>
                <a:gd name="connsiteY4" fmla="*/ 344399 h 413280"/>
                <a:gd name="connsiteX5" fmla="*/ 7617323 w 7686204"/>
                <a:gd name="connsiteY5" fmla="*/ 413280 h 413280"/>
                <a:gd name="connsiteX6" fmla="*/ 68881 w 7686204"/>
                <a:gd name="connsiteY6" fmla="*/ 413280 h 413280"/>
                <a:gd name="connsiteX7" fmla="*/ 0 w 7686204"/>
                <a:gd name="connsiteY7" fmla="*/ 344399 h 413280"/>
                <a:gd name="connsiteX8" fmla="*/ 0 w 7686204"/>
                <a:gd name="connsiteY8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6204" h="413280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7617323" y="0"/>
                  </a:lnTo>
                  <a:cubicBezTo>
                    <a:pt x="7655365" y="0"/>
                    <a:pt x="7686204" y="30839"/>
                    <a:pt x="7686204" y="68881"/>
                  </a:cubicBezTo>
                  <a:lnTo>
                    <a:pt x="7686204" y="344399"/>
                  </a:lnTo>
                  <a:cubicBezTo>
                    <a:pt x="7686204" y="382441"/>
                    <a:pt x="7655365" y="413280"/>
                    <a:pt x="7617323" y="413280"/>
                  </a:cubicBezTo>
                  <a:lnTo>
                    <a:pt x="68881" y="413280"/>
                  </a:lnTo>
                  <a:cubicBezTo>
                    <a:pt x="30839" y="413280"/>
                    <a:pt x="0" y="382441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3760" tIns="20175" rIns="233760" bIns="20175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Провайдеров проверки квалификации  по  </a:t>
              </a:r>
              <a:r>
                <a:rPr lang="ru-RU" sz="1700" b="1" dirty="0" smtClean="0">
                  <a:solidFill>
                    <a:schemeClr val="bg1"/>
                  </a:solidFill>
                  <a:cs typeface="Times New Roman" pitchFamily="18" charset="0"/>
                </a:rPr>
                <a:t>ГОСТ </a:t>
              </a:r>
              <a:r>
                <a:rPr lang="en-US" sz="1700" b="1" dirty="0">
                  <a:solidFill>
                    <a:schemeClr val="bg1"/>
                  </a:solidFill>
                  <a:cs typeface="Times New Roman" pitchFamily="18" charset="0"/>
                </a:rPr>
                <a:t>ISO/IEC  170</a:t>
              </a: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43</a:t>
              </a:r>
              <a:r>
                <a:rPr lang="en-US" sz="1700" b="1" dirty="0">
                  <a:solidFill>
                    <a:schemeClr val="bg1"/>
                  </a:solidFill>
                  <a:cs typeface="Times New Roman" pitchFamily="18" charset="0"/>
                </a:rPr>
                <a:t>-201</a:t>
              </a:r>
              <a:r>
                <a:rPr lang="ru-RU" sz="1700" b="1" dirty="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r>
                <a:rPr lang="en-US" sz="1700" b="1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endParaRPr lang="ru-RU" sz="1700" b="1" dirty="0">
                <a:ln/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7162800" cy="8096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7349" name="Object 3"/>
          <p:cNvGraphicFramePr>
            <a:graphicFrameLocks noChangeAspect="1"/>
          </p:cNvGraphicFramePr>
          <p:nvPr/>
        </p:nvGraphicFramePr>
        <p:xfrm>
          <a:off x="76200" y="6350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3" r:id="rId4" imgW="1800000" imgH="1543680" progId="">
                  <p:embed/>
                </p:oleObj>
              </mc:Choice>
              <mc:Fallback>
                <p:oleObj r:id="rId4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76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838200" y="130175"/>
            <a:ext cx="624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НАПРАВЛЕНИЯ ДЕЯТЕЛЬНОСТИ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7143750" y="0"/>
            <a:ext cx="2000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200" b="1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  <a:p>
            <a:pPr algn="ctr" eaLnBrk="1" hangingPunct="1"/>
            <a:r>
              <a:rPr lang="ru-RU" sz="12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Национальный </a:t>
            </a:r>
          </a:p>
          <a:p>
            <a:pPr algn="ctr" eaLnBrk="1" hangingPunct="1"/>
            <a:r>
              <a:rPr lang="ru-RU" sz="12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центр  аккредитации</a:t>
            </a:r>
            <a:endParaRPr lang="ru-RU" sz="120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87375" y="830263"/>
            <a:ext cx="7696200" cy="515937"/>
          </a:xfrm>
          <a:custGeom>
            <a:avLst/>
            <a:gdLst>
              <a:gd name="connsiteX0" fmla="*/ 0 w 7682116"/>
              <a:gd name="connsiteY0" fmla="*/ 86216 h 517286"/>
              <a:gd name="connsiteX1" fmla="*/ 86216 w 7682116"/>
              <a:gd name="connsiteY1" fmla="*/ 0 h 517286"/>
              <a:gd name="connsiteX2" fmla="*/ 7595900 w 7682116"/>
              <a:gd name="connsiteY2" fmla="*/ 0 h 517286"/>
              <a:gd name="connsiteX3" fmla="*/ 7682116 w 7682116"/>
              <a:gd name="connsiteY3" fmla="*/ 86216 h 517286"/>
              <a:gd name="connsiteX4" fmla="*/ 7682116 w 7682116"/>
              <a:gd name="connsiteY4" fmla="*/ 431070 h 517286"/>
              <a:gd name="connsiteX5" fmla="*/ 7595900 w 7682116"/>
              <a:gd name="connsiteY5" fmla="*/ 517286 h 517286"/>
              <a:gd name="connsiteX6" fmla="*/ 86216 w 7682116"/>
              <a:gd name="connsiteY6" fmla="*/ 517286 h 517286"/>
              <a:gd name="connsiteX7" fmla="*/ 0 w 7682116"/>
              <a:gd name="connsiteY7" fmla="*/ 431070 h 517286"/>
              <a:gd name="connsiteX8" fmla="*/ 0 w 7682116"/>
              <a:gd name="connsiteY8" fmla="*/ 86216 h 51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2116" h="517286">
                <a:moveTo>
                  <a:pt x="0" y="86216"/>
                </a:moveTo>
                <a:cubicBezTo>
                  <a:pt x="0" y="38600"/>
                  <a:pt x="38600" y="0"/>
                  <a:pt x="86216" y="0"/>
                </a:cubicBezTo>
                <a:lnTo>
                  <a:pt x="7595900" y="0"/>
                </a:lnTo>
                <a:cubicBezTo>
                  <a:pt x="7643516" y="0"/>
                  <a:pt x="7682116" y="38600"/>
                  <a:pt x="7682116" y="86216"/>
                </a:cubicBezTo>
                <a:lnTo>
                  <a:pt x="7682116" y="431070"/>
                </a:lnTo>
                <a:cubicBezTo>
                  <a:pt x="7682116" y="478686"/>
                  <a:pt x="7643516" y="517286"/>
                  <a:pt x="7595900" y="517286"/>
                </a:cubicBezTo>
                <a:lnTo>
                  <a:pt x="86216" y="517286"/>
                </a:lnTo>
                <a:cubicBezTo>
                  <a:pt x="38600" y="517286"/>
                  <a:pt x="0" y="478686"/>
                  <a:pt x="0" y="431070"/>
                </a:cubicBezTo>
                <a:lnTo>
                  <a:pt x="0" y="862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8837" tIns="25252" rIns="238837" bIns="25252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АККРЕДИТАЦИЯ: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b="1" dirty="0">
              <a:ln/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7353" name="Рисунок 26" descr="загруженное (3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481930"/>
            <a:ext cx="6508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Рисунок 27" descr="загруженное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35100"/>
            <a:ext cx="5048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Рисунок 28" descr="загруженное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090737"/>
            <a:ext cx="504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загруженное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975" y="2090737"/>
            <a:ext cx="650875" cy="384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7357" name="Рисунок 30" descr="загруженное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60725"/>
            <a:ext cx="504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 descr="загруженное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975" y="3260725"/>
            <a:ext cx="622300" cy="384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88350" y="6356350"/>
            <a:ext cx="298450" cy="365125"/>
          </a:xfrm>
        </p:spPr>
        <p:txBody>
          <a:bodyPr/>
          <a:lstStyle/>
          <a:p>
            <a:pPr>
              <a:defRPr/>
            </a:pPr>
            <a:fld id="{E4F74079-B421-4E83-8C36-94798D3E22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2000" y="908720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01960"/>
              </p:ext>
            </p:extLst>
          </p:nvPr>
        </p:nvGraphicFramePr>
        <p:xfrm>
          <a:off x="179512" y="48009"/>
          <a:ext cx="87485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12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009"/>
                        <a:ext cx="874850" cy="792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91680" y="2606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КОЛИЧЕСТВО СУБЪЕКТОВ АККРЕДИТАЦИИ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51155"/>
              </p:ext>
            </p:extLst>
          </p:nvPr>
        </p:nvGraphicFramePr>
        <p:xfrm>
          <a:off x="375147" y="908720"/>
          <a:ext cx="8229302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54097" y="5884531"/>
            <a:ext cx="5838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Всего на 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август 2017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года</a:t>
            </a:r>
          </a:p>
          <a:p>
            <a:pPr algn="just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1466 субъектов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аккредитации, в том числе 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85 ОПС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300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ИЛ внесены в Единый реестр 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 ТР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ТС </a:t>
            </a:r>
          </a:p>
        </p:txBody>
      </p:sp>
    </p:spTree>
    <p:extLst>
      <p:ext uri="{BB962C8B-B14F-4D97-AF65-F5344CB8AC3E}">
        <p14:creationId xmlns:p14="http://schemas.microsoft.com/office/powerpoint/2010/main" val="3929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1052736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99016"/>
              </p:ext>
            </p:extLst>
          </p:nvPr>
        </p:nvGraphicFramePr>
        <p:xfrm>
          <a:off x="456791" y="105428"/>
          <a:ext cx="946858" cy="88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6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1" y="105428"/>
                        <a:ext cx="946858" cy="88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1" y="26064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СОТРУДНИЧЕСТВО В РАМКАХ ЕАЭС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8637" y="1052736"/>
            <a:ext cx="8679338" cy="2664296"/>
          </a:xfrm>
          <a:prstGeom prst="roundRect">
            <a:avLst>
              <a:gd name="adj" fmla="val 16667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C0504D"/>
                </a:solidFill>
                <a:latin typeface="Tahoma" pitchFamily="34" charset="0"/>
              </a:rPr>
              <a:t>Договор </a:t>
            </a:r>
            <a:r>
              <a:rPr lang="ru-RU" sz="1600" dirty="0">
                <a:solidFill>
                  <a:srgbClr val="C0504D"/>
                </a:solidFill>
                <a:latin typeface="Tahoma" pitchFamily="34" charset="0"/>
              </a:rPr>
              <a:t>о Евразийском экономическом союзе от 29 мая 2014 года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kk-KZ" sz="14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0" name="Picture 12" descr="C:\Users\d.balabaeva\Desktop\russia_flag_pin_25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62" y="1708224"/>
            <a:ext cx="13858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d.balabaeva\Desktop\kazakhstan_flag_pin_2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8" y="1708795"/>
            <a:ext cx="1785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d.balabaeva\Desktop\belarus_flag_pin_25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17" y="1636787"/>
            <a:ext cx="1660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2" y="2646501"/>
            <a:ext cx="1383678" cy="92651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236971" y="2207145"/>
            <a:ext cx="2071687" cy="285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ФСА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4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Росаккредитация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ru-RU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3688" y="2999233"/>
            <a:ext cx="2520280" cy="285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ГНА «Национальный орган по аккредитации»</a:t>
            </a:r>
            <a:r>
              <a:rPr lang="ru-RU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3969" y="2279153"/>
            <a:ext cx="1928813" cy="285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ТОО «НЦА»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0041" y="2279153"/>
            <a:ext cx="1928812" cy="285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РУП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«БГЦА»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30" y="2646501"/>
            <a:ext cx="1383678" cy="92651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5837808" y="2924943"/>
            <a:ext cx="2478608" cy="360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Кыргызский центр аккредитации</a:t>
            </a:r>
            <a:r>
              <a:rPr lang="ru-RU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11755" y="4005064"/>
            <a:ext cx="833671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5138" indent="-285750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национальной части Единого реестра выданных 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сертификатов соответствия и деклараций о соответствии, выданных по единой форме ТС зарегистрировано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465138" indent="-285750" eaLnBrk="1" hangingPunct="1"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272 755 сертификатов </a:t>
            </a: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соответствия;</a:t>
            </a:r>
            <a:endParaRPr lang="ru-RU" sz="13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5138" indent="-285750" eaLnBrk="1" hangingPunct="1"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454 945 </a:t>
            </a: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деклараций </a:t>
            </a:r>
            <a:r>
              <a:rPr lang="ru-RU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 соответствии;</a:t>
            </a:r>
          </a:p>
          <a:p>
            <a:pPr algn="just" eaLnBrk="1" hangingPunct="1"/>
            <a:endParaRPr lang="ru-RU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5537" y="5301208"/>
            <a:ext cx="8336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5138" indent="-285750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национальную часть Единого реестра ОПС и ИЛ  на соответствие ТР ТС по состоянию на август 2017 г. включены </a:t>
            </a:r>
            <a:r>
              <a:rPr lang="ru-RU" sz="12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85 ОПС и 300 ИЛ:  </a:t>
            </a:r>
          </a:p>
        </p:txBody>
      </p:sp>
    </p:spTree>
    <p:extLst>
      <p:ext uri="{BB962C8B-B14F-4D97-AF65-F5344CB8AC3E}">
        <p14:creationId xmlns:p14="http://schemas.microsoft.com/office/powerpoint/2010/main" val="50355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86ACA-7F13-4100-A4C8-732442736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96" y="1052736"/>
            <a:ext cx="88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4983"/>
              </p:ext>
            </p:extLst>
          </p:nvPr>
        </p:nvGraphicFramePr>
        <p:xfrm>
          <a:off x="456791" y="105428"/>
          <a:ext cx="946858" cy="88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54" r:id="rId3" imgW="1800000" imgH="1543680" progId="">
                  <p:embed/>
                </p:oleObj>
              </mc:Choice>
              <mc:Fallback>
                <p:oleObj r:id="rId3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1" y="105428"/>
                        <a:ext cx="946858" cy="88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5813" y="18864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МЕЖДУНАРОДНОЕ СОТРУДНИЧЕСТВО</a:t>
            </a:r>
            <a:endParaRPr lang="ru-RU" sz="2000" b="1" dirty="0">
              <a:solidFill>
                <a:srgbClr val="004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44708"/>
            <a:ext cx="84969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kern="0" dirty="0">
              <a:solidFill>
                <a:srgbClr val="333399"/>
              </a:solidFill>
              <a:latin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kern="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9" name="Picture 23" descr="C:\Users\d.balabaeva\Desktop\ILA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953" y="1275829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Логотип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817" y="3946464"/>
            <a:ext cx="1143000" cy="7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1" descr="http://www.compad.com.au/cms/iaf/workstation/upImages/728568.pac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798" y="5362027"/>
            <a:ext cx="1077038" cy="8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16836" y="1196752"/>
            <a:ext cx="74414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ILAC/APLAC – </a:t>
            </a:r>
            <a:r>
              <a:rPr lang="ru-RU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400" b="1" dirty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Международное сотрудничество по аккредитации лабораторий</a:t>
            </a:r>
            <a:r>
              <a:rPr lang="ru-RU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en-US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Азиатско-Тихоокеанское сотрудничество по аккредитации лабораторий</a:t>
            </a:r>
            <a:endParaRPr lang="en-US" sz="1400" b="1" dirty="0" smtClean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Октябрь </a:t>
            </a:r>
            <a:r>
              <a:rPr lang="ru-RU" sz="1200" b="1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2010 г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. в г.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Шанхай (КНР) - присоединение НЦА к Соглашению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ILAC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MRA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) по испытательным и калибровочным лабораториям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Ноябрь 2014 г. – Дополнительный визит со стороны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ILAC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, подтверждение статуса полноправного члена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ILAC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Октябрь 2015 г. – Направление заявки на расширение по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ISO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15189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(медицинские лаборатории)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Июнь 2017 г.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– Полноправное членство в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APLAC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 и подписание Соглашения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APLAC  MRA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по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испытательным и калибровочным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лабораториям</a:t>
            </a:r>
            <a:endParaRPr lang="en-US" sz="1200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Сентябрь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2017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г. -  Планируется совмещенная оценка  (переоценка и расширение ОА) </a:t>
            </a:r>
            <a:endParaRPr lang="ru-RU" sz="1200" dirty="0" smtClean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3" y="3928988"/>
            <a:ext cx="72969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dirty="0" smtClean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IAF/</a:t>
            </a:r>
            <a:r>
              <a:rPr lang="ru-RU" sz="1400" b="1" dirty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РАС – «Международный форум по аккредитации» /</a:t>
            </a:r>
          </a:p>
          <a:p>
            <a:pPr>
              <a:defRPr/>
            </a:pPr>
            <a:r>
              <a:rPr lang="ru-RU" sz="14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400" b="1" dirty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Азиатско-Тихоокеанское</a:t>
            </a:r>
            <a:r>
              <a:rPr lang="ru-RU" sz="14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40C0"/>
                </a:solidFill>
                <a:latin typeface="Tahoma" pitchFamily="34" charset="0"/>
                <a:cs typeface="Tahoma" pitchFamily="34" charset="0"/>
              </a:rPr>
              <a:t>сотрудничество по аккредитации» </a:t>
            </a:r>
            <a:endParaRPr lang="en-US" sz="1400" b="1" dirty="0" smtClean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40C0"/>
              </a:solidFill>
              <a:latin typeface="Tahoma" pitchFamily="34" charset="0"/>
              <a:cs typeface="Tahoma" pitchFamily="34" charset="0"/>
            </a:endParaRP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Июнь </a:t>
            </a:r>
            <a:r>
              <a:rPr lang="ru-RU" sz="1200" b="1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2012 г.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г. Гонконг (КНР) </a:t>
            </a:r>
            <a:r>
              <a:rPr lang="ru-RU" sz="1200" b="1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подписание Соглашения РАС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MLA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b="1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b="1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Октябрь 2014 г.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–Подписание </a:t>
            </a:r>
            <a:r>
              <a:rPr lang="kk-KZ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соглашения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IAF MLA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Март 2015 г. – прошла переоценка со стороны региональной организации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PAC</a:t>
            </a:r>
            <a:endParaRPr lang="ru-RU" sz="1200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Май 2016 г. – прошла оценка по расширению области признания НЦА по стандарту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ISO/IEC 17021</a:t>
            </a:r>
            <a:r>
              <a:rPr lang="kk-KZ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ISO/IEC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17024</a:t>
            </a:r>
            <a:endParaRPr lang="ru-RU" sz="1200" dirty="0" smtClean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Июнь 2017 г. в </a:t>
            </a:r>
            <a:r>
              <a:rPr lang="ru-RU" sz="1200" b="1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. Бангкок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– расширение области признания НЦА в Соглашении РАС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MLA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по стандартам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ISO/IEC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17021</a:t>
            </a:r>
            <a:r>
              <a:rPr lang="kk-KZ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 ISO/IEC </a:t>
            </a:r>
            <a:r>
              <a:rPr lang="en-US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17024</a:t>
            </a:r>
          </a:p>
          <a:p>
            <a:pPr marL="374650" lvl="1" indent="-2857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Июль 2017 </a:t>
            </a:r>
            <a:r>
              <a:rPr lang="ru-RU" sz="1200" dirty="0" smtClean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подписание соглашения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IAF MLA </a:t>
            </a:r>
            <a:r>
              <a:rPr lang="ru-RU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по соглашения </a:t>
            </a:r>
            <a:r>
              <a:rPr lang="en-US" sz="1200" dirty="0">
                <a:solidFill>
                  <a:srgbClr val="070759"/>
                </a:solidFill>
                <a:latin typeface="Tahoma" pitchFamily="34" charset="0"/>
                <a:cs typeface="Tahoma" pitchFamily="34" charset="0"/>
              </a:rPr>
              <a:t>IAF MLA </a:t>
            </a:r>
          </a:p>
          <a:p>
            <a:pPr marL="374650" lvl="1" indent="-285750" algn="just">
              <a:buFont typeface="Arial" pitchFamily="34" charset="0"/>
              <a:buChar char="•"/>
            </a:pPr>
            <a:endParaRPr lang="en-US" sz="1200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374650" lvl="1" indent="-285750" algn="just">
              <a:buFont typeface="Arial" pitchFamily="34" charset="0"/>
              <a:buChar char="•"/>
            </a:pPr>
            <a:endParaRPr lang="ru-RU" sz="1200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  <a:p>
            <a:pPr marL="88900" lvl="1" algn="just"/>
            <a:endParaRPr lang="ru-RU" sz="1200" b="1" dirty="0">
              <a:solidFill>
                <a:srgbClr val="07075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96" descr="C:\Users\n.sandybekova\Desktop\APLAC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8" y="2708920"/>
            <a:ext cx="906133" cy="7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авнобедренный треугольник 56"/>
          <p:cNvSpPr/>
          <p:nvPr/>
        </p:nvSpPr>
        <p:spPr>
          <a:xfrm>
            <a:off x="4071938" y="2214564"/>
            <a:ext cx="1357312" cy="100012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12169"/>
              </p:ext>
            </p:extLst>
          </p:nvPr>
        </p:nvGraphicFramePr>
        <p:xfrm>
          <a:off x="-32" y="785795"/>
          <a:ext cx="9242616" cy="628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224"/>
                <a:gridCol w="1538744"/>
                <a:gridCol w="1403648"/>
              </a:tblGrid>
              <a:tr h="84300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Семинары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направлениям деятельности  (в том числе обучение  технических экспертов , оценщиков и ведущих экспертов )</a:t>
                      </a:r>
                      <a:endParaRPr lang="ru-RU" sz="1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 семинаров / количество </a:t>
                      </a:r>
                      <a:r>
                        <a:rPr lang="kk-KZ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слушателей </a:t>
                      </a:r>
                    </a:p>
                    <a:p>
                      <a:pPr algn="ctr"/>
                      <a:r>
                        <a:rPr lang="kk-KZ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2016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11" marR="65111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 семинаров / количество </a:t>
                      </a:r>
                      <a:r>
                        <a:rPr lang="kk-KZ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слушателей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2017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11" marR="65111" marT="0" marB="0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17065:2012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«Оценка соответствия. Требования к органам по сертификации продукции, процессов и услуг»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 РК 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17021:2012</a:t>
                      </a:r>
                      <a:r>
                        <a:rPr lang="kk-KZ" sz="1200" b="1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«Оценка соответствия. Требования к органам, выполняющим аудит и сертификацию систем менеджемента»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8/117</a:t>
                      </a:r>
                      <a:endParaRPr lang="kk-KZ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1/11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bg1"/>
                    </a:solidFill>
                  </a:tcPr>
                </a:tc>
              </a:tr>
              <a:tr h="424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 РК 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17025:2007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«Общие требования к компетентности испытательных и калибровочных лабораторий»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16/296</a:t>
                      </a:r>
                      <a:endParaRPr lang="ru-RU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 РК ИСО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15189:2008</a:t>
                      </a:r>
                      <a:r>
                        <a:rPr lang="kk-KZ" sz="1200" b="1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«Лаборатории медицинские. Специфические требования к качеству и компетенции»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4/78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bg1"/>
                    </a:solidFill>
                  </a:tcPr>
                </a:tc>
              </a:tr>
              <a:tr h="403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17024:2012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«Оценка соответствия. Общие требования к органам, проводящим сертификацию персонала»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3/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ru-RU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5106" marR="65106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17020:2012 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«Оценка соответствия. Требования к работе различных типов органов инспекции»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1/22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bg1"/>
                    </a:solidFill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ИСО/МЭК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17043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«Оценка соответствия. Общие требования к проверке квалификации»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1/12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5106" marR="65106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4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Курсы по</a:t>
                      </a:r>
                      <a:r>
                        <a:rPr lang="kk-KZ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подготовке и повышению квалификации экспертов-аудиторов экспертов аудиторов по аккредитации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1/21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2/12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bg1"/>
                    </a:solidFill>
                  </a:tcPr>
                </a:tc>
              </a:tr>
              <a:tr h="374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Общее количество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34/572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15/219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0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Штатный  персонал: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едущие оценщики, оценщики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Привлекаемый персонал: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ведущие оценщики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оценщики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Технические эксперты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1058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106" marR="65106" marT="0" marB="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47664" y="222929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sz="2000" b="1" dirty="0" smtClean="0">
                <a:solidFill>
                  <a:prstClr val="black"/>
                </a:solidFill>
                <a:latin typeface="Tahoma" pitchFamily="34" charset="0"/>
                <a:ea typeface="MS PGothic" pitchFamily="34" charset="-128"/>
              </a:rPr>
              <a:t>ОБУЧЕНИЕ СПЕЦИАЛИСТОВ</a:t>
            </a:r>
            <a:endParaRPr lang="ru-RU" sz="2000" b="1" dirty="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43976" y="6642077"/>
            <a:ext cx="400024" cy="21592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6200" y="63503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0" r:id="rId4" imgW="1800000" imgH="1543680" progId="">
                  <p:embed/>
                </p:oleObj>
              </mc:Choice>
              <mc:Fallback>
                <p:oleObj r:id="rId4" imgW="1800000" imgH="154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3"/>
                        <a:ext cx="76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8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10913</TotalTime>
  <Words>904</Words>
  <Application>Microsoft Office PowerPoint</Application>
  <PresentationFormat>Экран (4:3)</PresentationFormat>
  <Paragraphs>171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7_Office Theme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Дильнара Балабаева</dc:creator>
  <cp:lastModifiedBy>Сандыбекова Нуржамал Альбековна</cp:lastModifiedBy>
  <cp:revision>1237</cp:revision>
  <cp:lastPrinted>2017-08-23T04:51:51Z</cp:lastPrinted>
  <dcterms:created xsi:type="dcterms:W3CDTF">2012-09-17T04:30:41Z</dcterms:created>
  <dcterms:modified xsi:type="dcterms:W3CDTF">2017-08-23T09:20:42Z</dcterms:modified>
</cp:coreProperties>
</file>