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 id="2147483788" r:id="rId2"/>
    <p:sldMasterId id="2147483800" r:id="rId3"/>
  </p:sldMasterIdLst>
  <p:notesMasterIdLst>
    <p:notesMasterId r:id="rId25"/>
  </p:notesMasterIdLst>
  <p:sldIdLst>
    <p:sldId id="256" r:id="rId4"/>
    <p:sldId id="280" r:id="rId5"/>
    <p:sldId id="274" r:id="rId6"/>
    <p:sldId id="290" r:id="rId7"/>
    <p:sldId id="276" r:id="rId8"/>
    <p:sldId id="277" r:id="rId9"/>
    <p:sldId id="292" r:id="rId10"/>
    <p:sldId id="278" r:id="rId11"/>
    <p:sldId id="259" r:id="rId12"/>
    <p:sldId id="282" r:id="rId13"/>
    <p:sldId id="260" r:id="rId14"/>
    <p:sldId id="261" r:id="rId15"/>
    <p:sldId id="284" r:id="rId16"/>
    <p:sldId id="262" r:id="rId17"/>
    <p:sldId id="263" r:id="rId18"/>
    <p:sldId id="265" r:id="rId19"/>
    <p:sldId id="266" r:id="rId20"/>
    <p:sldId id="269" r:id="rId21"/>
    <p:sldId id="287" r:id="rId22"/>
    <p:sldId id="288"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1" autoAdjust="0"/>
    <p:restoredTop sz="94660"/>
  </p:normalViewPr>
  <p:slideViewPr>
    <p:cSldViewPr snapToGrid="0">
      <p:cViewPr>
        <p:scale>
          <a:sx n="79" d="100"/>
          <a:sy n="79" d="100"/>
        </p:scale>
        <p:origin x="-72"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F96BC6-E3B5-4E17-A76A-26A4D45742E5}" type="datetimeFigureOut">
              <a:rPr lang="en-GB" smtClean="0"/>
              <a:t>04/09/2017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EA489-41E1-4310-8028-DF63E3FE8005}" type="slidenum">
              <a:rPr lang="en-GB" smtClean="0"/>
              <a:t>‹#›</a:t>
            </a:fld>
            <a:endParaRPr lang="en-GB"/>
          </a:p>
        </p:txBody>
      </p:sp>
    </p:spTree>
    <p:extLst>
      <p:ext uri="{BB962C8B-B14F-4D97-AF65-F5344CB8AC3E}">
        <p14:creationId xmlns:p14="http://schemas.microsoft.com/office/powerpoint/2010/main" val="52886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prstClr val="black"/>
                </a:solidFill>
              </a:rPr>
              <a:t>Quality Management and Accreditation Principles</a:t>
            </a:r>
          </a:p>
        </p:txBody>
      </p:sp>
      <p:sp>
        <p:nvSpPr>
          <p:cNvPr id="747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3B2D3A-0B71-451D-AAFA-3AB439E21CBB}" type="slidenum">
              <a:rPr lang="en-US" altLang="en-US" sz="1200" smtClean="0">
                <a:solidFill>
                  <a:prstClr val="black"/>
                </a:solidFill>
              </a:rPr>
              <a:pPr/>
              <a:t>2</a:t>
            </a:fld>
            <a:endParaRPr lang="en-US" altLang="en-US" sz="1200" smtClean="0">
              <a:solidFill>
                <a:prstClr val="black"/>
              </a:solidFill>
            </a:endParaRPr>
          </a:p>
        </p:txBody>
      </p:sp>
      <p:sp>
        <p:nvSpPr>
          <p:cNvPr id="74756" name="Rectangle 2"/>
          <p:cNvSpPr>
            <a:spLocks noGrp="1" noRot="1" noChangeAspect="1" noChangeArrowheads="1" noTextEdit="1"/>
          </p:cNvSpPr>
          <p:nvPr>
            <p:ph type="sldImg"/>
          </p:nvPr>
        </p:nvSpPr>
        <p:spPr>
          <a:xfrm>
            <a:off x="381000" y="685800"/>
            <a:ext cx="6096000" cy="3429000"/>
          </a:xfrm>
          <a:ln/>
        </p:spPr>
      </p:sp>
      <p:sp>
        <p:nvSpPr>
          <p:cNvPr id="74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7456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prstClr val="black"/>
                </a:solidFill>
              </a:rPr>
              <a:t>Quality Management and Accreditation Principles</a:t>
            </a:r>
          </a:p>
        </p:txBody>
      </p:sp>
      <p:sp>
        <p:nvSpPr>
          <p:cNvPr id="768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939A20-A915-49FF-9644-EC2A48EFA542}" type="slidenum">
              <a:rPr lang="en-US" altLang="en-US" sz="1200" smtClean="0">
                <a:solidFill>
                  <a:prstClr val="black"/>
                </a:solidFill>
              </a:rPr>
              <a:pPr/>
              <a:t>3</a:t>
            </a:fld>
            <a:endParaRPr lang="en-US" altLang="en-US" sz="1200" smtClean="0">
              <a:solidFill>
                <a:prstClr val="black"/>
              </a:solidFill>
            </a:endParaRPr>
          </a:p>
        </p:txBody>
      </p:sp>
      <p:sp>
        <p:nvSpPr>
          <p:cNvPr id="76804" name="Rectangle 2"/>
          <p:cNvSpPr>
            <a:spLocks noGrp="1" noRot="1" noChangeAspect="1" noChangeArrowheads="1" noTextEdit="1"/>
          </p:cNvSpPr>
          <p:nvPr>
            <p:ph type="sldImg"/>
          </p:nvPr>
        </p:nvSpPr>
        <p:spPr>
          <a:xfrm>
            <a:off x="381000" y="685800"/>
            <a:ext cx="6096000" cy="3429000"/>
          </a:xfrm>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143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796F6E-7163-404A-8023-4F47D738B2F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54309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200" smtClean="0">
                <a:solidFill>
                  <a:prstClr val="black"/>
                </a:solidFill>
              </a:rPr>
              <a:t>Quality Management and Accreditation Principles</a:t>
            </a:r>
          </a:p>
        </p:txBody>
      </p:sp>
      <p:sp>
        <p:nvSpPr>
          <p:cNvPr id="809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DDBCAE-61F0-40E7-AEB4-AB07257622E5}" type="slidenum">
              <a:rPr lang="en-US" altLang="en-US" sz="1200" smtClean="0">
                <a:solidFill>
                  <a:prstClr val="black"/>
                </a:solidFill>
              </a:rPr>
              <a:pPr/>
              <a:t>5</a:t>
            </a:fld>
            <a:endParaRPr lang="en-US" altLang="en-US" sz="1200" smtClean="0">
              <a:solidFill>
                <a:prstClr val="black"/>
              </a:solidFill>
            </a:endParaRPr>
          </a:p>
        </p:txBody>
      </p:sp>
    </p:spTree>
    <p:extLst>
      <p:ext uri="{BB962C8B-B14F-4D97-AF65-F5344CB8AC3E}">
        <p14:creationId xmlns:p14="http://schemas.microsoft.com/office/powerpoint/2010/main" val="80581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prstClr val="black"/>
                </a:solidFill>
              </a:rPr>
              <a:t>Quality Management and Accreditation Principles</a:t>
            </a:r>
          </a:p>
        </p:txBody>
      </p:sp>
      <p:sp>
        <p:nvSpPr>
          <p:cNvPr id="82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08638C-E2D7-4A2B-82BB-DE71763221CF}" type="slidenum">
              <a:rPr lang="en-US" altLang="en-US" sz="1200" smtClean="0">
                <a:solidFill>
                  <a:prstClr val="black"/>
                </a:solidFill>
              </a:rPr>
              <a:pPr/>
              <a:t>6</a:t>
            </a:fld>
            <a:endParaRPr lang="en-US" altLang="en-US" sz="1200" smtClean="0">
              <a:solidFill>
                <a:prstClr val="black"/>
              </a:solidFill>
            </a:endParaRPr>
          </a:p>
        </p:txBody>
      </p:sp>
      <p:sp>
        <p:nvSpPr>
          <p:cNvPr id="82948" name="Rectangle 2"/>
          <p:cNvSpPr>
            <a:spLocks noGrp="1" noRot="1" noChangeAspect="1" noChangeArrowheads="1" noTextEdit="1"/>
          </p:cNvSpPr>
          <p:nvPr>
            <p:ph type="sldImg"/>
          </p:nvPr>
        </p:nvSpPr>
        <p:spPr>
          <a:xfrm>
            <a:off x="381000" y="685800"/>
            <a:ext cx="6096000" cy="3429000"/>
          </a:xfrm>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2041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smtClean="0">
                <a:solidFill>
                  <a:prstClr val="black"/>
                </a:solidFill>
              </a:rPr>
              <a:t>SLAB Assessor Training Course - 1.206-10 July 2009</a:t>
            </a:r>
          </a:p>
        </p:txBody>
      </p:sp>
      <p:sp>
        <p:nvSpPr>
          <p:cNvPr id="849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smtClean="0">
                <a:solidFill>
                  <a:prstClr val="black"/>
                </a:solidFill>
              </a:rPr>
              <a:t>SLAB                                    14 - 18 May 2012SLAB</a:t>
            </a:r>
          </a:p>
        </p:txBody>
      </p:sp>
      <p:sp>
        <p:nvSpPr>
          <p:cNvPr id="84996" name="Rectangle 2"/>
          <p:cNvSpPr txBox="1">
            <a:spLocks noGrp="1"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solidFill>
                  <a:prstClr val="black"/>
                </a:solidFill>
              </a:rPr>
              <a:t>06-10 July 2009</a:t>
            </a:r>
          </a:p>
        </p:txBody>
      </p:sp>
      <p:sp>
        <p:nvSpPr>
          <p:cNvPr id="8499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smtClean="0">
                <a:solidFill>
                  <a:prstClr val="black"/>
                </a:solidFill>
              </a:rPr>
              <a:t>Assessor Training Programme - 1.1</a:t>
            </a:r>
          </a:p>
        </p:txBody>
      </p:sp>
      <p:sp>
        <p:nvSpPr>
          <p:cNvPr id="84998" name="Rectangle 6"/>
          <p:cNvSpPr txBox="1">
            <a:spLocks noGrp="1" noChangeArrowheads="1"/>
          </p:cNvSpPr>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solidFill>
                  <a:prstClr val="black"/>
                </a:solidFill>
              </a:rPr>
              <a:t>SLAB</a:t>
            </a:r>
          </a:p>
        </p:txBody>
      </p:sp>
      <p:sp>
        <p:nvSpPr>
          <p:cNvPr id="849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AE11C7-210B-4E53-ACB5-49514E9020BC}" type="slidenum">
              <a:rPr lang="en-US" smtClean="0">
                <a:solidFill>
                  <a:prstClr val="black"/>
                </a:solidFill>
              </a:rPr>
              <a:pPr>
                <a:spcBef>
                  <a:spcPct val="0"/>
                </a:spcBef>
              </a:pPr>
              <a:t>8</a:t>
            </a:fld>
            <a:endParaRPr lang="en-US" smtClean="0">
              <a:solidFill>
                <a:prstClr val="black"/>
              </a:solidFill>
            </a:endParaRPr>
          </a:p>
        </p:txBody>
      </p:sp>
      <p:sp>
        <p:nvSpPr>
          <p:cNvPr id="85000" name="Rectangle 2"/>
          <p:cNvSpPr>
            <a:spLocks noGrp="1" noRot="1" noChangeAspect="1" noChangeArrowheads="1" noTextEdit="1"/>
          </p:cNvSpPr>
          <p:nvPr>
            <p:ph type="sldImg"/>
          </p:nvPr>
        </p:nvSpPr>
        <p:spPr>
          <a:xfrm>
            <a:off x="395288" y="700088"/>
            <a:ext cx="6221412" cy="3500437"/>
          </a:xfrm>
          <a:ln/>
        </p:spPr>
      </p:sp>
      <p:sp>
        <p:nvSpPr>
          <p:cNvPr id="85001" name="Rectangle 3"/>
          <p:cNvSpPr>
            <a:spLocks noGrp="1" noChangeArrowheads="1"/>
          </p:cNvSpPr>
          <p:nvPr>
            <p:ph type="body" idx="1"/>
          </p:nvPr>
        </p:nvSpPr>
        <p:spPr>
          <a:xfrm>
            <a:off x="935038" y="4433888"/>
            <a:ext cx="514032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72634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9" y="1380080"/>
            <a:ext cx="8574623"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80"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0DC5FB-AFA6-477A-8694-6332B6D2F6D0}" type="datetimeFigureOut">
              <a:rPr lang="en-US" smtClean="0"/>
              <a:t>9/4/2017</a:t>
            </a:fld>
            <a:endParaRPr lang="en-US"/>
          </a:p>
        </p:txBody>
      </p:sp>
      <p:sp>
        <p:nvSpPr>
          <p:cNvPr id="5" name="Footer Placeholder 4"/>
          <p:cNvSpPr>
            <a:spLocks noGrp="1"/>
          </p:cNvSpPr>
          <p:nvPr>
            <p:ph type="ftr" sz="quarter" idx="11"/>
          </p:nvPr>
        </p:nvSpPr>
        <p:spPr>
          <a:xfrm>
            <a:off x="5332415" y="5883287"/>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72633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9"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9"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DC5FB-AFA6-477A-8694-6332B6D2F6D0}"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276157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21"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20"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DC5FB-AFA6-477A-8694-6332B6D2F6D0}"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232222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5" y="685801"/>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9"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9"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DC5FB-AFA6-477A-8694-6332B6D2F6D0}"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63779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9" y="4777381"/>
            <a:ext cx="1001871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DC5FB-AFA6-477A-8694-6332B6D2F6D0}"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128542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5" y="685801"/>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21"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9" y="4775200"/>
            <a:ext cx="10018711"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DC5FB-AFA6-477A-8694-6332B6D2F6D0}"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118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7"/>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20"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20"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DC5FB-AFA6-477A-8694-6332B6D2F6D0}"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2194442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DC5FB-AFA6-477A-8694-6332B6D2F6D0}"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2380385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64"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9" y="685800"/>
            <a:ext cx="801974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DC5FB-AFA6-477A-8694-6332B6D2F6D0}"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4153941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191EF90-BE73-4A59-921A-79EF38ABF5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4165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03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DC5FB-AFA6-477A-8694-6332B6D2F6D0}"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65" y="5867143"/>
            <a:ext cx="551167" cy="365125"/>
          </a:xfrm>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3855710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554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270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967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489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072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163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156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51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100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86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1"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DC5FB-AFA6-477A-8694-6332B6D2F6D0}"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1533824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322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888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747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593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579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323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37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30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697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72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20" y="685812"/>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21" y="2667011"/>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0DC5FB-AFA6-477A-8694-6332B6D2F6D0}"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1998250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71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96"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0DC5FB-AFA6-477A-8694-6332B6D2F6D0}" type="datetimeFigureOut">
              <a:rPr lang="en-US" smtClean="0"/>
              <a:t>9/4/2017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129709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0DC5FB-AFA6-477A-8694-6332B6D2F6D0}" type="datetimeFigureOut">
              <a:rPr lang="en-US" smtClean="0"/>
              <a:t>9/4/2017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136798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DC5FB-AFA6-477A-8694-6332B6D2F6D0}" type="datetimeFigureOut">
              <a:rPr lang="en-US" smtClean="0"/>
              <a:t>9/4/2017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192707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20"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41" y="685811"/>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20"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DC5FB-AFA6-477A-8694-6332B6D2F6D0}"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101919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31" y="1752599"/>
            <a:ext cx="542615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9"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31" y="3124199"/>
            <a:ext cx="542615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DC5FB-AFA6-477A-8694-6332B6D2F6D0}"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2BFFD-CD2E-425E-B961-2E9B86698D46}" type="slidenum">
              <a:rPr lang="en-US" smtClean="0"/>
              <a:t>‹#›</a:t>
            </a:fld>
            <a:endParaRPr lang="en-US"/>
          </a:p>
        </p:txBody>
      </p:sp>
    </p:spTree>
    <p:extLst>
      <p:ext uri="{BB962C8B-B14F-4D97-AF65-F5344CB8AC3E}">
        <p14:creationId xmlns:p14="http://schemas.microsoft.com/office/powerpoint/2010/main" val="282818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3"/>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20" y="685812"/>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8" y="2667011"/>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87"/>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0DC5FB-AFA6-477A-8694-6332B6D2F6D0}" type="datetimeFigureOut">
              <a:rPr lang="en-US" smtClean="0"/>
              <a:t>9/4/2017</a:t>
            </a:fld>
            <a:endParaRPr lang="en-US"/>
          </a:p>
        </p:txBody>
      </p:sp>
      <p:sp>
        <p:nvSpPr>
          <p:cNvPr id="5" name="Footer Placeholder 4"/>
          <p:cNvSpPr>
            <a:spLocks noGrp="1"/>
          </p:cNvSpPr>
          <p:nvPr>
            <p:ph type="ftr" sz="quarter" idx="3"/>
          </p:nvPr>
        </p:nvSpPr>
        <p:spPr>
          <a:xfrm>
            <a:off x="2572288" y="5883287"/>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65" y="5883287"/>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62BFFD-CD2E-425E-B961-2E9B86698D46}" type="slidenum">
              <a:rPr lang="en-US" smtClean="0"/>
              <a:t>‹#›</a:t>
            </a:fld>
            <a:endParaRPr lang="en-US"/>
          </a:p>
        </p:txBody>
      </p:sp>
    </p:spTree>
    <p:extLst>
      <p:ext uri="{BB962C8B-B14F-4D97-AF65-F5344CB8AC3E}">
        <p14:creationId xmlns:p14="http://schemas.microsoft.com/office/powerpoint/2010/main" val="236425685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87"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5997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56935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regulations.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regulations.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regulations.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emf"/><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hyperlink" Target="http://www.unescap.org/our-work/transport/asian-highway/abou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anose="02020603050405020304" pitchFamily="18" charset="0"/>
                <a:cs typeface="Times New Roman" panose="02020603050405020304" pitchFamily="18" charset="0"/>
              </a:rPr>
              <a:t>Country Presentation</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Sri Lanka</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fontScale="40000" lnSpcReduction="20000"/>
          </a:bodyPr>
          <a:lstStyle/>
          <a:p>
            <a:endParaRPr lang="en-US" dirty="0" smtClean="0"/>
          </a:p>
          <a:p>
            <a:endParaRPr lang="en-US" dirty="0"/>
          </a:p>
          <a:p>
            <a:r>
              <a:rPr lang="en-US" sz="6200" dirty="0" smtClean="0">
                <a:latin typeface="+mn-lt"/>
              </a:rPr>
              <a:t>M R </a:t>
            </a:r>
            <a:r>
              <a:rPr lang="en-US" sz="6200" dirty="0" err="1" smtClean="0">
                <a:latin typeface="+mn-lt"/>
              </a:rPr>
              <a:t>Gunasekara</a:t>
            </a:r>
            <a:endParaRPr lang="en-US" sz="6200" dirty="0" smtClean="0">
              <a:latin typeface="+mn-lt"/>
            </a:endParaRPr>
          </a:p>
          <a:p>
            <a:r>
              <a:rPr lang="en-US" sz="6200" dirty="0" smtClean="0">
                <a:latin typeface="+mn-lt"/>
              </a:rPr>
              <a:t>Hiruni Kumaratunga</a:t>
            </a:r>
            <a:endParaRPr lang="en-US" sz="6200" dirty="0">
              <a:latin typeface="+mn-lt"/>
            </a:endParaRPr>
          </a:p>
        </p:txBody>
      </p:sp>
    </p:spTree>
    <p:extLst>
      <p:ext uri="{BB962C8B-B14F-4D97-AF65-F5344CB8AC3E}">
        <p14:creationId xmlns:p14="http://schemas.microsoft.com/office/powerpoint/2010/main" val="274688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9562" y="566674"/>
            <a:ext cx="5512159" cy="3000777"/>
          </a:xfrm>
          <a:prstGeom prst="rect">
            <a:avLst/>
          </a:prstGeom>
        </p:spPr>
      </p:pic>
      <p:pic>
        <p:nvPicPr>
          <p:cNvPr id="1026" name="Picture 2" descr="Image result for One Belt And One Road Initiative in sri lan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777" y="566682"/>
            <a:ext cx="4893971" cy="31038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ne Belt And One Road Initiative in sri lan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392" y="3915178"/>
            <a:ext cx="5962917" cy="294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732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Reinventing the Past Glory: One Belt One Road (OBOR) Initiative</a:t>
            </a:r>
            <a:endParaRPr lang="en-US" dirty="0"/>
          </a:p>
        </p:txBody>
      </p:sp>
      <p:sp>
        <p:nvSpPr>
          <p:cNvPr id="3" name="Content Placeholder 2"/>
          <p:cNvSpPr>
            <a:spLocks noGrp="1"/>
          </p:cNvSpPr>
          <p:nvPr>
            <p:ph idx="1"/>
          </p:nvPr>
        </p:nvSpPr>
        <p:spPr>
          <a:xfrm>
            <a:off x="1484318" y="2667009"/>
            <a:ext cx="10018713" cy="3769886"/>
          </a:xfrm>
        </p:spPr>
        <p:txBody>
          <a:bodyPr>
            <a:normAutofit lnSpcReduction="10000"/>
          </a:bodyPr>
          <a:lstStyle/>
          <a:p>
            <a:r>
              <a:rPr lang="en-US" sz="3900" i="1" dirty="0"/>
              <a:t>OBOR initiative includes five key cooperation priorities: </a:t>
            </a:r>
            <a:endParaRPr lang="en-US" sz="3900" i="1" dirty="0" smtClean="0"/>
          </a:p>
          <a:p>
            <a:r>
              <a:rPr lang="en-US" i="1" dirty="0" smtClean="0"/>
              <a:t>policy coordination</a:t>
            </a:r>
          </a:p>
          <a:p>
            <a:r>
              <a:rPr lang="en-US" i="1" dirty="0" smtClean="0"/>
              <a:t>connectivity</a:t>
            </a:r>
          </a:p>
          <a:p>
            <a:r>
              <a:rPr lang="en-US" i="1" dirty="0" smtClean="0"/>
              <a:t>unimpeded trade</a:t>
            </a:r>
          </a:p>
          <a:p>
            <a:r>
              <a:rPr lang="en-US" i="1" dirty="0" smtClean="0"/>
              <a:t>financial integration</a:t>
            </a:r>
            <a:endParaRPr lang="en-US" i="1" dirty="0"/>
          </a:p>
          <a:p>
            <a:r>
              <a:rPr lang="en-US" i="1" dirty="0" smtClean="0"/>
              <a:t> </a:t>
            </a:r>
            <a:r>
              <a:rPr lang="en-US" i="1" dirty="0"/>
              <a:t>people-to-people </a:t>
            </a:r>
            <a:r>
              <a:rPr lang="en-US" i="1" dirty="0" smtClean="0"/>
              <a:t>bonds</a:t>
            </a:r>
            <a:endParaRPr lang="en-US" dirty="0"/>
          </a:p>
        </p:txBody>
      </p:sp>
    </p:spTree>
    <p:extLst>
      <p:ext uri="{BB962C8B-B14F-4D97-AF65-F5344CB8AC3E}">
        <p14:creationId xmlns:p14="http://schemas.microsoft.com/office/powerpoint/2010/main" val="1152085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Implications for Sri Lanka</a:t>
            </a:r>
            <a:endParaRPr lang="en-US" dirty="0"/>
          </a:p>
        </p:txBody>
      </p:sp>
      <p:sp>
        <p:nvSpPr>
          <p:cNvPr id="3" name="Content Placeholder 2"/>
          <p:cNvSpPr>
            <a:spLocks noGrp="1"/>
          </p:cNvSpPr>
          <p:nvPr>
            <p:ph idx="1"/>
          </p:nvPr>
        </p:nvSpPr>
        <p:spPr/>
        <p:txBody>
          <a:bodyPr>
            <a:normAutofit lnSpcReduction="10000"/>
          </a:bodyPr>
          <a:lstStyle/>
          <a:p>
            <a:r>
              <a:rPr lang="en-US" dirty="0"/>
              <a:t>China has invested in developing Sri Lanka’s infrastructure and has emerged as one of Sri Lanka’s top 5 </a:t>
            </a:r>
            <a:r>
              <a:rPr lang="en-US" dirty="0" smtClean="0"/>
              <a:t>investors</a:t>
            </a:r>
          </a:p>
          <a:p>
            <a:r>
              <a:rPr lang="en-US" dirty="0"/>
              <a:t>the country’s experience with OBOR has been strongly linked to infrastructure connectivity</a:t>
            </a:r>
            <a:r>
              <a:rPr lang="en-US" dirty="0" smtClean="0"/>
              <a:t>,</a:t>
            </a:r>
            <a:r>
              <a:rPr lang="en-US" dirty="0"/>
              <a:t> with less emphasis given to other priority areas of cooperation. </a:t>
            </a:r>
            <a:endParaRPr lang="en-US" dirty="0" smtClean="0"/>
          </a:p>
          <a:p>
            <a:r>
              <a:rPr lang="en-US" dirty="0"/>
              <a:t>Sri Lanka will benefit from greater information on the OBOR to determine how best the initiative can be translated into concrete outcomes for the country in the years to come.</a:t>
            </a:r>
          </a:p>
        </p:txBody>
      </p:sp>
    </p:spTree>
    <p:extLst>
      <p:ext uri="{BB962C8B-B14F-4D97-AF65-F5344CB8AC3E}">
        <p14:creationId xmlns:p14="http://schemas.microsoft.com/office/powerpoint/2010/main" val="2878610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7"/>
            <a:ext cx="10515600" cy="969027"/>
          </a:xfrm>
        </p:spPr>
        <p:txBody>
          <a:bodyPr>
            <a:normAutofit/>
          </a:bodyPr>
          <a:lstStyle/>
          <a:p>
            <a:r>
              <a:rPr lang="en-US" b="1" dirty="0" smtClean="0">
                <a:latin typeface="Times New Roman" panose="02020603050405020304" pitchFamily="18" charset="0"/>
                <a:ea typeface="Times New Roman" panose="02020603050405020304" pitchFamily="18" charset="0"/>
              </a:rPr>
              <a:t>Legislation and </a:t>
            </a:r>
            <a:r>
              <a:rPr lang="en-US" b="1" dirty="0">
                <a:latin typeface="Times New Roman" panose="02020603050405020304" pitchFamily="18" charset="0"/>
                <a:ea typeface="Times New Roman" panose="02020603050405020304" pitchFamily="18" charset="0"/>
              </a:rPr>
              <a:t>Technical Regulations </a:t>
            </a:r>
            <a:endParaRPr lang="en-US" dirty="0"/>
          </a:p>
        </p:txBody>
      </p:sp>
      <p:sp>
        <p:nvSpPr>
          <p:cNvPr id="18" name="Text Box 30"/>
          <p:cNvSpPr txBox="1">
            <a:spLocks noChangeArrowheads="1"/>
          </p:cNvSpPr>
          <p:nvPr/>
        </p:nvSpPr>
        <p:spPr bwMode="auto">
          <a:xfrm>
            <a:off x="4514851" y="2207888"/>
            <a:ext cx="2743200" cy="6517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2000" b="1" dirty="0" smtClean="0">
                <a:solidFill>
                  <a:prstClr val="black"/>
                </a:solidFill>
                <a:latin typeface="Arial" panose="020B0604020202020204" pitchFamily="34" charset="0"/>
                <a:ea typeface="Times New Roman" panose="02020603050405020304" pitchFamily="18" charset="0"/>
              </a:rPr>
              <a:t>Government of </a:t>
            </a:r>
            <a:endParaRPr lang="en-US" altLang="en-US" sz="2000" dirty="0" smtClean="0">
              <a:solidFill>
                <a:prstClr val="black"/>
              </a:solidFill>
              <a:latin typeface="Arial" panose="020B0604020202020204" pitchFamily="34" charset="0"/>
            </a:endParaRPr>
          </a:p>
          <a:p>
            <a:pPr algn="ctr" eaLnBrk="0" fontAlgn="base" hangingPunct="0">
              <a:spcBef>
                <a:spcPct val="0"/>
              </a:spcBef>
              <a:spcAft>
                <a:spcPct val="0"/>
              </a:spcAft>
            </a:pPr>
            <a:r>
              <a:rPr lang="en-US" altLang="en-US" sz="2000" b="1" dirty="0" smtClean="0">
                <a:solidFill>
                  <a:prstClr val="black"/>
                </a:solidFill>
                <a:latin typeface="Arial" panose="020B0604020202020204" pitchFamily="34" charset="0"/>
                <a:ea typeface="Times New Roman" panose="02020603050405020304" pitchFamily="18" charset="0"/>
              </a:rPr>
              <a:t>Sri Lanka</a:t>
            </a:r>
            <a:endParaRPr lang="en-US" altLang="en-US" sz="2000" dirty="0" smtClean="0">
              <a:solidFill>
                <a:prstClr val="black"/>
              </a:solidFill>
              <a:latin typeface="Arial" panose="020B0604020202020204" pitchFamily="34" charset="0"/>
            </a:endParaRPr>
          </a:p>
          <a:p>
            <a:pPr algn="ctr" eaLnBrk="0" fontAlgn="base" hangingPunct="0">
              <a:spcBef>
                <a:spcPct val="0"/>
              </a:spcBef>
              <a:spcAft>
                <a:spcPct val="0"/>
              </a:spcAft>
            </a:pPr>
            <a:endParaRPr lang="en-US" altLang="en-US" dirty="0" smtClean="0">
              <a:solidFill>
                <a:prstClr val="black"/>
              </a:solidFill>
              <a:latin typeface="Arial" panose="020B0604020202020204" pitchFamily="34" charset="0"/>
            </a:endParaRPr>
          </a:p>
        </p:txBody>
      </p:sp>
      <p:sp>
        <p:nvSpPr>
          <p:cNvPr id="19" name="Line 29"/>
          <p:cNvSpPr>
            <a:spLocks noChangeShapeType="1"/>
          </p:cNvSpPr>
          <p:nvPr/>
        </p:nvSpPr>
        <p:spPr bwMode="auto">
          <a:xfrm>
            <a:off x="5886451" y="2870617"/>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Line 28"/>
          <p:cNvSpPr>
            <a:spLocks noChangeShapeType="1"/>
          </p:cNvSpPr>
          <p:nvPr/>
        </p:nvSpPr>
        <p:spPr bwMode="auto">
          <a:xfrm flipV="1">
            <a:off x="2310149" y="3151347"/>
            <a:ext cx="7323248" cy="300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Text Box 27"/>
          <p:cNvSpPr txBox="1">
            <a:spLocks noChangeArrowheads="1"/>
          </p:cNvSpPr>
          <p:nvPr/>
        </p:nvSpPr>
        <p:spPr bwMode="auto">
          <a:xfrm>
            <a:off x="1171977" y="3581486"/>
            <a:ext cx="1953800" cy="10590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2000" b="1" dirty="0" smtClean="0">
                <a:solidFill>
                  <a:prstClr val="black"/>
                </a:solidFill>
                <a:latin typeface="Arial" panose="020B0604020202020204" pitchFamily="34" charset="0"/>
                <a:ea typeface="Times New Roman" panose="02020603050405020304" pitchFamily="18" charset="0"/>
              </a:rPr>
              <a:t>Sri Lanka Standards</a:t>
            </a:r>
            <a:endParaRPr lang="en-US" altLang="en-US" sz="2000" dirty="0" smtClean="0">
              <a:solidFill>
                <a:prstClr val="black"/>
              </a:solidFill>
              <a:latin typeface="Arial" panose="020B0604020202020204" pitchFamily="34" charset="0"/>
            </a:endParaRPr>
          </a:p>
          <a:p>
            <a:pPr eaLnBrk="0" fontAlgn="base" hangingPunct="0">
              <a:spcBef>
                <a:spcPct val="0"/>
              </a:spcBef>
              <a:spcAft>
                <a:spcPct val="0"/>
              </a:spcAft>
            </a:pPr>
            <a:r>
              <a:rPr lang="en-US" altLang="en-US" sz="2000" b="1" dirty="0" smtClean="0">
                <a:solidFill>
                  <a:prstClr val="black"/>
                </a:solidFill>
                <a:latin typeface="Arial" panose="020B0604020202020204" pitchFamily="34" charset="0"/>
                <a:ea typeface="Times New Roman" panose="02020603050405020304" pitchFamily="18" charset="0"/>
              </a:rPr>
              <a:t>Institution</a:t>
            </a:r>
            <a:endParaRPr lang="en-US" altLang="en-US" sz="2000" dirty="0" smtClean="0">
              <a:solidFill>
                <a:prstClr val="black"/>
              </a:solidFill>
              <a:latin typeface="Arial" panose="020B0604020202020204" pitchFamily="34" charset="0"/>
            </a:endParaRPr>
          </a:p>
          <a:p>
            <a:pPr eaLnBrk="0" fontAlgn="base" hangingPunct="0">
              <a:spcBef>
                <a:spcPct val="0"/>
              </a:spcBef>
              <a:spcAft>
                <a:spcPct val="0"/>
              </a:spcAft>
            </a:pPr>
            <a:endParaRPr lang="en-US" altLang="en-US" dirty="0" smtClean="0">
              <a:solidFill>
                <a:prstClr val="black"/>
              </a:solidFill>
              <a:latin typeface="Arial" panose="020B0604020202020204" pitchFamily="34" charset="0"/>
            </a:endParaRPr>
          </a:p>
        </p:txBody>
      </p:sp>
      <p:sp>
        <p:nvSpPr>
          <p:cNvPr id="23" name="Text Box 26"/>
          <p:cNvSpPr txBox="1">
            <a:spLocks noChangeArrowheads="1"/>
          </p:cNvSpPr>
          <p:nvPr/>
        </p:nvSpPr>
        <p:spPr bwMode="auto">
          <a:xfrm>
            <a:off x="3361394" y="3550946"/>
            <a:ext cx="1841679" cy="93090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2000" b="1" dirty="0" smtClean="0">
                <a:solidFill>
                  <a:prstClr val="black"/>
                </a:solidFill>
                <a:latin typeface="Arial" panose="020B0604020202020204" pitchFamily="34" charset="0"/>
                <a:ea typeface="Times New Roman" panose="02020603050405020304" pitchFamily="18" charset="0"/>
              </a:rPr>
              <a:t>Sri Lanka Accreditation Board</a:t>
            </a:r>
            <a:endParaRPr lang="en-US" altLang="en-US" sz="2000" dirty="0" smtClean="0">
              <a:solidFill>
                <a:prstClr val="black"/>
              </a:solidFill>
              <a:latin typeface="Arial" panose="020B0604020202020204" pitchFamily="34" charset="0"/>
            </a:endParaRPr>
          </a:p>
        </p:txBody>
      </p:sp>
      <p:sp>
        <p:nvSpPr>
          <p:cNvPr id="24" name="Text Box 25"/>
          <p:cNvSpPr txBox="1">
            <a:spLocks noChangeArrowheads="1"/>
          </p:cNvSpPr>
          <p:nvPr/>
        </p:nvSpPr>
        <p:spPr bwMode="auto">
          <a:xfrm>
            <a:off x="5849123" y="3592511"/>
            <a:ext cx="2225932" cy="1288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2000" b="1" dirty="0" smtClean="0">
                <a:solidFill>
                  <a:prstClr val="black"/>
                </a:solidFill>
                <a:latin typeface="Arial" panose="020B0604020202020204" pitchFamily="34" charset="0"/>
                <a:ea typeface="Times New Roman" panose="02020603050405020304" pitchFamily="18" charset="0"/>
              </a:rPr>
              <a:t>Measurement Units, Services &amp; Standards Division</a:t>
            </a:r>
            <a:endParaRPr lang="en-US" altLang="en-US" sz="2000" dirty="0" smtClean="0">
              <a:solidFill>
                <a:prstClr val="black"/>
              </a:solidFill>
              <a:latin typeface="Arial" panose="020B0604020202020204" pitchFamily="34" charset="0"/>
            </a:endParaRPr>
          </a:p>
        </p:txBody>
      </p:sp>
      <p:sp>
        <p:nvSpPr>
          <p:cNvPr id="25" name="Text Box 24"/>
          <p:cNvSpPr txBox="1">
            <a:spLocks noChangeArrowheads="1"/>
          </p:cNvSpPr>
          <p:nvPr/>
        </p:nvSpPr>
        <p:spPr bwMode="auto">
          <a:xfrm>
            <a:off x="8707737" y="3522701"/>
            <a:ext cx="2265071" cy="9591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000" b="1" dirty="0" smtClean="0">
                <a:solidFill>
                  <a:prstClr val="black"/>
                </a:solidFill>
                <a:latin typeface="Arial" panose="020B0604020202020204" pitchFamily="34" charset="0"/>
                <a:ea typeface="Times New Roman" panose="02020603050405020304" pitchFamily="18" charset="0"/>
              </a:rPr>
              <a:t>Regulatory bodies</a:t>
            </a:r>
            <a:endParaRPr lang="en-US" altLang="en-US" sz="2000" dirty="0" smtClean="0">
              <a:solidFill>
                <a:prstClr val="black"/>
              </a:solidFill>
              <a:latin typeface="Arial" panose="020B0604020202020204" pitchFamily="34" charset="0"/>
            </a:endParaRPr>
          </a:p>
        </p:txBody>
      </p:sp>
      <p:sp>
        <p:nvSpPr>
          <p:cNvPr id="26" name="Line 23"/>
          <p:cNvSpPr>
            <a:spLocks noChangeShapeType="1"/>
          </p:cNvSpPr>
          <p:nvPr/>
        </p:nvSpPr>
        <p:spPr bwMode="auto">
          <a:xfrm>
            <a:off x="4326743" y="3170708"/>
            <a:ext cx="0" cy="341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Line 22"/>
          <p:cNvSpPr>
            <a:spLocks noChangeShapeType="1"/>
          </p:cNvSpPr>
          <p:nvPr/>
        </p:nvSpPr>
        <p:spPr bwMode="auto">
          <a:xfrm>
            <a:off x="6814104" y="3151335"/>
            <a:ext cx="0" cy="341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21"/>
          <p:cNvSpPr>
            <a:spLocks noChangeShapeType="1"/>
          </p:cNvSpPr>
          <p:nvPr/>
        </p:nvSpPr>
        <p:spPr bwMode="auto">
          <a:xfrm>
            <a:off x="9621347" y="3166362"/>
            <a:ext cx="1588" cy="341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Line 20"/>
          <p:cNvSpPr>
            <a:spLocks noChangeShapeType="1"/>
          </p:cNvSpPr>
          <p:nvPr/>
        </p:nvSpPr>
        <p:spPr bwMode="auto">
          <a:xfrm>
            <a:off x="2310149" y="3170708"/>
            <a:ext cx="0" cy="341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38"/>
          <p:cNvSpPr>
            <a:spLocks noChangeArrowheads="1"/>
          </p:cNvSpPr>
          <p:nvPr/>
        </p:nvSpPr>
        <p:spPr bwMode="auto">
          <a:xfrm>
            <a:off x="1371607" y="26519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2" name="Rectangle 31"/>
          <p:cNvSpPr/>
          <p:nvPr/>
        </p:nvSpPr>
        <p:spPr>
          <a:xfrm>
            <a:off x="1473020" y="1334158"/>
            <a:ext cx="6460365" cy="1015663"/>
          </a:xfrm>
          <a:prstGeom prst="rect">
            <a:avLst/>
          </a:prstGeom>
        </p:spPr>
        <p:txBody>
          <a:bodyPr wrap="square">
            <a:spAutoFit/>
          </a:bodyPr>
          <a:lstStyle/>
          <a:p>
            <a:pPr>
              <a:tabLst>
                <a:tab pos="0" algn="l"/>
              </a:tabLst>
            </a:pP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National Quality Infrastructure</a:t>
            </a:r>
            <a:endParaRPr lang="en-US" sz="3200" dirty="0">
              <a:solidFill>
                <a:srgbClr val="002060"/>
              </a:solidFill>
              <a:latin typeface="Times New Roman" panose="02020603050405020304" pitchFamily="18" charset="0"/>
              <a:ea typeface="Times New Roman" panose="02020603050405020304" pitchFamily="18" charset="0"/>
            </a:endParaRPr>
          </a:p>
          <a:p>
            <a:pPr>
              <a:tabLst>
                <a:tab pos="0" algn="l"/>
              </a:tabLst>
            </a:pPr>
            <a:r>
              <a:rPr lang="en-US" sz="3200" dirty="0">
                <a:solidFill>
                  <a:prstClr val="black"/>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001581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773"/>
            <a:ext cx="10515600" cy="1239927"/>
          </a:xfrm>
        </p:spPr>
        <p:txBody>
          <a:bodyPr>
            <a:noAutofit/>
          </a:bodyPr>
          <a:lstStyle/>
          <a:p>
            <a:pPr algn="ctr"/>
            <a:r>
              <a:rPr lang="en-US" b="1" dirty="0" smtClean="0"/>
              <a:t>2.Use of Accreditation results in Market regulation</a:t>
            </a:r>
            <a:endParaRPr lang="en-US" b="1" dirty="0"/>
          </a:p>
        </p:txBody>
      </p:sp>
      <p:sp>
        <p:nvSpPr>
          <p:cNvPr id="3" name="Content Placeholder 2"/>
          <p:cNvSpPr>
            <a:spLocks noGrp="1"/>
          </p:cNvSpPr>
          <p:nvPr>
            <p:ph idx="1"/>
          </p:nvPr>
        </p:nvSpPr>
        <p:spPr>
          <a:xfrm>
            <a:off x="838200" y="1690687"/>
            <a:ext cx="10515600" cy="4486275"/>
          </a:xfrm>
        </p:spPr>
        <p:txBody>
          <a:bodyPr>
            <a:normAutofit/>
          </a:bodyPr>
          <a:lstStyle/>
          <a:p>
            <a:pPr marR="0" lvl="1">
              <a:spcBef>
                <a:spcPts val="0"/>
              </a:spcBef>
              <a:spcAft>
                <a:spcPts val="0"/>
              </a:spcAft>
              <a:buFont typeface="Wingdings" panose="05000000000000000000" pitchFamily="2" charset="2"/>
              <a:buChar char="v"/>
              <a:tabLst>
                <a:tab pos="0" algn="l"/>
                <a:tab pos="228600" algn="l"/>
              </a:tabLst>
            </a:pPr>
            <a:r>
              <a:rPr lang="en-US" sz="2400" b="1" dirty="0" smtClean="0">
                <a:latin typeface="Times New Roman" panose="02020603050405020304" pitchFamily="18" charset="0"/>
                <a:ea typeface="Times New Roman" panose="02020603050405020304" pitchFamily="18" charset="0"/>
              </a:rPr>
              <a:t> Manley Identification </a:t>
            </a:r>
            <a:r>
              <a:rPr lang="en-US" sz="2400" b="1" dirty="0">
                <a:latin typeface="Times New Roman" panose="02020603050405020304" pitchFamily="18" charset="0"/>
                <a:ea typeface="Times New Roman" panose="02020603050405020304" pitchFamily="18" charset="0"/>
              </a:rPr>
              <a:t>of areas requiring Consumer Protection</a:t>
            </a:r>
            <a:endParaRPr lang="en-US" sz="2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For the purpose of identifying the areas in which consumers are  to be protected and  the regulatory bodies involved, the following analysis was </a:t>
            </a:r>
            <a:r>
              <a:rPr lang="en-US" dirty="0" smtClean="0">
                <a:latin typeface="Times New Roman" panose="02020603050405020304" pitchFamily="18" charset="0"/>
                <a:ea typeface="Times New Roman" panose="02020603050405020304" pitchFamily="18" charset="0"/>
              </a:rPr>
              <a:t>done</a:t>
            </a:r>
          </a:p>
          <a:p>
            <a:endParaRPr lang="en-US" dirty="0" smtClean="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ndParaRPr>
          </a:p>
          <a:p>
            <a:endParaRPr lang="en-US" dirty="0" smtClean="0">
              <a:latin typeface="Times New Roman" panose="02020603050405020304" pitchFamily="18" charset="0"/>
            </a:endParaRPr>
          </a:p>
          <a:p>
            <a:endParaRPr lang="en-US"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1760825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4039347329"/>
              </p:ext>
            </p:extLst>
          </p:nvPr>
        </p:nvGraphicFramePr>
        <p:xfrm>
          <a:off x="1022686" y="367993"/>
          <a:ext cx="10932103" cy="6105055"/>
        </p:xfrm>
        <a:graphic>
          <a:graphicData uri="http://schemas.openxmlformats.org/drawingml/2006/table">
            <a:tbl>
              <a:tblPr firstRow="1" firstCol="1" lastRow="1" lastCol="1" bandRow="1" bandCol="1">
                <a:tableStyleId>{B301B821-A1FF-4177-AEE7-76D212191A09}</a:tableStyleId>
              </a:tblPr>
              <a:tblGrid>
                <a:gridCol w="3179555"/>
                <a:gridCol w="3653195"/>
                <a:gridCol w="4099353"/>
              </a:tblGrid>
              <a:tr h="557325">
                <a:tc>
                  <a:txBody>
                    <a:bodyPr/>
                    <a:lstStyle/>
                    <a:p>
                      <a:pPr marL="0" marR="0">
                        <a:spcBef>
                          <a:spcPts val="0"/>
                        </a:spcBef>
                        <a:spcAft>
                          <a:spcPts val="0"/>
                        </a:spcAft>
                        <a:tabLst>
                          <a:tab pos="0" algn="l"/>
                        </a:tabLst>
                      </a:pPr>
                      <a:r>
                        <a:rPr lang="en-US" sz="1600" dirty="0">
                          <a:effectLst/>
                        </a:rPr>
                        <a:t>TBT &amp; SPS requirements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Areas in which consumers are to be protected</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Control body/ Regulatory Authority</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594446">
                <a:tc rowSpan="11">
                  <a:txBody>
                    <a:bodyPr/>
                    <a:lstStyle/>
                    <a:p>
                      <a:pPr marL="0" marR="0">
                        <a:spcBef>
                          <a:spcPts val="0"/>
                        </a:spcBef>
                        <a:spcAft>
                          <a:spcPts val="0"/>
                        </a:spcAft>
                        <a:tabLst>
                          <a:tab pos="0" algn="l"/>
                        </a:tabLst>
                      </a:pPr>
                      <a:r>
                        <a:rPr lang="en-US" sz="1600" dirty="0">
                          <a:effectLst/>
                        </a:rPr>
                        <a:t>Protection of human health or safety </a:t>
                      </a:r>
                    </a:p>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Imports:</a:t>
                      </a:r>
                    </a:p>
                    <a:p>
                      <a:pPr marL="0" marR="0">
                        <a:spcBef>
                          <a:spcPts val="0"/>
                        </a:spcBef>
                        <a:spcAft>
                          <a:spcPts val="0"/>
                        </a:spcAft>
                        <a:tabLst>
                          <a:tab pos="0" algn="l"/>
                        </a:tabLst>
                      </a:pPr>
                      <a:r>
                        <a:rPr lang="en-US" sz="1600" dirty="0">
                          <a:effectLst/>
                        </a:rPr>
                        <a:t>Cosmetics, drugs (Western medicine) and devices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 </a:t>
                      </a:r>
                      <a:r>
                        <a:rPr lang="en-US" sz="1600" dirty="0" smtClean="0">
                          <a:effectLst/>
                        </a:rPr>
                        <a:t>Cosmetics </a:t>
                      </a:r>
                      <a:r>
                        <a:rPr lang="en-US" sz="1600" dirty="0">
                          <a:effectLst/>
                        </a:rPr>
                        <a:t>Devices and Drugs Authority (Ministry of Health)  /Dept.  of Import and Export Control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396297">
                <a:tc vMerge="1">
                  <a:txBody>
                    <a:bodyPr/>
                    <a:lstStyle/>
                    <a:p>
                      <a:endParaRPr lang="en-US"/>
                    </a:p>
                  </a:txBody>
                  <a:tcPr/>
                </a:tc>
                <a:tc>
                  <a:txBody>
                    <a:bodyPr/>
                    <a:lstStyle/>
                    <a:p>
                      <a:pPr marL="0" marR="0">
                        <a:spcBef>
                          <a:spcPts val="0"/>
                        </a:spcBef>
                        <a:spcAft>
                          <a:spcPts val="0"/>
                        </a:spcAft>
                        <a:tabLst>
                          <a:tab pos="0" algn="l"/>
                        </a:tabLst>
                      </a:pPr>
                      <a:r>
                        <a:rPr lang="en-US" sz="1600" dirty="0" err="1">
                          <a:effectLst/>
                        </a:rPr>
                        <a:t>Homeopathetic</a:t>
                      </a:r>
                      <a:r>
                        <a:rPr lang="en-US" sz="1600" dirty="0">
                          <a:effectLst/>
                        </a:rPr>
                        <a:t> drugs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Homeopathic Medicine Council /Dept. of Import and Export Control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396297">
                <a:tc vMerge="1">
                  <a:txBody>
                    <a:bodyPr/>
                    <a:lstStyle/>
                    <a:p>
                      <a:endParaRPr lang="en-US"/>
                    </a:p>
                  </a:txBody>
                  <a:tcPr/>
                </a:tc>
                <a:tc>
                  <a:txBody>
                    <a:bodyPr/>
                    <a:lstStyle/>
                    <a:p>
                      <a:pPr marL="0" marR="0">
                        <a:spcBef>
                          <a:spcPts val="0"/>
                        </a:spcBef>
                        <a:spcAft>
                          <a:spcPts val="0"/>
                        </a:spcAft>
                        <a:tabLst>
                          <a:tab pos="0" algn="l"/>
                        </a:tabLst>
                      </a:pPr>
                      <a:r>
                        <a:rPr lang="en-US" sz="1600" dirty="0">
                          <a:effectLst/>
                        </a:rPr>
                        <a:t>Telecommunication Equipment</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Telecommunication Regulatory Commission /Dept.  of Import and Export Control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198149">
                <a:tc vMerge="1">
                  <a:txBody>
                    <a:bodyPr/>
                    <a:lstStyle/>
                    <a:p>
                      <a:endParaRPr lang="en-US"/>
                    </a:p>
                  </a:txBody>
                  <a:tcPr/>
                </a:tc>
                <a:tc>
                  <a:txBody>
                    <a:bodyPr/>
                    <a:lstStyle/>
                    <a:p>
                      <a:pPr marL="0" marR="0">
                        <a:spcBef>
                          <a:spcPts val="0"/>
                        </a:spcBef>
                        <a:spcAft>
                          <a:spcPts val="0"/>
                        </a:spcAft>
                        <a:tabLst>
                          <a:tab pos="0" algn="l"/>
                        </a:tabLst>
                      </a:pPr>
                      <a:r>
                        <a:rPr lang="en-US" sz="1600" dirty="0">
                          <a:effectLst/>
                        </a:rPr>
                        <a:t>Meat products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Dept. of Animal Production and Health </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198149">
                <a:tc vMerge="1">
                  <a:txBody>
                    <a:bodyPr/>
                    <a:lstStyle/>
                    <a:p>
                      <a:endParaRPr lang="en-US"/>
                    </a:p>
                  </a:txBody>
                  <a:tcPr/>
                </a:tc>
                <a:tc>
                  <a:txBody>
                    <a:bodyPr/>
                    <a:lstStyle/>
                    <a:p>
                      <a:pPr marL="0" marR="0" algn="just">
                        <a:spcBef>
                          <a:spcPts val="0"/>
                        </a:spcBef>
                        <a:spcAft>
                          <a:spcPts val="0"/>
                        </a:spcAft>
                      </a:pPr>
                      <a:r>
                        <a:rPr lang="en-US" sz="1600" dirty="0">
                          <a:effectLst/>
                        </a:rPr>
                        <a:t>Imported goods,  85 items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SLSI /Dept.  of Import and Export Control</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609913">
                <a:tc vMerge="1">
                  <a:txBody>
                    <a:bodyPr/>
                    <a:lstStyle/>
                    <a:p>
                      <a:endParaRPr lang="en-US"/>
                    </a:p>
                  </a:txBody>
                  <a:tcPr/>
                </a:tc>
                <a:tc>
                  <a:txBody>
                    <a:bodyPr/>
                    <a:lstStyle/>
                    <a:p>
                      <a:pPr marL="0" marR="0" algn="just">
                        <a:spcBef>
                          <a:spcPts val="0"/>
                        </a:spcBef>
                        <a:spcAft>
                          <a:spcPts val="0"/>
                        </a:spcAft>
                      </a:pPr>
                      <a:r>
                        <a:rPr lang="en-US" sz="1600" dirty="0">
                          <a:effectLst/>
                        </a:rPr>
                        <a:t>Local </a:t>
                      </a:r>
                      <a:r>
                        <a:rPr lang="en-US" sz="1600" dirty="0" err="1" smtClean="0">
                          <a:effectLst/>
                        </a:rPr>
                        <a:t>products:Food</a:t>
                      </a:r>
                      <a:r>
                        <a:rPr lang="en-US" sz="1600" dirty="0" smtClean="0">
                          <a:effectLst/>
                        </a:rPr>
                        <a:t> </a:t>
                      </a:r>
                      <a:r>
                        <a:rPr lang="en-US" sz="1600" dirty="0">
                          <a:effectLst/>
                        </a:rPr>
                        <a:t>items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 </a:t>
                      </a:r>
                      <a:r>
                        <a:rPr lang="en-US" sz="1600" dirty="0" smtClean="0">
                          <a:effectLst/>
                        </a:rPr>
                        <a:t>Food </a:t>
                      </a:r>
                      <a:r>
                        <a:rPr lang="en-US" sz="1600" dirty="0">
                          <a:effectLst/>
                        </a:rPr>
                        <a:t>Authority/ Commissioner of Internal Trade</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396297">
                <a:tc vMerge="1">
                  <a:txBody>
                    <a:bodyPr/>
                    <a:lstStyle/>
                    <a:p>
                      <a:endParaRPr lang="en-US"/>
                    </a:p>
                  </a:txBody>
                  <a:tcPr/>
                </a:tc>
                <a:tc>
                  <a:txBody>
                    <a:bodyPr/>
                    <a:lstStyle/>
                    <a:p>
                      <a:pPr marL="0" marR="0">
                        <a:spcBef>
                          <a:spcPts val="0"/>
                        </a:spcBef>
                        <a:spcAft>
                          <a:spcPts val="0"/>
                        </a:spcAft>
                        <a:tabLst>
                          <a:tab pos="0" algn="l"/>
                        </a:tabLst>
                      </a:pPr>
                      <a:r>
                        <a:rPr lang="en-US" sz="1600" dirty="0">
                          <a:effectLst/>
                        </a:rPr>
                        <a:t>Other </a:t>
                      </a:r>
                      <a:r>
                        <a:rPr lang="en-US" sz="1600" dirty="0" smtClean="0">
                          <a:effectLst/>
                        </a:rPr>
                        <a:t>aspects Worker </a:t>
                      </a:r>
                      <a:r>
                        <a:rPr lang="en-US" sz="1600" dirty="0">
                          <a:effectLst/>
                        </a:rPr>
                        <a:t>health and safety</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 </a:t>
                      </a:r>
                      <a:r>
                        <a:rPr lang="en-US" sz="1600" dirty="0" smtClean="0">
                          <a:effectLst/>
                        </a:rPr>
                        <a:t>Department </a:t>
                      </a:r>
                      <a:r>
                        <a:rPr lang="en-US" sz="1600" dirty="0">
                          <a:effectLst/>
                        </a:rPr>
                        <a:t>of </a:t>
                      </a:r>
                      <a:r>
                        <a:rPr lang="en-US" sz="1600" dirty="0" err="1">
                          <a:effectLst/>
                        </a:rPr>
                        <a:t>Labour</a:t>
                      </a:r>
                      <a:endParaRPr lang="en-US" sz="1600" b="0" dirty="0">
                        <a:effectLst/>
                        <a:latin typeface="Times New Roman" panose="02020603050405020304" pitchFamily="18" charset="0"/>
                        <a:ea typeface="Times New Roman" panose="02020603050405020304" pitchFamily="18" charset="0"/>
                      </a:endParaRPr>
                    </a:p>
                  </a:txBody>
                  <a:tcPr marL="68580" marR="68580" marT="0" marB="0"/>
                </a:tc>
              </a:tr>
              <a:tr h="198149">
                <a:tc vMerge="1">
                  <a:txBody>
                    <a:bodyPr/>
                    <a:lstStyle/>
                    <a:p>
                      <a:endParaRPr lang="en-US"/>
                    </a:p>
                  </a:txBody>
                  <a:tcPr/>
                </a:tc>
                <a:tc>
                  <a:txBody>
                    <a:bodyPr/>
                    <a:lstStyle/>
                    <a:p>
                      <a:pPr marL="0" marR="0">
                        <a:spcBef>
                          <a:spcPts val="0"/>
                        </a:spcBef>
                        <a:spcAft>
                          <a:spcPts val="0"/>
                        </a:spcAft>
                        <a:tabLst>
                          <a:tab pos="0" algn="l"/>
                        </a:tabLst>
                      </a:pPr>
                      <a:r>
                        <a:rPr lang="en-US" sz="1600" dirty="0">
                          <a:effectLst/>
                        </a:rPr>
                        <a:t>Plant safety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Department of </a:t>
                      </a:r>
                      <a:r>
                        <a:rPr lang="en-US" sz="1600" dirty="0" err="1">
                          <a:effectLst/>
                        </a:rPr>
                        <a:t>Labour</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198149">
                <a:tc vMerge="1">
                  <a:txBody>
                    <a:bodyPr/>
                    <a:lstStyle/>
                    <a:p>
                      <a:endParaRPr lang="en-US"/>
                    </a:p>
                  </a:txBody>
                  <a:tcPr/>
                </a:tc>
                <a:tc>
                  <a:txBody>
                    <a:bodyPr/>
                    <a:lstStyle/>
                    <a:p>
                      <a:pPr marL="0" marR="0">
                        <a:spcBef>
                          <a:spcPts val="0"/>
                        </a:spcBef>
                        <a:spcAft>
                          <a:spcPts val="0"/>
                        </a:spcAft>
                        <a:tabLst>
                          <a:tab pos="0" algn="l"/>
                        </a:tabLst>
                      </a:pPr>
                      <a:r>
                        <a:rPr lang="en-US" sz="1600" dirty="0">
                          <a:effectLst/>
                        </a:rPr>
                        <a:t>Fuel transportation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Ceylon Petroleum  Corporation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198149">
                <a:tc vMerge="1">
                  <a:txBody>
                    <a:bodyPr/>
                    <a:lstStyle/>
                    <a:p>
                      <a:endParaRPr lang="en-US"/>
                    </a:p>
                  </a:txBody>
                  <a:tcPr/>
                </a:tc>
                <a:tc>
                  <a:txBody>
                    <a:bodyPr/>
                    <a:lstStyle/>
                    <a:p>
                      <a:pPr marL="0" marR="0">
                        <a:spcBef>
                          <a:spcPts val="0"/>
                        </a:spcBef>
                        <a:spcAft>
                          <a:spcPts val="0"/>
                        </a:spcAft>
                        <a:tabLst>
                          <a:tab pos="0" algn="l"/>
                        </a:tabLst>
                      </a:pPr>
                      <a:r>
                        <a:rPr lang="en-US" sz="1600" dirty="0">
                          <a:effectLst/>
                        </a:rPr>
                        <a:t>Atomic Energy</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Atomic Energy authority</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198149">
                <a:tc vMerge="1">
                  <a:txBody>
                    <a:bodyPr/>
                    <a:lstStyle/>
                    <a:p>
                      <a:endParaRPr lang="en-US"/>
                    </a:p>
                  </a:txBody>
                  <a:tcPr/>
                </a:tc>
                <a:tc>
                  <a:txBody>
                    <a:bodyPr/>
                    <a:lstStyle/>
                    <a:p>
                      <a:pPr marL="0" marR="0">
                        <a:spcBef>
                          <a:spcPts val="0"/>
                        </a:spcBef>
                        <a:spcAft>
                          <a:spcPts val="0"/>
                        </a:spcAft>
                        <a:tabLst>
                          <a:tab pos="0" algn="l"/>
                        </a:tabLst>
                      </a:pPr>
                      <a:r>
                        <a:rPr lang="en-US" sz="1600" dirty="0">
                          <a:effectLst/>
                        </a:rPr>
                        <a:t>Medical Institutions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600" dirty="0">
                          <a:effectLst/>
                        </a:rPr>
                        <a:t>Ministry of Health</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198149">
                <a:tc rowSpan="2">
                  <a:txBody>
                    <a:bodyPr/>
                    <a:lstStyle/>
                    <a:p>
                      <a:pPr marL="0" marR="0">
                        <a:spcBef>
                          <a:spcPts val="0"/>
                        </a:spcBef>
                        <a:spcAft>
                          <a:spcPts val="0"/>
                        </a:spcAft>
                        <a:tabLst>
                          <a:tab pos="0" algn="l"/>
                        </a:tabLst>
                      </a:pPr>
                      <a:r>
                        <a:rPr lang="en-US" sz="1800" dirty="0">
                          <a:effectLst/>
                        </a:rPr>
                        <a:t>Protection of animal  life or health</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800" dirty="0">
                          <a:effectLst/>
                        </a:rPr>
                        <a:t>Veterinary drugs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800" dirty="0">
                          <a:effectLst/>
                        </a:rPr>
                        <a:t>Dept. of Animal Production and Health </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198149">
                <a:tc vMerge="1">
                  <a:txBody>
                    <a:bodyPr/>
                    <a:lstStyle/>
                    <a:p>
                      <a:endParaRPr lang="en-US"/>
                    </a:p>
                  </a:txBody>
                  <a:tcPr/>
                </a:tc>
                <a:tc>
                  <a:txBody>
                    <a:bodyPr/>
                    <a:lstStyle/>
                    <a:p>
                      <a:pPr marL="0" marR="0">
                        <a:spcBef>
                          <a:spcPts val="0"/>
                        </a:spcBef>
                        <a:spcAft>
                          <a:spcPts val="0"/>
                        </a:spcAft>
                        <a:tabLst>
                          <a:tab pos="0" algn="l"/>
                        </a:tabLst>
                      </a:pPr>
                      <a:r>
                        <a:rPr lang="en-US" sz="1800" dirty="0">
                          <a:effectLst/>
                        </a:rPr>
                        <a:t>Animal Husbandry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800" dirty="0" err="1">
                          <a:effectLst/>
                        </a:rPr>
                        <a:t>Dept</a:t>
                      </a:r>
                      <a:r>
                        <a:rPr lang="en-US" sz="1800" dirty="0">
                          <a:effectLst/>
                        </a:rPr>
                        <a:t> of Agriculture</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209293">
                <a:tc>
                  <a:txBody>
                    <a:bodyPr/>
                    <a:lstStyle/>
                    <a:p>
                      <a:pPr marL="0" marR="0">
                        <a:spcBef>
                          <a:spcPts val="0"/>
                        </a:spcBef>
                        <a:spcAft>
                          <a:spcPts val="0"/>
                        </a:spcAft>
                        <a:tabLst>
                          <a:tab pos="0" algn="l"/>
                        </a:tabLs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800" dirty="0">
                          <a:effectLst/>
                        </a:rPr>
                        <a:t>Wildlife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800" dirty="0">
                          <a:effectLst/>
                        </a:rPr>
                        <a:t>Central Environmental Authority</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396297">
                <a:tc>
                  <a:txBody>
                    <a:bodyPr/>
                    <a:lstStyle/>
                    <a:p>
                      <a:pPr marL="0" marR="0">
                        <a:spcBef>
                          <a:spcPts val="0"/>
                        </a:spcBef>
                        <a:spcAft>
                          <a:spcPts val="0"/>
                        </a:spcAft>
                        <a:tabLst>
                          <a:tab pos="0" algn="l"/>
                        </a:tabLst>
                      </a:pPr>
                      <a:r>
                        <a:rPr lang="en-US" sz="1800" dirty="0">
                          <a:effectLst/>
                        </a:rPr>
                        <a:t>Protection of plant life or health</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0" algn="l"/>
                        </a:tabLst>
                      </a:pPr>
                      <a:r>
                        <a:rPr lang="en-US" sz="1800" dirty="0">
                          <a:effectLst/>
                        </a:rPr>
                        <a:t>Forestry</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Central Environmental Authority</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90035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714149" cy="1325563"/>
          </a:xfrm>
        </p:spPr>
        <p:txBody>
          <a:bodyPr>
            <a:noAutofit/>
          </a:bodyPr>
          <a:lstStyle/>
          <a:p>
            <a:pPr marL="228600" lvl="0" indent="-228600">
              <a:spcBef>
                <a:spcPts val="1000"/>
              </a:spcBef>
            </a:pPr>
            <a:r>
              <a:rPr lang="en-US" sz="3600" b="1" dirty="0" smtClean="0">
                <a:solidFill>
                  <a:prstClr val="black"/>
                </a:solidFill>
                <a:latin typeface="Calibri" panose="020F0502020204030204"/>
                <a:ea typeface="+mn-ea"/>
                <a:cs typeface="+mn-cs"/>
              </a:rPr>
              <a:t/>
            </a:r>
            <a:br>
              <a:rPr lang="en-US" sz="3600" b="1" dirty="0" smtClean="0">
                <a:solidFill>
                  <a:prstClr val="black"/>
                </a:solidFill>
                <a:latin typeface="Calibri" panose="020F0502020204030204"/>
                <a:ea typeface="+mn-ea"/>
                <a:cs typeface="+mn-cs"/>
              </a:rPr>
            </a:br>
            <a:r>
              <a:rPr lang="en-US" sz="3600" b="1" dirty="0" smtClean="0">
                <a:solidFill>
                  <a:prstClr val="black"/>
                </a:solidFill>
                <a:latin typeface="Calibri" panose="020F0502020204030204"/>
                <a:ea typeface="+mn-ea"/>
                <a:cs typeface="+mn-cs"/>
              </a:rPr>
              <a:t>Laws </a:t>
            </a:r>
            <a:r>
              <a:rPr lang="en-US" sz="3600" b="1" dirty="0">
                <a:solidFill>
                  <a:prstClr val="black"/>
                </a:solidFill>
                <a:latin typeface="Calibri" panose="020F0502020204030204"/>
                <a:ea typeface="+mn-ea"/>
                <a:cs typeface="+mn-cs"/>
              </a:rPr>
              <a:t>and regulations are currently requires when accrediting conformity assessment bodies in Sri Lanka</a:t>
            </a:r>
            <a:br>
              <a:rPr lang="en-US" sz="3600" b="1" dirty="0">
                <a:solidFill>
                  <a:prstClr val="black"/>
                </a:solidFill>
                <a:latin typeface="Calibri" panose="020F0502020204030204"/>
                <a:ea typeface="+mn-ea"/>
                <a:cs typeface="+mn-cs"/>
              </a:rPr>
            </a:br>
            <a:endParaRPr lang="en-US" sz="3600" b="1" dirty="0"/>
          </a:p>
        </p:txBody>
      </p:sp>
      <p:sp>
        <p:nvSpPr>
          <p:cNvPr id="3" name="Content Placeholder 2"/>
          <p:cNvSpPr>
            <a:spLocks noGrp="1"/>
          </p:cNvSpPr>
          <p:nvPr>
            <p:ph idx="1"/>
          </p:nvPr>
        </p:nvSpPr>
        <p:spPr>
          <a:xfrm>
            <a:off x="1183529" y="1949118"/>
            <a:ext cx="10018713" cy="3862137"/>
          </a:xfrm>
        </p:spPr>
        <p:txBody>
          <a:bodyPr>
            <a:normAutofit lnSpcReduction="10000"/>
          </a:bodyPr>
          <a:lstStyle/>
          <a:p>
            <a:pPr marL="0" marR="0" algn="just">
              <a:spcBef>
                <a:spcPts val="0"/>
              </a:spcBef>
              <a:spcAft>
                <a:spcPts val="0"/>
              </a:spcAft>
              <a:tabLst>
                <a:tab pos="0" algn="l"/>
              </a:tabLst>
            </a:pPr>
            <a:r>
              <a:rPr lang="en-US" sz="3200" dirty="0" smtClean="0">
                <a:latin typeface="Times New Roman" panose="02020603050405020304" pitchFamily="18" charset="0"/>
                <a:ea typeface="Times New Roman" panose="02020603050405020304" pitchFamily="18" charset="0"/>
              </a:rPr>
              <a:t>As far as consumer </a:t>
            </a:r>
            <a:r>
              <a:rPr lang="en-US" sz="3200" dirty="0">
                <a:latin typeface="Times New Roman" panose="02020603050405020304" pitchFamily="18" charset="0"/>
                <a:ea typeface="Times New Roman" panose="02020603050405020304" pitchFamily="18" charset="0"/>
              </a:rPr>
              <a:t>need to be protected from the matters affecting quality, environment, occupational health and safety etc. Therefore necessary accreditation schemes are to be established and maintained</a:t>
            </a:r>
            <a:r>
              <a:rPr lang="en-US" sz="3200" dirty="0" smtClean="0">
                <a:latin typeface="Times New Roman" panose="02020603050405020304" pitchFamily="18" charset="0"/>
                <a:ea typeface="Times New Roman" panose="02020603050405020304" pitchFamily="18" charset="0"/>
              </a:rPr>
              <a:t>.</a:t>
            </a:r>
          </a:p>
          <a:p>
            <a:pPr marL="0" marR="0" indent="0" algn="just">
              <a:spcBef>
                <a:spcPts val="0"/>
              </a:spcBef>
              <a:spcAft>
                <a:spcPts val="0"/>
              </a:spcAft>
              <a:buNone/>
              <a:tabLst>
                <a:tab pos="0" algn="l"/>
              </a:tabLst>
            </a:pPr>
            <a:r>
              <a:rPr lang="en-US" sz="3200" dirty="0" smtClean="0">
                <a:latin typeface="Times New Roman" panose="02020603050405020304" pitchFamily="18" charset="0"/>
                <a:ea typeface="Times New Roman" panose="02020603050405020304" pitchFamily="18" charset="0"/>
              </a:rPr>
              <a:t> </a:t>
            </a:r>
          </a:p>
          <a:p>
            <a:pPr marL="0" marR="0" algn="just">
              <a:spcBef>
                <a:spcPts val="0"/>
              </a:spcBef>
              <a:spcAft>
                <a:spcPts val="0"/>
              </a:spcAft>
              <a:tabLst>
                <a:tab pos="0" algn="l"/>
              </a:tabLst>
            </a:pPr>
            <a:r>
              <a:rPr lang="en-US" sz="3200" dirty="0" smtClean="0">
                <a:latin typeface="Times New Roman" panose="02020603050405020304" pitchFamily="18" charset="0"/>
                <a:ea typeface="Times New Roman" panose="02020603050405020304" pitchFamily="18" charset="0"/>
              </a:rPr>
              <a:t>Accreditation </a:t>
            </a:r>
            <a:r>
              <a:rPr lang="en-US" sz="3200" dirty="0">
                <a:latin typeface="Times New Roman" panose="02020603050405020304" pitchFamily="18" charset="0"/>
                <a:ea typeface="Times New Roman" panose="02020603050405020304" pitchFamily="18" charset="0"/>
              </a:rPr>
              <a:t>scheme for testing laboratories, </a:t>
            </a:r>
            <a:r>
              <a:rPr lang="en-US" sz="3200" dirty="0" smtClean="0">
                <a:latin typeface="Times New Roman" panose="02020603050405020304" pitchFamily="18" charset="0"/>
                <a:ea typeface="Times New Roman" panose="02020603050405020304" pitchFamily="18" charset="0"/>
              </a:rPr>
              <a:t>has developed </a:t>
            </a:r>
            <a:r>
              <a:rPr lang="en-US" sz="3200" dirty="0">
                <a:latin typeface="Times New Roman" panose="02020603050405020304" pitchFamily="18" charset="0"/>
                <a:ea typeface="Times New Roman" panose="02020603050405020304" pitchFamily="18" charset="0"/>
              </a:rPr>
              <a:t>for medical laboratories, inspection bodies and certification bodies for systems, products, and persons.</a:t>
            </a:r>
          </a:p>
          <a:p>
            <a:endParaRPr lang="en-US" sz="2800" dirty="0"/>
          </a:p>
        </p:txBody>
      </p:sp>
    </p:spTree>
    <p:extLst>
      <p:ext uri="{BB962C8B-B14F-4D97-AF65-F5344CB8AC3E}">
        <p14:creationId xmlns:p14="http://schemas.microsoft.com/office/powerpoint/2010/main" val="1707007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368" y="545120"/>
            <a:ext cx="11178861" cy="1569660"/>
          </a:xfrm>
          <a:prstGeom prst="rect">
            <a:avLst/>
          </a:prstGeom>
        </p:spPr>
        <p:txBody>
          <a:bodyPr wrap="square">
            <a:spAutoFit/>
          </a:bodyPr>
          <a:lstStyle/>
          <a:p>
            <a:pPr algn="just">
              <a:tabLst>
                <a:tab pos="0" algn="l"/>
              </a:tabLst>
            </a:pPr>
            <a:r>
              <a:rPr lang="en-US" sz="3200" b="1" dirty="0">
                <a:latin typeface="Times New Roman" panose="02020603050405020304" pitchFamily="18" charset="0"/>
                <a:ea typeface="Times New Roman" panose="02020603050405020304" pitchFamily="18" charset="0"/>
              </a:rPr>
              <a:t>Strengthening legislative framework to facilitate conformity assessment procedures</a:t>
            </a:r>
            <a:endParaRPr lang="en-US" sz="3200" dirty="0">
              <a:latin typeface="Times New Roman" panose="02020603050405020304" pitchFamily="18" charset="0"/>
              <a:ea typeface="Times New Roman" panose="02020603050405020304" pitchFamily="18" charset="0"/>
            </a:endParaRPr>
          </a:p>
          <a:p>
            <a:pPr marL="228600" marR="0" algn="just">
              <a:spcBef>
                <a:spcPts val="0"/>
              </a:spcBef>
              <a:spcAft>
                <a:spcPts val="0"/>
              </a:spcAft>
              <a:tabLst>
                <a:tab pos="0" algn="l"/>
              </a:tabLst>
            </a:pPr>
            <a:r>
              <a:rPr lang="en-US" sz="3200" b="1" dirty="0">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56829" y="2114782"/>
            <a:ext cx="11230371" cy="4401205"/>
          </a:xfrm>
          <a:prstGeom prst="rect">
            <a:avLst/>
          </a:prstGeom>
        </p:spPr>
        <p:txBody>
          <a:bodyPr wrap="square">
            <a:spAutoFit/>
          </a:bodyPr>
          <a:lstStyle/>
          <a:p>
            <a:pPr marL="457200" indent="-457200" algn="just">
              <a:buFont typeface="Arial" panose="020B0604020202020204" pitchFamily="34" charset="0"/>
              <a:buChar char="•"/>
            </a:pPr>
            <a:r>
              <a:rPr lang="en-US" sz="2800" dirty="0" smtClean="0">
                <a:latin typeface="Times New Roman" panose="02020603050405020304" pitchFamily="18" charset="0"/>
                <a:ea typeface="Times New Roman" panose="02020603050405020304" pitchFamily="18" charset="0"/>
              </a:rPr>
              <a:t>Present in the country most </a:t>
            </a:r>
            <a:r>
              <a:rPr lang="en-US" sz="2800" dirty="0">
                <a:latin typeface="Times New Roman" panose="02020603050405020304" pitchFamily="18" charset="0"/>
                <a:ea typeface="Times New Roman" panose="02020603050405020304" pitchFamily="18" charset="0"/>
              </a:rPr>
              <a:t>of the designated institutions are not taking decisions following conformity assessment procedures stated in their acts or regulations. </a:t>
            </a:r>
            <a:endParaRPr lang="en-US" sz="2800" dirty="0" smtClean="0">
              <a:latin typeface="Times New Roman" panose="02020603050405020304" pitchFamily="18" charset="0"/>
              <a:ea typeface="Times New Roman" panose="02020603050405020304" pitchFamily="18" charset="0"/>
            </a:endParaRPr>
          </a:p>
          <a:p>
            <a:pPr algn="just"/>
            <a:endParaRPr lang="en-US" sz="2800" dirty="0" smtClean="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ea typeface="Times New Roman" panose="02020603050405020304" pitchFamily="18" charset="0"/>
              </a:rPr>
              <a:t>In </a:t>
            </a:r>
            <a:r>
              <a:rPr lang="en-US" sz="2800" dirty="0">
                <a:latin typeface="Times New Roman" panose="02020603050405020304" pitchFamily="18" charset="0"/>
                <a:ea typeface="Times New Roman" panose="02020603050405020304" pitchFamily="18" charset="0"/>
              </a:rPr>
              <a:t>most cases many regulatory bodies  do deviate from their own legal framework and take decisions following self-developed </a:t>
            </a:r>
            <a:r>
              <a:rPr lang="en-US" sz="2800" dirty="0" smtClean="0">
                <a:latin typeface="Times New Roman" panose="02020603050405020304" pitchFamily="18" charset="0"/>
                <a:ea typeface="Times New Roman" panose="02020603050405020304" pitchFamily="18" charset="0"/>
              </a:rPr>
              <a:t>evaluation procedures.</a:t>
            </a:r>
            <a:br>
              <a:rPr lang="en-US" sz="2800" dirty="0" smtClean="0">
                <a:latin typeface="Times New Roman" panose="02020603050405020304" pitchFamily="18" charset="0"/>
                <a:ea typeface="Times New Roman" panose="02020603050405020304" pitchFamily="18" charset="0"/>
              </a:rPr>
            </a:br>
            <a:r>
              <a:rPr lang="en-US" sz="2800" dirty="0" smtClean="0">
                <a:latin typeface="Times New Roman" panose="02020603050405020304" pitchFamily="18" charset="0"/>
                <a:ea typeface="Times New Roman" panose="02020603050405020304" pitchFamily="18" charset="0"/>
              </a:rPr>
              <a:t> </a:t>
            </a:r>
          </a:p>
          <a:p>
            <a:pPr marL="457200" indent="-457200" algn="just">
              <a:buFont typeface="Arial" panose="020B0604020202020204" pitchFamily="34" charset="0"/>
              <a:buChar char="•"/>
            </a:pPr>
            <a:r>
              <a:rPr lang="en-US" sz="2800" dirty="0" smtClean="0">
                <a:latin typeface="Times New Roman" panose="02020603050405020304" pitchFamily="18" charset="0"/>
                <a:ea typeface="Times New Roman" panose="02020603050405020304" pitchFamily="18" charset="0"/>
              </a:rPr>
              <a:t>Therefore </a:t>
            </a:r>
            <a:r>
              <a:rPr lang="en-US" sz="2800" dirty="0">
                <a:latin typeface="Times New Roman" panose="02020603050405020304" pitchFamily="18" charset="0"/>
                <a:ea typeface="Times New Roman" panose="02020603050405020304" pitchFamily="18" charset="0"/>
              </a:rPr>
              <a:t>it is a pre-requisite to streamline the regulatory framework prior to implementing a sound accreditation system</a:t>
            </a:r>
            <a:endParaRPr lang="en-US" sz="2800" dirty="0"/>
          </a:p>
        </p:txBody>
      </p:sp>
    </p:spTree>
    <p:extLst>
      <p:ext uri="{BB962C8B-B14F-4D97-AF65-F5344CB8AC3E}">
        <p14:creationId xmlns:p14="http://schemas.microsoft.com/office/powerpoint/2010/main" val="136164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file"/>
          </p:cNvPr>
          <p:cNvSpPr/>
          <p:nvPr/>
        </p:nvSpPr>
        <p:spPr>
          <a:xfrm>
            <a:off x="1353124" y="508676"/>
            <a:ext cx="9122754" cy="584775"/>
          </a:xfrm>
          <a:prstGeom prst="rect">
            <a:avLst/>
          </a:prstGeom>
        </p:spPr>
        <p:txBody>
          <a:bodyPr wrap="none">
            <a:spAutoFit/>
          </a:bodyPr>
          <a:lstStyle/>
          <a:p>
            <a:r>
              <a:rPr lang="en-US" sz="3200" b="1" dirty="0">
                <a:solidFill>
                  <a:srgbClr val="002060"/>
                </a:solidFill>
                <a:latin typeface="Times New Roman" panose="02020603050405020304" pitchFamily="18" charset="0"/>
                <a:ea typeface="Times New Roman" panose="02020603050405020304" pitchFamily="18" charset="0"/>
              </a:rPr>
              <a:t>Analysis of Legislations and Technical Regulations </a:t>
            </a:r>
            <a:endParaRPr lang="en-US" sz="3200" dirty="0">
              <a:solidFill>
                <a:srgbClr val="002060"/>
              </a:solidFill>
            </a:endParaRPr>
          </a:p>
        </p:txBody>
      </p:sp>
      <p:sp>
        <p:nvSpPr>
          <p:cNvPr id="5" name="Rectangle 4">
            <a:hlinkClick r:id="rId2" action="ppaction://hlinkfile"/>
          </p:cNvPr>
          <p:cNvSpPr/>
          <p:nvPr/>
        </p:nvSpPr>
        <p:spPr>
          <a:xfrm>
            <a:off x="1970269" y="1392786"/>
            <a:ext cx="9226627" cy="5509200"/>
          </a:xfrm>
          <a:prstGeom prst="rect">
            <a:avLst/>
          </a:prstGeom>
        </p:spPr>
        <p:txBody>
          <a:bodyPr wrap="square">
            <a:spAutoFit/>
          </a:bodyPr>
          <a:lstStyle/>
          <a:p>
            <a:r>
              <a:rPr lang="en-US" sz="3200" dirty="0" smtClean="0">
                <a:latin typeface="Times New Roman" panose="02020603050405020304" pitchFamily="18" charset="0"/>
                <a:ea typeface="Times New Roman" panose="02020603050405020304" pitchFamily="18" charset="0"/>
              </a:rPr>
              <a:t>The Government of Sri Lanka taken decision to include  conformity assessment  procedure in regulations in 2015 through cabinet paper</a:t>
            </a:r>
          </a:p>
          <a:p>
            <a:endParaRPr lang="en-US" sz="3200" dirty="0" smtClean="0">
              <a:latin typeface="Times New Roman" panose="02020603050405020304" pitchFamily="18" charset="0"/>
              <a:ea typeface="Times New Roman" panose="02020603050405020304" pitchFamily="18" charset="0"/>
            </a:endParaRPr>
          </a:p>
          <a:p>
            <a:r>
              <a:rPr lang="en-US" sz="3200" dirty="0" smtClean="0">
                <a:latin typeface="Times New Roman" panose="02020603050405020304" pitchFamily="18" charset="0"/>
                <a:ea typeface="Times New Roman" panose="02020603050405020304" pitchFamily="18" charset="0"/>
              </a:rPr>
              <a:t>SLAB Conducted National Regulatory conclave with all regulators  in 2016 covering eight major fields</a:t>
            </a:r>
          </a:p>
          <a:p>
            <a:pPr marL="457200" indent="-457200">
              <a:buFont typeface="Arial" pitchFamily="34" charset="0"/>
              <a:buChar char="•"/>
            </a:pPr>
            <a:r>
              <a:rPr lang="en-US" sz="3200" dirty="0" smtClean="0">
                <a:latin typeface="Times New Roman" panose="02020603050405020304" pitchFamily="18" charset="0"/>
                <a:ea typeface="Times New Roman" panose="02020603050405020304" pitchFamily="18" charset="0"/>
              </a:rPr>
              <a:t>Health </a:t>
            </a:r>
          </a:p>
          <a:p>
            <a:pPr marL="457200" indent="-457200">
              <a:buFont typeface="Arial" pitchFamily="34" charset="0"/>
              <a:buChar char="•"/>
            </a:pPr>
            <a:r>
              <a:rPr lang="en-US" sz="3200" dirty="0" smtClean="0">
                <a:latin typeface="Times New Roman" panose="02020603050405020304" pitchFamily="18" charset="0"/>
                <a:ea typeface="Times New Roman" panose="02020603050405020304" pitchFamily="18" charset="0"/>
              </a:rPr>
              <a:t>Food &amp; Agriculture</a:t>
            </a:r>
          </a:p>
          <a:p>
            <a:pPr marL="457200" indent="-457200">
              <a:buFont typeface="Arial" pitchFamily="34" charset="0"/>
              <a:buChar char="•"/>
            </a:pPr>
            <a:r>
              <a:rPr lang="en-US" sz="3200" dirty="0" smtClean="0">
                <a:latin typeface="Times New Roman" panose="02020603050405020304" pitchFamily="18" charset="0"/>
                <a:ea typeface="Times New Roman" panose="02020603050405020304" pitchFamily="18" charset="0"/>
              </a:rPr>
              <a:t>Constructions</a:t>
            </a:r>
          </a:p>
          <a:p>
            <a:pPr marL="457200" indent="-457200">
              <a:buFont typeface="Arial" pitchFamily="34" charset="0"/>
              <a:buChar char="•"/>
            </a:pPr>
            <a:r>
              <a:rPr lang="en-US" sz="3200" dirty="0">
                <a:latin typeface="Times New Roman" panose="02020603050405020304" pitchFamily="18" charset="0"/>
                <a:ea typeface="Times New Roman" panose="02020603050405020304" pitchFamily="18" charset="0"/>
              </a:rPr>
              <a:t>Trade &amp; Consumer </a:t>
            </a:r>
            <a:r>
              <a:rPr lang="en-US" sz="3200" dirty="0" smtClean="0">
                <a:latin typeface="Times New Roman" panose="02020603050405020304" pitchFamily="18" charset="0"/>
                <a:ea typeface="Times New Roman" panose="02020603050405020304" pitchFamily="18" charset="0"/>
              </a:rPr>
              <a:t>Protection</a:t>
            </a:r>
          </a:p>
          <a:p>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4945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file"/>
          </p:cNvPr>
          <p:cNvSpPr/>
          <p:nvPr/>
        </p:nvSpPr>
        <p:spPr>
          <a:xfrm>
            <a:off x="1970269" y="574638"/>
            <a:ext cx="9226627" cy="3520964"/>
          </a:xfrm>
          <a:prstGeom prst="rect">
            <a:avLst/>
          </a:prstGeom>
        </p:spPr>
        <p:txBody>
          <a:bodyPr wrap="square">
            <a:spAutoFit/>
          </a:bodyPr>
          <a:lstStyle/>
          <a:p>
            <a:endParaRPr lang="en-US" sz="3200" dirty="0" smtClean="0">
              <a:latin typeface="Times New Roman" panose="02020603050405020304" pitchFamily="18" charset="0"/>
              <a:ea typeface="Times New Roman" panose="02020603050405020304" pitchFamily="18" charset="0"/>
            </a:endParaRPr>
          </a:p>
          <a:p>
            <a:pPr marL="457200" indent="-457200">
              <a:buFont typeface="Arial" pitchFamily="34" charset="0"/>
              <a:buChar char="•"/>
            </a:pPr>
            <a:r>
              <a:rPr lang="en-US" sz="2900" dirty="0">
                <a:ln w="3175" cmpd="sng">
                  <a:noFill/>
                </a:ln>
                <a:solidFill>
                  <a:prstClr val="black"/>
                </a:solidFill>
                <a:ea typeface="Times New Roman"/>
                <a:cs typeface="+mj-cs"/>
              </a:rPr>
              <a:t>Social care &amp; </a:t>
            </a:r>
            <a:r>
              <a:rPr lang="en-US" sz="2900" dirty="0" smtClean="0">
                <a:ln w="3175" cmpd="sng">
                  <a:noFill/>
                </a:ln>
                <a:solidFill>
                  <a:prstClr val="black"/>
                </a:solidFill>
                <a:ea typeface="Times New Roman"/>
                <a:cs typeface="+mj-cs"/>
              </a:rPr>
              <a:t>Security</a:t>
            </a:r>
          </a:p>
          <a:p>
            <a:pPr marL="457200" indent="-457200">
              <a:buFont typeface="Arial" pitchFamily="34" charset="0"/>
              <a:buChar char="•"/>
            </a:pPr>
            <a:r>
              <a:rPr lang="en-US" sz="3200" dirty="0" smtClean="0">
                <a:ea typeface="Times New Roman" panose="02020603050405020304" pitchFamily="18" charset="0"/>
              </a:rPr>
              <a:t>OHSAS</a:t>
            </a:r>
          </a:p>
          <a:p>
            <a:pPr marL="457200" indent="-457200">
              <a:buFont typeface="Arial" pitchFamily="34" charset="0"/>
              <a:buChar char="•"/>
            </a:pPr>
            <a:r>
              <a:rPr lang="en-US" sz="3200" dirty="0" smtClean="0">
                <a:ea typeface="Times New Roman" panose="02020603050405020304" pitchFamily="18" charset="0"/>
              </a:rPr>
              <a:t>Energy</a:t>
            </a: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ea typeface="Times New Roman" panose="02020603050405020304" pitchFamily="18" charset="0"/>
              </a:rPr>
              <a:t>Environmen</a:t>
            </a:r>
            <a:r>
              <a:rPr lang="en-US" sz="2400" dirty="0">
                <a:solidFill>
                  <a:prstClr val="black"/>
                </a:solidFill>
                <a:latin typeface="Times New Roman" panose="02020603050405020304" pitchFamily="18" charset="0"/>
                <a:ea typeface="Times New Roman" panose="02020603050405020304" pitchFamily="18" charset="0"/>
              </a:rPr>
              <a:t>t</a:t>
            </a:r>
            <a:endParaRPr lang="en-GB" sz="2400" dirty="0">
              <a:solidFill>
                <a:prstClr val="black"/>
              </a:solidFill>
            </a:endParaRPr>
          </a:p>
          <a:p>
            <a:pPr marL="457200" indent="-457200">
              <a:buFont typeface="Arial" pitchFamily="34" charset="0"/>
              <a:buChar char="•"/>
            </a:pPr>
            <a:endParaRPr lang="en-US" sz="3200" dirty="0" smtClean="0">
              <a:latin typeface="Times New Roman" panose="02020603050405020304" pitchFamily="18" charset="0"/>
              <a:ea typeface="Times New Roman" panose="02020603050405020304" pitchFamily="18" charset="0"/>
            </a:endParaRPr>
          </a:p>
          <a:p>
            <a:pPr marL="457200" indent="-457200">
              <a:buFont typeface="Arial" pitchFamily="34" charset="0"/>
              <a:buChar char="•"/>
            </a:pPr>
            <a:endParaRPr lang="en-US" sz="3200" dirty="0" smtClean="0">
              <a:latin typeface="Times New Roman" panose="02020603050405020304" pitchFamily="18" charset="0"/>
              <a:ea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345" y="3632367"/>
            <a:ext cx="101504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441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914400" y="228600"/>
            <a:ext cx="10363200" cy="1524000"/>
          </a:xfrm>
        </p:spPr>
        <p:txBody>
          <a:bodyPr>
            <a:normAutofit fontScale="90000"/>
          </a:bodyPr>
          <a:lstStyle/>
          <a:p>
            <a:pPr eaLnBrk="1" hangingPunct="1"/>
            <a:r>
              <a:rPr lang="en-US" altLang="en-US" sz="3200" b="1" dirty="0" smtClean="0">
                <a:latin typeface="Times New Roman" pitchFamily="18" charset="0"/>
                <a:cs typeface="Times New Roman" pitchFamily="18" charset="0"/>
              </a:rPr>
              <a:t>SRI LANKA ACCREDITATION BOARD</a:t>
            </a:r>
            <a:br>
              <a:rPr lang="en-US" altLang="en-US" sz="3200" b="1" dirty="0" smtClean="0">
                <a:latin typeface="Times New Roman" pitchFamily="18" charset="0"/>
                <a:cs typeface="Times New Roman" pitchFamily="18" charset="0"/>
              </a:rPr>
            </a:br>
            <a:r>
              <a:rPr lang="en-US" altLang="en-US" sz="3200" b="1" u="sng" dirty="0" smtClean="0">
                <a:latin typeface="Times New Roman" pitchFamily="18" charset="0"/>
                <a:cs typeface="Times New Roman" pitchFamily="18" charset="0"/>
              </a:rPr>
              <a:t>FOR CONFORMITY ASSESSMENT</a:t>
            </a:r>
            <a:r>
              <a:rPr lang="en-US" altLang="en-US" sz="2800" b="1" dirty="0" smtClean="0">
                <a:latin typeface="Times New Roman" pitchFamily="18" charset="0"/>
                <a:cs typeface="Times New Roman" pitchFamily="18" charset="0"/>
              </a:rPr>
              <a:t/>
            </a:r>
            <a:br>
              <a:rPr lang="en-US" altLang="en-US" sz="2800" b="1" dirty="0" smtClean="0">
                <a:latin typeface="Times New Roman" pitchFamily="18" charset="0"/>
                <a:cs typeface="Times New Roman" pitchFamily="18" charset="0"/>
              </a:rPr>
            </a:br>
            <a:r>
              <a:rPr lang="en-US" altLang="en-US" sz="4800" b="1" dirty="0" smtClean="0">
                <a:latin typeface="Times New Roman" pitchFamily="18" charset="0"/>
                <a:cs typeface="Times New Roman" pitchFamily="18" charset="0"/>
              </a:rPr>
              <a:t>(</a:t>
            </a:r>
            <a:r>
              <a:rPr lang="en-US" altLang="en-US" sz="5400" b="1" dirty="0" smtClean="0">
                <a:solidFill>
                  <a:srgbClr val="002060"/>
                </a:solidFill>
                <a:latin typeface="Times New Roman" pitchFamily="18" charset="0"/>
                <a:cs typeface="Times New Roman" pitchFamily="18" charset="0"/>
              </a:rPr>
              <a:t>SLAB</a:t>
            </a:r>
            <a:r>
              <a:rPr lang="en-US" altLang="en-US" sz="4800" b="1" dirty="0" smtClean="0">
                <a:latin typeface="Times New Roman" pitchFamily="18" charset="0"/>
                <a:cs typeface="Times New Roman" pitchFamily="18" charset="0"/>
              </a:rPr>
              <a:t>)</a:t>
            </a:r>
            <a:endParaRPr lang="en-US" altLang="en-US" sz="2800" b="1" dirty="0" smtClean="0">
              <a:latin typeface="Times New Roman" pitchFamily="18" charset="0"/>
              <a:cs typeface="Times New Roman" pitchFamily="18" charset="0"/>
            </a:endParaRPr>
          </a:p>
        </p:txBody>
      </p:sp>
      <p:sp>
        <p:nvSpPr>
          <p:cNvPr id="73732" name="Rectangle 3"/>
          <p:cNvSpPr>
            <a:spLocks noGrp="1" noChangeArrowheads="1"/>
          </p:cNvSpPr>
          <p:nvPr>
            <p:ph idx="1"/>
          </p:nvPr>
        </p:nvSpPr>
        <p:spPr>
          <a:xfrm>
            <a:off x="609600" y="1981200"/>
            <a:ext cx="10972800" cy="4343400"/>
          </a:xfrm>
        </p:spPr>
        <p:txBody>
          <a:bodyPr>
            <a:normAutofit/>
          </a:bodyPr>
          <a:lstStyle/>
          <a:p>
            <a:pPr eaLnBrk="1" hangingPunct="1"/>
            <a:r>
              <a:rPr lang="en-US" altLang="en-US" sz="2800" dirty="0" smtClean="0">
                <a:latin typeface="Times New Roman" pitchFamily="18" charset="0"/>
                <a:cs typeface="Times New Roman" pitchFamily="18" charset="0"/>
              </a:rPr>
              <a:t>National Accreditation Authority of Sri Lanka.</a:t>
            </a:r>
          </a:p>
          <a:p>
            <a:pPr eaLnBrk="1" hangingPunct="1"/>
            <a:r>
              <a:rPr lang="en-US" altLang="en-US" sz="2800" dirty="0" smtClean="0">
                <a:latin typeface="Times New Roman" pitchFamily="18" charset="0"/>
                <a:cs typeface="Times New Roman" pitchFamily="18" charset="0"/>
              </a:rPr>
              <a:t>SLAB established by Act. No. 32 of 2005.</a:t>
            </a:r>
          </a:p>
          <a:p>
            <a:pPr eaLnBrk="1" hangingPunct="1"/>
            <a:r>
              <a:rPr lang="en-US" altLang="en-US" sz="2800" dirty="0" smtClean="0">
                <a:latin typeface="Times New Roman" pitchFamily="18" charset="0"/>
                <a:cs typeface="Times New Roman" pitchFamily="18" charset="0"/>
              </a:rPr>
              <a:t>Autonomous body under the Ministry of Science, Technology &amp; Research.</a:t>
            </a:r>
          </a:p>
          <a:p>
            <a:pPr eaLnBrk="1" hangingPunct="1"/>
            <a:r>
              <a:rPr lang="en-US" altLang="en-US" sz="2800" dirty="0" smtClean="0">
                <a:latin typeface="Times New Roman" pitchFamily="18" charset="0"/>
                <a:cs typeface="Times New Roman" pitchFamily="18" charset="0"/>
              </a:rPr>
              <a:t>Governed by a Council of 13 Members.</a:t>
            </a:r>
          </a:p>
          <a:p>
            <a:pPr eaLnBrk="1" hangingPunct="1"/>
            <a:r>
              <a:rPr lang="en-US" altLang="en-US" sz="2800" dirty="0" smtClean="0">
                <a:latin typeface="Times New Roman" pitchFamily="18" charset="0"/>
                <a:cs typeface="Times New Roman" pitchFamily="18" charset="0"/>
              </a:rPr>
              <a:t>Director / Chief Executive Officer.</a:t>
            </a:r>
          </a:p>
        </p:txBody>
      </p:sp>
      <p:sp>
        <p:nvSpPr>
          <p:cNvPr id="73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BBA2692-CAB2-44E6-BB1E-C9DD600DC867}" type="slidenum">
              <a:rPr lang="en-US" altLang="en-US" sz="1400" smtClean="0">
                <a:solidFill>
                  <a:prstClr val="black"/>
                </a:solidFill>
              </a:rPr>
              <a:pPr>
                <a:spcBef>
                  <a:spcPct val="0"/>
                </a:spcBef>
                <a:buFontTx/>
                <a:buNone/>
              </a:pPr>
              <a:t>2</a:t>
            </a:fld>
            <a:endParaRPr lang="en-US" altLang="en-US" sz="1400" smtClean="0">
              <a:solidFill>
                <a:prstClr val="black"/>
              </a:solidFill>
            </a:endParaRPr>
          </a:p>
        </p:txBody>
      </p:sp>
    </p:spTree>
    <p:extLst>
      <p:ext uri="{BB962C8B-B14F-4D97-AF65-F5344CB8AC3E}">
        <p14:creationId xmlns:p14="http://schemas.microsoft.com/office/powerpoint/2010/main" val="28399056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hlinkClick r:id="rId2" action="ppaction://hlinkfile"/>
              </a:rPr>
              <a:t>Regulation</a:t>
            </a:r>
            <a:endParaRPr lang="en-GB" dirty="0">
              <a:hlinkClick r:id="rId2" action="ppaction://hlinkfile"/>
            </a:endParaRPr>
          </a:p>
        </p:txBody>
      </p:sp>
    </p:spTree>
    <p:extLst>
      <p:ext uri="{BB962C8B-B14F-4D97-AF65-F5344CB8AC3E}">
        <p14:creationId xmlns:p14="http://schemas.microsoft.com/office/powerpoint/2010/main" val="2094938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079" y="2107592"/>
            <a:ext cx="8062332" cy="1015663"/>
          </a:xfrm>
          <a:prstGeom prst="rect">
            <a:avLst/>
          </a:prstGeom>
          <a:noFill/>
        </p:spPr>
        <p:txBody>
          <a:bodyPr wrap="square" rtlCol="0">
            <a:spAutoFit/>
          </a:bodyPr>
          <a:lstStyle/>
          <a:p>
            <a:pPr algn="ctr"/>
            <a:r>
              <a:rPr lang="en-US" sz="6000" dirty="0" smtClean="0">
                <a:latin typeface="Antique Olive Roman" panose="020B0603020204030204" pitchFamily="34" charset="0"/>
              </a:rPr>
              <a:t>Thank You</a:t>
            </a:r>
            <a:endParaRPr lang="en-US" sz="6000" dirty="0">
              <a:latin typeface="Antique Olive Roman" panose="020B0603020204030204" pitchFamily="34" charset="0"/>
            </a:endParaRPr>
          </a:p>
        </p:txBody>
      </p:sp>
    </p:spTree>
    <p:extLst>
      <p:ext uri="{BB962C8B-B14F-4D97-AF65-F5344CB8AC3E}">
        <p14:creationId xmlns:p14="http://schemas.microsoft.com/office/powerpoint/2010/main" val="4072808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1141107" y="0"/>
            <a:ext cx="9787467" cy="762000"/>
          </a:xfrm>
        </p:spPr>
        <p:txBody>
          <a:bodyPr/>
          <a:lstStyle/>
          <a:p>
            <a:pPr algn="l" eaLnBrk="1" hangingPunct="1"/>
            <a:r>
              <a:rPr lang="en-US" altLang="en-US" b="1" u="sng" dirty="0" smtClean="0"/>
              <a:t>SLAB Functions</a:t>
            </a:r>
          </a:p>
        </p:txBody>
      </p:sp>
      <p:sp>
        <p:nvSpPr>
          <p:cNvPr id="75780" name="Rectangle 3"/>
          <p:cNvSpPr>
            <a:spLocks noGrp="1" noChangeArrowheads="1"/>
          </p:cNvSpPr>
          <p:nvPr>
            <p:ph idx="1"/>
          </p:nvPr>
        </p:nvSpPr>
        <p:spPr>
          <a:xfrm>
            <a:off x="609600" y="986591"/>
            <a:ext cx="11074400" cy="5522495"/>
          </a:xfrm>
        </p:spPr>
        <p:txBody>
          <a:bodyPr>
            <a:normAutofit/>
          </a:bodyPr>
          <a:lstStyle/>
          <a:p>
            <a:pPr eaLnBrk="1" hangingPunct="1"/>
            <a:endParaRPr lang="en-US" altLang="en-US" sz="2800" dirty="0" smtClean="0"/>
          </a:p>
          <a:p>
            <a:pPr eaLnBrk="1" hangingPunct="1"/>
            <a:r>
              <a:rPr lang="en-US" altLang="en-US" sz="2800" dirty="0" smtClean="0"/>
              <a:t>Grant Accreditation to Laboratories (Testing&amp; Medical), Certification Bodies, Inspection Bodies</a:t>
            </a:r>
            <a:r>
              <a:rPr lang="en-US" altLang="en-US" sz="2800" dirty="0"/>
              <a:t> </a:t>
            </a:r>
            <a:r>
              <a:rPr lang="en-US" altLang="en-US" sz="2800" dirty="0" smtClean="0"/>
              <a:t>,GHG Validation &amp;Verification bodies and GLP</a:t>
            </a:r>
          </a:p>
          <a:p>
            <a:pPr eaLnBrk="1" hangingPunct="1">
              <a:buFontTx/>
              <a:buNone/>
            </a:pPr>
            <a:r>
              <a:rPr lang="en-US" altLang="en-US" sz="2400" dirty="0" smtClean="0"/>
              <a:t>    ( Collectively referred to as Conformity Assessment Bodies or CAB’s )</a:t>
            </a:r>
          </a:p>
          <a:p>
            <a:pPr eaLnBrk="1" hangingPunct="1"/>
            <a:r>
              <a:rPr lang="en-US" altLang="en-US" sz="2800" dirty="0" smtClean="0"/>
              <a:t>Encourage and promote Accreditation.</a:t>
            </a:r>
          </a:p>
          <a:p>
            <a:pPr eaLnBrk="1" hangingPunct="1"/>
            <a:r>
              <a:rPr lang="en-US" altLang="en-US" sz="2800" dirty="0" smtClean="0"/>
              <a:t>Facilitate international Co-operation in Accreditation and Gain International Recognition.</a:t>
            </a:r>
          </a:p>
          <a:p>
            <a:pPr eaLnBrk="1" hangingPunct="1"/>
            <a:r>
              <a:rPr lang="en-US" altLang="en-US" sz="2800" dirty="0" smtClean="0"/>
              <a:t>Conclude Mutual Recognition Arrangements. </a:t>
            </a:r>
          </a:p>
          <a:p>
            <a:pPr lvl="0">
              <a:lnSpc>
                <a:spcPct val="90000"/>
              </a:lnSpc>
              <a:buClr>
                <a:srgbClr val="30ACEC">
                  <a:lumMod val="75000"/>
                </a:srgbClr>
              </a:buClr>
            </a:pPr>
            <a:r>
              <a:rPr lang="en-US" altLang="en-US" sz="2800" dirty="0">
                <a:solidFill>
                  <a:prstClr val="black"/>
                </a:solidFill>
              </a:rPr>
              <a:t>Based Assessment carried out by a team of QUALIFIED and TRAINED Assessors</a:t>
            </a:r>
            <a:r>
              <a:rPr lang="en-US" altLang="en-US" dirty="0">
                <a:solidFill>
                  <a:prstClr val="black"/>
                </a:solidFill>
              </a:rPr>
              <a:t>.</a:t>
            </a:r>
          </a:p>
          <a:p>
            <a:pPr marL="0" indent="0" eaLnBrk="1" hangingPunct="1">
              <a:buNone/>
            </a:pPr>
            <a:endParaRPr lang="en-US" altLang="en-US" sz="2800" dirty="0" smtClean="0"/>
          </a:p>
        </p:txBody>
      </p:sp>
      <p:sp>
        <p:nvSpPr>
          <p:cNvPr id="75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D3B04AB-C2FB-4C00-A492-ECE188721488}" type="slidenum">
              <a:rPr lang="en-US" altLang="en-US" sz="1400" smtClean="0">
                <a:solidFill>
                  <a:prstClr val="black"/>
                </a:solidFill>
              </a:rPr>
              <a:pPr>
                <a:spcBef>
                  <a:spcPct val="0"/>
                </a:spcBef>
                <a:buFontTx/>
                <a:buNone/>
              </a:pPr>
              <a:t>3</a:t>
            </a:fld>
            <a:endParaRPr lang="en-US" altLang="en-US" sz="1400" smtClean="0">
              <a:solidFill>
                <a:prstClr val="black"/>
              </a:solidFill>
            </a:endParaRPr>
          </a:p>
        </p:txBody>
      </p:sp>
    </p:spTree>
    <p:extLst>
      <p:ext uri="{BB962C8B-B14F-4D97-AF65-F5344CB8AC3E}">
        <p14:creationId xmlns:p14="http://schemas.microsoft.com/office/powerpoint/2010/main" val="19847353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57206"/>
            <a:ext cx="10363200" cy="609599"/>
          </a:xfrm>
        </p:spPr>
        <p:txBody>
          <a:bodyPr>
            <a:normAutofit/>
          </a:bodyPr>
          <a:lstStyle/>
          <a:p>
            <a:pPr>
              <a:lnSpc>
                <a:spcPct val="90000"/>
              </a:lnSpc>
            </a:pPr>
            <a:r>
              <a:rPr lang="en-US" sz="3600" b="1" dirty="0">
                <a:solidFill>
                  <a:srgbClr val="0070C0"/>
                </a:solidFill>
              </a:rPr>
              <a:t>Operational Structure of SLAB</a:t>
            </a:r>
          </a:p>
        </p:txBody>
      </p:sp>
      <p:sp>
        <p:nvSpPr>
          <p:cNvPr id="5" name="Rounded Rectangle 4"/>
          <p:cNvSpPr/>
          <p:nvPr/>
        </p:nvSpPr>
        <p:spPr>
          <a:xfrm>
            <a:off x="4862945" y="1091044"/>
            <a:ext cx="2336800" cy="5056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4000" b="1" dirty="0" smtClean="0">
                <a:solidFill>
                  <a:prstClr val="black"/>
                </a:solidFill>
              </a:rPr>
              <a:t>SLAB</a:t>
            </a:r>
            <a:endParaRPr lang="en-GB" sz="4000" b="1" dirty="0">
              <a:solidFill>
                <a:prstClr val="black"/>
              </a:solidFill>
            </a:endParaRPr>
          </a:p>
        </p:txBody>
      </p:sp>
      <p:sp>
        <p:nvSpPr>
          <p:cNvPr id="6" name="Rounded Rectangle 5"/>
          <p:cNvSpPr/>
          <p:nvPr/>
        </p:nvSpPr>
        <p:spPr>
          <a:xfrm>
            <a:off x="738911" y="3183078"/>
            <a:ext cx="3597564" cy="16002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b="1" dirty="0" smtClean="0">
              <a:solidFill>
                <a:prstClr val="black"/>
              </a:solidFill>
            </a:endParaRPr>
          </a:p>
          <a:p>
            <a:pPr algn="ctr"/>
            <a:r>
              <a:rPr lang="en-GB" b="1" dirty="0" smtClean="0">
                <a:solidFill>
                  <a:prstClr val="black"/>
                </a:solidFill>
              </a:rPr>
              <a:t>Testing Laboratory </a:t>
            </a:r>
            <a:r>
              <a:rPr lang="en-GB" dirty="0" smtClean="0">
                <a:solidFill>
                  <a:prstClr val="black"/>
                </a:solidFill>
              </a:rPr>
              <a:t>ISO/IEC17025</a:t>
            </a:r>
          </a:p>
          <a:p>
            <a:pPr marL="285750" indent="-285750">
              <a:buFont typeface="Arial" pitchFamily="34" charset="0"/>
              <a:buChar char="•"/>
            </a:pPr>
            <a:r>
              <a:rPr lang="en-GB" sz="1400" dirty="0" smtClean="0">
                <a:solidFill>
                  <a:prstClr val="black"/>
                </a:solidFill>
              </a:rPr>
              <a:t>Chemical Testing</a:t>
            </a:r>
          </a:p>
          <a:p>
            <a:pPr marL="285750" indent="-285750">
              <a:buFont typeface="Arial" pitchFamily="34" charset="0"/>
              <a:buChar char="•"/>
            </a:pPr>
            <a:r>
              <a:rPr lang="en-GB" sz="1400" dirty="0" smtClean="0">
                <a:solidFill>
                  <a:prstClr val="black"/>
                </a:solidFill>
              </a:rPr>
              <a:t>Mechanical Testing</a:t>
            </a:r>
          </a:p>
          <a:p>
            <a:r>
              <a:rPr lang="en-GB" b="1" dirty="0" smtClean="0">
                <a:solidFill>
                  <a:prstClr val="black"/>
                </a:solidFill>
              </a:rPr>
              <a:t>Calibration Laboratory</a:t>
            </a:r>
            <a:endParaRPr lang="en-GB" dirty="0" smtClean="0">
              <a:solidFill>
                <a:prstClr val="black"/>
              </a:solidFill>
            </a:endParaRPr>
          </a:p>
          <a:p>
            <a:pPr algn="ctr"/>
            <a:endParaRPr lang="en-GB" dirty="0">
              <a:solidFill>
                <a:prstClr val="black"/>
              </a:solidFill>
            </a:endParaRPr>
          </a:p>
        </p:txBody>
      </p:sp>
      <p:sp>
        <p:nvSpPr>
          <p:cNvPr id="7" name="Rounded Rectangle 6"/>
          <p:cNvSpPr/>
          <p:nvPr/>
        </p:nvSpPr>
        <p:spPr>
          <a:xfrm>
            <a:off x="725055" y="2355271"/>
            <a:ext cx="2336800" cy="5056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solidFill>
                  <a:prstClr val="black"/>
                </a:solidFill>
              </a:rPr>
              <a:t>Laboratory </a:t>
            </a:r>
            <a:endParaRPr lang="en-GB" dirty="0">
              <a:solidFill>
                <a:prstClr val="black"/>
              </a:solidFill>
            </a:endParaRPr>
          </a:p>
        </p:txBody>
      </p:sp>
      <p:sp>
        <p:nvSpPr>
          <p:cNvPr id="8" name="Rounded Rectangle 7"/>
          <p:cNvSpPr/>
          <p:nvPr/>
        </p:nvSpPr>
        <p:spPr>
          <a:xfrm>
            <a:off x="1436257" y="5025738"/>
            <a:ext cx="2867891" cy="76893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b="1" dirty="0" smtClean="0">
                <a:solidFill>
                  <a:prstClr val="black"/>
                </a:solidFill>
              </a:rPr>
              <a:t>Medical Laboratory</a:t>
            </a:r>
          </a:p>
          <a:p>
            <a:pPr algn="ctr"/>
            <a:r>
              <a:rPr lang="en-GB" b="1" dirty="0" smtClean="0">
                <a:solidFill>
                  <a:prstClr val="black"/>
                </a:solidFill>
              </a:rPr>
              <a:t>ISO15189:2012</a:t>
            </a:r>
            <a:endParaRPr lang="en-GB" b="1" dirty="0">
              <a:solidFill>
                <a:prstClr val="black"/>
              </a:solidFill>
            </a:endParaRPr>
          </a:p>
        </p:txBody>
      </p:sp>
      <p:sp>
        <p:nvSpPr>
          <p:cNvPr id="9" name="Rounded Rectangle 8"/>
          <p:cNvSpPr/>
          <p:nvPr/>
        </p:nvSpPr>
        <p:spPr>
          <a:xfrm>
            <a:off x="6834909" y="2220226"/>
            <a:ext cx="2336800" cy="5056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solidFill>
                  <a:prstClr val="black"/>
                </a:solidFill>
              </a:rPr>
              <a:t>Inspection Bodies</a:t>
            </a:r>
            <a:endParaRPr lang="en-GB" dirty="0">
              <a:solidFill>
                <a:prstClr val="black"/>
              </a:solidFill>
            </a:endParaRPr>
          </a:p>
        </p:txBody>
      </p:sp>
      <p:sp>
        <p:nvSpPr>
          <p:cNvPr id="10" name="Rounded Rectangle 9"/>
          <p:cNvSpPr/>
          <p:nvPr/>
        </p:nvSpPr>
        <p:spPr>
          <a:xfrm>
            <a:off x="3962400" y="2074704"/>
            <a:ext cx="2336800" cy="9975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Certification Bodies</a:t>
            </a:r>
          </a:p>
          <a:p>
            <a:pPr algn="ctr"/>
            <a:r>
              <a:rPr lang="en-GB" dirty="0" smtClean="0">
                <a:solidFill>
                  <a:prstClr val="black"/>
                </a:solidFill>
              </a:rPr>
              <a:t>ISO/IEC17021</a:t>
            </a:r>
            <a:endParaRPr lang="en-GB" dirty="0">
              <a:solidFill>
                <a:prstClr val="black"/>
              </a:solidFill>
            </a:endParaRPr>
          </a:p>
        </p:txBody>
      </p:sp>
      <p:sp>
        <p:nvSpPr>
          <p:cNvPr id="12" name="Rounded Rectangle 11"/>
          <p:cNvSpPr/>
          <p:nvPr/>
        </p:nvSpPr>
        <p:spPr>
          <a:xfrm>
            <a:off x="5273964" y="3117275"/>
            <a:ext cx="2941781" cy="10737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Certification </a:t>
            </a:r>
            <a:r>
              <a:rPr lang="en-GB" dirty="0">
                <a:solidFill>
                  <a:prstClr val="black"/>
                </a:solidFill>
              </a:rPr>
              <a:t>of </a:t>
            </a:r>
            <a:r>
              <a:rPr lang="en-GB" dirty="0" smtClean="0">
                <a:solidFill>
                  <a:prstClr val="black"/>
                </a:solidFill>
              </a:rPr>
              <a:t>Product</a:t>
            </a:r>
          </a:p>
          <a:p>
            <a:pPr algn="ctr"/>
            <a:r>
              <a:rPr lang="en-GB" dirty="0" smtClean="0">
                <a:solidFill>
                  <a:prstClr val="black"/>
                </a:solidFill>
              </a:rPr>
              <a:t>ISO/IEC17065:2012</a:t>
            </a:r>
            <a:endParaRPr lang="en-GB" dirty="0">
              <a:solidFill>
                <a:prstClr val="black"/>
              </a:solidFill>
            </a:endParaRPr>
          </a:p>
        </p:txBody>
      </p:sp>
      <p:sp>
        <p:nvSpPr>
          <p:cNvPr id="13" name="Rounded Rectangle 12"/>
          <p:cNvSpPr/>
          <p:nvPr/>
        </p:nvSpPr>
        <p:spPr>
          <a:xfrm>
            <a:off x="5486400" y="4373388"/>
            <a:ext cx="2939472" cy="8844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Certification </a:t>
            </a:r>
            <a:r>
              <a:rPr lang="en-GB" dirty="0">
                <a:solidFill>
                  <a:prstClr val="black"/>
                </a:solidFill>
              </a:rPr>
              <a:t>of </a:t>
            </a:r>
            <a:r>
              <a:rPr lang="en-GB" dirty="0" smtClean="0">
                <a:solidFill>
                  <a:prstClr val="black"/>
                </a:solidFill>
              </a:rPr>
              <a:t>Persons</a:t>
            </a:r>
          </a:p>
          <a:p>
            <a:pPr algn="ctr"/>
            <a:r>
              <a:rPr lang="en-GB" dirty="0" smtClean="0">
                <a:solidFill>
                  <a:prstClr val="black"/>
                </a:solidFill>
              </a:rPr>
              <a:t>ISO/IEC 17024:2012 </a:t>
            </a:r>
            <a:endParaRPr lang="en-GB" dirty="0">
              <a:solidFill>
                <a:prstClr val="black"/>
              </a:solidFill>
            </a:endParaRPr>
          </a:p>
        </p:txBody>
      </p:sp>
      <p:sp>
        <p:nvSpPr>
          <p:cNvPr id="14" name="Rounded Rectangle 13"/>
          <p:cNvSpPr/>
          <p:nvPr/>
        </p:nvSpPr>
        <p:spPr>
          <a:xfrm>
            <a:off x="5574145" y="5638805"/>
            <a:ext cx="2641600" cy="8520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Certification of Management Systems</a:t>
            </a:r>
            <a:endParaRPr lang="en-GB" dirty="0">
              <a:solidFill>
                <a:prstClr val="black"/>
              </a:solidFill>
            </a:endParaRPr>
          </a:p>
        </p:txBody>
      </p:sp>
      <p:sp>
        <p:nvSpPr>
          <p:cNvPr id="15" name="Rounded Rectangle 14"/>
          <p:cNvSpPr/>
          <p:nvPr/>
        </p:nvSpPr>
        <p:spPr>
          <a:xfrm>
            <a:off x="8425872" y="3117274"/>
            <a:ext cx="3054928" cy="7897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GB" dirty="0">
                <a:solidFill>
                  <a:prstClr val="black"/>
                </a:solidFill>
              </a:rPr>
              <a:t>Inspection </a:t>
            </a:r>
            <a:r>
              <a:rPr lang="en-GB" dirty="0" smtClean="0">
                <a:solidFill>
                  <a:prstClr val="black"/>
                </a:solidFill>
              </a:rPr>
              <a:t>Agencies</a:t>
            </a:r>
          </a:p>
          <a:p>
            <a:pPr algn="just"/>
            <a:r>
              <a:rPr lang="en-GB" dirty="0" smtClean="0">
                <a:solidFill>
                  <a:prstClr val="black"/>
                </a:solidFill>
              </a:rPr>
              <a:t>ISO/IEC </a:t>
            </a:r>
            <a:r>
              <a:rPr lang="en-GB" dirty="0">
                <a:solidFill>
                  <a:prstClr val="black"/>
                </a:solidFill>
              </a:rPr>
              <a:t>17020:2012 </a:t>
            </a:r>
          </a:p>
        </p:txBody>
      </p:sp>
      <p:sp>
        <p:nvSpPr>
          <p:cNvPr id="16" name="Rounded Rectangle 15"/>
          <p:cNvSpPr/>
          <p:nvPr/>
        </p:nvSpPr>
        <p:spPr>
          <a:xfrm>
            <a:off x="9550400" y="2074709"/>
            <a:ext cx="2641600" cy="6442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GHG V/VB </a:t>
            </a:r>
            <a:endParaRPr lang="en-GB" dirty="0">
              <a:solidFill>
                <a:prstClr val="black"/>
              </a:solidFill>
            </a:endParaRPr>
          </a:p>
        </p:txBody>
      </p:sp>
      <p:sp>
        <p:nvSpPr>
          <p:cNvPr id="19" name="Freeform 18"/>
          <p:cNvSpPr/>
          <p:nvPr/>
        </p:nvSpPr>
        <p:spPr>
          <a:xfrm>
            <a:off x="4642321" y="3082665"/>
            <a:ext cx="844081" cy="3408186"/>
          </a:xfrm>
          <a:custGeom>
            <a:avLst/>
            <a:gdLst>
              <a:gd name="connsiteX0" fmla="*/ 0 w 473734"/>
              <a:gd name="connsiteY0" fmla="*/ 0 h 2846053"/>
              <a:gd name="connsiteX1" fmla="*/ 110836 w 473734"/>
              <a:gd name="connsiteY1" fmla="*/ 2687781 h 2846053"/>
              <a:gd name="connsiteX2" fmla="*/ 429491 w 473734"/>
              <a:gd name="connsiteY2" fmla="*/ 2521527 h 2846053"/>
              <a:gd name="connsiteX3" fmla="*/ 471054 w 473734"/>
              <a:gd name="connsiteY3" fmla="*/ 2438400 h 2846053"/>
            </a:gdLst>
            <a:ahLst/>
            <a:cxnLst>
              <a:cxn ang="0">
                <a:pos x="connsiteX0" y="connsiteY0"/>
              </a:cxn>
              <a:cxn ang="0">
                <a:pos x="connsiteX1" y="connsiteY1"/>
              </a:cxn>
              <a:cxn ang="0">
                <a:pos x="connsiteX2" y="connsiteY2"/>
              </a:cxn>
              <a:cxn ang="0">
                <a:pos x="connsiteX3" y="connsiteY3"/>
              </a:cxn>
            </a:cxnLst>
            <a:rect l="l" t="t" r="r" b="b"/>
            <a:pathLst>
              <a:path w="473734" h="2846053">
                <a:moveTo>
                  <a:pt x="0" y="0"/>
                </a:moveTo>
                <a:cubicBezTo>
                  <a:pt x="19627" y="1133763"/>
                  <a:pt x="39254" y="2267527"/>
                  <a:pt x="110836" y="2687781"/>
                </a:cubicBezTo>
                <a:cubicBezTo>
                  <a:pt x="182418" y="3108035"/>
                  <a:pt x="369455" y="2563091"/>
                  <a:pt x="429491" y="2521527"/>
                </a:cubicBezTo>
                <a:cubicBezTo>
                  <a:pt x="489527" y="2479964"/>
                  <a:pt x="471054" y="2438400"/>
                  <a:pt x="471054" y="243840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solidFill>
                <a:prstClr val="black"/>
              </a:solidFill>
            </a:endParaRPr>
          </a:p>
        </p:txBody>
      </p:sp>
      <p:sp>
        <p:nvSpPr>
          <p:cNvPr id="24" name="Freeform 23"/>
          <p:cNvSpPr/>
          <p:nvPr/>
        </p:nvSpPr>
        <p:spPr>
          <a:xfrm>
            <a:off x="4655130" y="3117276"/>
            <a:ext cx="858983" cy="1495109"/>
          </a:xfrm>
          <a:custGeom>
            <a:avLst/>
            <a:gdLst>
              <a:gd name="connsiteX0" fmla="*/ 0 w 973282"/>
              <a:gd name="connsiteY0" fmla="*/ 0 h 1495109"/>
              <a:gd name="connsiteX1" fmla="*/ 665019 w 973282"/>
              <a:gd name="connsiteY1" fmla="*/ 1399309 h 1495109"/>
              <a:gd name="connsiteX2" fmla="*/ 942110 w 973282"/>
              <a:gd name="connsiteY2" fmla="*/ 1371600 h 1495109"/>
              <a:gd name="connsiteX3" fmla="*/ 969819 w 973282"/>
              <a:gd name="connsiteY3" fmla="*/ 1371600 h 1495109"/>
            </a:gdLst>
            <a:ahLst/>
            <a:cxnLst>
              <a:cxn ang="0">
                <a:pos x="connsiteX0" y="connsiteY0"/>
              </a:cxn>
              <a:cxn ang="0">
                <a:pos x="connsiteX1" y="connsiteY1"/>
              </a:cxn>
              <a:cxn ang="0">
                <a:pos x="connsiteX2" y="connsiteY2"/>
              </a:cxn>
              <a:cxn ang="0">
                <a:pos x="connsiteX3" y="connsiteY3"/>
              </a:cxn>
            </a:cxnLst>
            <a:rect l="l" t="t" r="r" b="b"/>
            <a:pathLst>
              <a:path w="973282" h="1495109">
                <a:moveTo>
                  <a:pt x="0" y="0"/>
                </a:moveTo>
                <a:cubicBezTo>
                  <a:pt x="254000" y="585354"/>
                  <a:pt x="508001" y="1170709"/>
                  <a:pt x="665019" y="1399309"/>
                </a:cubicBezTo>
                <a:cubicBezTo>
                  <a:pt x="822037" y="1627909"/>
                  <a:pt x="891310" y="1376218"/>
                  <a:pt x="942110" y="1371600"/>
                </a:cubicBezTo>
                <a:cubicBezTo>
                  <a:pt x="992910" y="1366982"/>
                  <a:pt x="965201" y="1366982"/>
                  <a:pt x="969819" y="137160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solidFill>
                <a:prstClr val="black"/>
              </a:solidFill>
            </a:endParaRPr>
          </a:p>
        </p:txBody>
      </p:sp>
      <p:sp>
        <p:nvSpPr>
          <p:cNvPr id="25" name="Freeform 24"/>
          <p:cNvSpPr/>
          <p:nvPr/>
        </p:nvSpPr>
        <p:spPr>
          <a:xfrm>
            <a:off x="4597276" y="3117274"/>
            <a:ext cx="676688" cy="789705"/>
          </a:xfrm>
          <a:custGeom>
            <a:avLst/>
            <a:gdLst>
              <a:gd name="connsiteX0" fmla="*/ 0 w 666842"/>
              <a:gd name="connsiteY0" fmla="*/ 0 h 617509"/>
              <a:gd name="connsiteX1" fmla="*/ 471054 w 666842"/>
              <a:gd name="connsiteY1" fmla="*/ 568036 h 617509"/>
              <a:gd name="connsiteX2" fmla="*/ 526473 w 666842"/>
              <a:gd name="connsiteY2" fmla="*/ 581891 h 617509"/>
              <a:gd name="connsiteX3" fmla="*/ 651164 w 666842"/>
              <a:gd name="connsiteY3" fmla="*/ 512618 h 617509"/>
              <a:gd name="connsiteX4" fmla="*/ 665018 w 666842"/>
              <a:gd name="connsiteY4" fmla="*/ 554182 h 617509"/>
              <a:gd name="connsiteX5" fmla="*/ 665018 w 666842"/>
              <a:gd name="connsiteY5" fmla="*/ 554182 h 617509"/>
              <a:gd name="connsiteX6" fmla="*/ 623454 w 666842"/>
              <a:gd name="connsiteY6" fmla="*/ 554182 h 61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842" h="617509">
                <a:moveTo>
                  <a:pt x="0" y="0"/>
                </a:moveTo>
                <a:cubicBezTo>
                  <a:pt x="191654" y="235527"/>
                  <a:pt x="383309" y="471054"/>
                  <a:pt x="471054" y="568036"/>
                </a:cubicBezTo>
                <a:cubicBezTo>
                  <a:pt x="558800" y="665018"/>
                  <a:pt x="496455" y="591127"/>
                  <a:pt x="526473" y="581891"/>
                </a:cubicBezTo>
                <a:cubicBezTo>
                  <a:pt x="556491" y="572655"/>
                  <a:pt x="628073" y="517236"/>
                  <a:pt x="651164" y="512618"/>
                </a:cubicBezTo>
                <a:cubicBezTo>
                  <a:pt x="674255" y="508000"/>
                  <a:pt x="665018" y="554182"/>
                  <a:pt x="665018" y="554182"/>
                </a:cubicBezTo>
                <a:lnTo>
                  <a:pt x="665018" y="554182"/>
                </a:lnTo>
                <a:lnTo>
                  <a:pt x="623454" y="554182"/>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solidFill>
                <a:prstClr val="black"/>
              </a:solidFill>
            </a:endParaRPr>
          </a:p>
        </p:txBody>
      </p:sp>
      <p:sp>
        <p:nvSpPr>
          <p:cNvPr id="27" name="Freeform 26"/>
          <p:cNvSpPr/>
          <p:nvPr/>
        </p:nvSpPr>
        <p:spPr>
          <a:xfrm>
            <a:off x="738913" y="2798618"/>
            <a:ext cx="1154545" cy="384460"/>
          </a:xfrm>
          <a:custGeom>
            <a:avLst/>
            <a:gdLst>
              <a:gd name="connsiteX0" fmla="*/ 0 w 789709"/>
              <a:gd name="connsiteY0" fmla="*/ 0 h 375470"/>
              <a:gd name="connsiteX1" fmla="*/ 471054 w 789709"/>
              <a:gd name="connsiteY1" fmla="*/ 346364 h 375470"/>
              <a:gd name="connsiteX2" fmla="*/ 789709 w 789709"/>
              <a:gd name="connsiteY2" fmla="*/ 332509 h 375470"/>
            </a:gdLst>
            <a:ahLst/>
            <a:cxnLst>
              <a:cxn ang="0">
                <a:pos x="connsiteX0" y="connsiteY0"/>
              </a:cxn>
              <a:cxn ang="0">
                <a:pos x="connsiteX1" y="connsiteY1"/>
              </a:cxn>
              <a:cxn ang="0">
                <a:pos x="connsiteX2" y="connsiteY2"/>
              </a:cxn>
            </a:cxnLst>
            <a:rect l="l" t="t" r="r" b="b"/>
            <a:pathLst>
              <a:path w="789709" h="375470">
                <a:moveTo>
                  <a:pt x="0" y="0"/>
                </a:moveTo>
                <a:cubicBezTo>
                  <a:pt x="169718" y="145473"/>
                  <a:pt x="339436" y="290946"/>
                  <a:pt x="471054" y="346364"/>
                </a:cubicBezTo>
                <a:cubicBezTo>
                  <a:pt x="602672" y="401782"/>
                  <a:pt x="696190" y="367145"/>
                  <a:pt x="789709" y="332509"/>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solidFill>
                <a:prstClr val="black"/>
              </a:solidFill>
            </a:endParaRPr>
          </a:p>
        </p:txBody>
      </p:sp>
      <p:cxnSp>
        <p:nvCxnSpPr>
          <p:cNvPr id="30" name="Straight Arrow Connector 29"/>
          <p:cNvCxnSpPr/>
          <p:nvPr/>
        </p:nvCxnSpPr>
        <p:spPr>
          <a:xfrm>
            <a:off x="8215749" y="2798623"/>
            <a:ext cx="420255" cy="5403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flipH="1">
            <a:off x="2336803" y="1596730"/>
            <a:ext cx="3149599" cy="4779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7315200" y="1617512"/>
            <a:ext cx="4165600" cy="3636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a:endCxn id="9" idx="0"/>
          </p:cNvCxnSpPr>
          <p:nvPr/>
        </p:nvCxnSpPr>
        <p:spPr>
          <a:xfrm>
            <a:off x="6502400" y="1749132"/>
            <a:ext cx="1500909" cy="4710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flipH="1">
            <a:off x="5273965" y="1749130"/>
            <a:ext cx="1025235" cy="3255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urved Connector 16"/>
          <p:cNvCxnSpPr>
            <a:stCxn id="7" idx="1"/>
            <a:endCxn id="8" idx="1"/>
          </p:cNvCxnSpPr>
          <p:nvPr/>
        </p:nvCxnSpPr>
        <p:spPr>
          <a:xfrm rot="10800000" flipH="1" flipV="1">
            <a:off x="725055" y="2608112"/>
            <a:ext cx="711200" cy="2802088"/>
          </a:xfrm>
          <a:prstGeom prst="curvedConnector3">
            <a:avLst>
              <a:gd name="adj1" fmla="val -42857"/>
            </a:avLst>
          </a:prstGeom>
          <a:ln>
            <a:tailEnd type="arrow"/>
          </a:ln>
        </p:spPr>
        <p:style>
          <a:lnRef idx="2">
            <a:schemeClr val="dk1"/>
          </a:lnRef>
          <a:fillRef idx="0">
            <a:schemeClr val="dk1"/>
          </a:fillRef>
          <a:effectRef idx="1">
            <a:schemeClr val="dk1"/>
          </a:effectRef>
          <a:fontRef idx="minor">
            <a:schemeClr val="tx1"/>
          </a:fontRef>
        </p:style>
      </p:cxnSp>
      <p:sp>
        <p:nvSpPr>
          <p:cNvPr id="4" name="Rectangle 3"/>
          <p:cNvSpPr/>
          <p:nvPr/>
        </p:nvSpPr>
        <p:spPr>
          <a:xfrm>
            <a:off x="1316184" y="5967664"/>
            <a:ext cx="2646216" cy="760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Good  Laboratory practice GLP (OECD)</a:t>
            </a:r>
            <a:endParaRPr lang="en-GB"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66" y="2473069"/>
            <a:ext cx="1225551" cy="401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076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9874" name="Title 1"/>
          <p:cNvSpPr>
            <a:spLocks noGrp="1"/>
          </p:cNvSpPr>
          <p:nvPr>
            <p:ph type="title"/>
          </p:nvPr>
        </p:nvSpPr>
        <p:spPr>
          <a:xfrm>
            <a:off x="624417" y="115893"/>
            <a:ext cx="10972800" cy="439737"/>
          </a:xfrm>
        </p:spPr>
        <p:txBody>
          <a:bodyPr>
            <a:normAutofit fontScale="90000"/>
          </a:bodyPr>
          <a:lstStyle/>
          <a:p>
            <a:r>
              <a:rPr lang="en-US" sz="3200" b="1" dirty="0" smtClean="0">
                <a:solidFill>
                  <a:schemeClr val="accent5">
                    <a:lumMod val="75000"/>
                  </a:schemeClr>
                </a:solidFill>
              </a:rPr>
              <a:t>SLAB Accreditation -Current status </a:t>
            </a:r>
          </a:p>
        </p:txBody>
      </p:sp>
      <p:sp>
        <p:nvSpPr>
          <p:cNvPr id="798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3A62D05-9C99-4887-BC61-69E2B71FBBC6}" type="slidenum">
              <a:rPr lang="en-US" sz="1400" smtClean="0">
                <a:solidFill>
                  <a:prstClr val="black"/>
                </a:solidFill>
                <a:latin typeface="Arial" panose="020B0604020202020204" pitchFamily="34" charset="0"/>
              </a:rPr>
              <a:pPr>
                <a:spcBef>
                  <a:spcPct val="0"/>
                </a:spcBef>
                <a:buFontTx/>
                <a:buNone/>
              </a:pPr>
              <a:t>5</a:t>
            </a:fld>
            <a:endParaRPr lang="en-US" sz="1400" smtClean="0">
              <a:solidFill>
                <a:prstClr val="black"/>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31588894"/>
              </p:ext>
            </p:extLst>
          </p:nvPr>
        </p:nvGraphicFramePr>
        <p:xfrm>
          <a:off x="218687" y="902368"/>
          <a:ext cx="11811000" cy="5261428"/>
        </p:xfrm>
        <a:graphic>
          <a:graphicData uri="http://schemas.openxmlformats.org/drawingml/2006/table">
            <a:tbl>
              <a:tblPr firstRow="1" bandRow="1">
                <a:tableStyleId>{10A1B5D5-9B99-4C35-A422-299274C87663}</a:tableStyleId>
              </a:tblPr>
              <a:tblGrid>
                <a:gridCol w="5019673"/>
                <a:gridCol w="3149600"/>
                <a:gridCol w="3641727"/>
              </a:tblGrid>
              <a:tr h="613217">
                <a:tc>
                  <a:txBody>
                    <a:bodyPr/>
                    <a:lstStyle/>
                    <a:p>
                      <a:pPr algn="ctr"/>
                      <a:r>
                        <a:rPr lang="en-US" sz="2000" dirty="0" smtClean="0"/>
                        <a:t>Accreditation Scheme</a:t>
                      </a:r>
                      <a:endParaRPr lang="en-US" sz="2000" b="1" dirty="0">
                        <a:solidFill>
                          <a:schemeClr val="tx1"/>
                        </a:solidFill>
                      </a:endParaRPr>
                    </a:p>
                  </a:txBody>
                  <a:tcPr marL="121920" marR="121920" marT="45733" marB="45733"/>
                </a:tc>
                <a:tc>
                  <a:txBody>
                    <a:bodyPr/>
                    <a:lstStyle/>
                    <a:p>
                      <a:pPr algn="ctr"/>
                      <a:r>
                        <a:rPr lang="en-US" sz="2000" dirty="0" smtClean="0"/>
                        <a:t>  Number  of Accredited CABs</a:t>
                      </a:r>
                      <a:endParaRPr lang="en-US" sz="2000" b="1" dirty="0">
                        <a:solidFill>
                          <a:schemeClr val="tx1"/>
                        </a:solidFill>
                      </a:endParaRPr>
                    </a:p>
                  </a:txBody>
                  <a:tcPr marL="121920" marR="121920" marT="45733" marB="45733"/>
                </a:tc>
                <a:tc>
                  <a:txBody>
                    <a:bodyPr/>
                    <a:lstStyle/>
                    <a:p>
                      <a:pPr algn="ctr"/>
                      <a:r>
                        <a:rPr lang="en-US" sz="2000" dirty="0" smtClean="0"/>
                        <a:t> Number of Applicant s</a:t>
                      </a:r>
                      <a:endParaRPr lang="en-US" sz="2000" b="1" dirty="0">
                        <a:solidFill>
                          <a:schemeClr val="tx1"/>
                        </a:solidFill>
                      </a:endParaRPr>
                    </a:p>
                  </a:txBody>
                  <a:tcPr marL="121920" marR="121920" marT="45733" marB="45733"/>
                </a:tc>
              </a:tr>
              <a:tr h="419486">
                <a:tc>
                  <a:txBody>
                    <a:bodyPr/>
                    <a:lstStyle/>
                    <a:p>
                      <a:r>
                        <a:rPr lang="en-US" sz="1600" dirty="0" smtClean="0"/>
                        <a:t>Testing Laboratories </a:t>
                      </a:r>
                      <a:endParaRPr lang="en-US" sz="1600" b="1" dirty="0"/>
                    </a:p>
                  </a:txBody>
                  <a:tcPr marL="121920" marR="121920" marT="45733" marB="45733"/>
                </a:tc>
                <a:tc>
                  <a:txBody>
                    <a:bodyPr/>
                    <a:lstStyle/>
                    <a:p>
                      <a:pPr algn="ctr"/>
                      <a:r>
                        <a:rPr lang="en-US" sz="1600" dirty="0" smtClean="0"/>
                        <a:t>88</a:t>
                      </a:r>
                      <a:endParaRPr lang="en-US" sz="1600" b="1" dirty="0"/>
                    </a:p>
                  </a:txBody>
                  <a:tcPr marL="121920" marR="121920" marT="45733" marB="45733"/>
                </a:tc>
                <a:tc>
                  <a:txBody>
                    <a:bodyPr/>
                    <a:lstStyle/>
                    <a:p>
                      <a:pPr algn="ctr"/>
                      <a:r>
                        <a:rPr lang="en-US" sz="1600" dirty="0" smtClean="0"/>
                        <a:t>10</a:t>
                      </a:r>
                      <a:endParaRPr lang="en-US" sz="1600" b="1" dirty="0"/>
                    </a:p>
                  </a:txBody>
                  <a:tcPr marL="121920" marR="121920" marT="45733" marB="45733"/>
                </a:tc>
              </a:tr>
              <a:tr h="419486">
                <a:tc>
                  <a:txBody>
                    <a:bodyPr/>
                    <a:lstStyle/>
                    <a:p>
                      <a:r>
                        <a:rPr lang="en-US" sz="1600" dirty="0" smtClean="0"/>
                        <a:t>Medical Laboratories </a:t>
                      </a:r>
                      <a:endParaRPr lang="en-US" sz="1600" b="1" dirty="0"/>
                    </a:p>
                  </a:txBody>
                  <a:tcPr marL="121920" marR="121920" marT="45733" marB="45733"/>
                </a:tc>
                <a:tc>
                  <a:txBody>
                    <a:bodyPr/>
                    <a:lstStyle/>
                    <a:p>
                      <a:pPr algn="ctr"/>
                      <a:r>
                        <a:rPr lang="en-US" sz="1600" dirty="0" smtClean="0"/>
                        <a:t>17</a:t>
                      </a:r>
                      <a:endParaRPr lang="en-US" sz="1600" b="1" dirty="0"/>
                    </a:p>
                  </a:txBody>
                  <a:tcPr marL="121920" marR="121920" marT="45733" marB="45733"/>
                </a:tc>
                <a:tc>
                  <a:txBody>
                    <a:bodyPr/>
                    <a:lstStyle/>
                    <a:p>
                      <a:pPr algn="ctr"/>
                      <a:r>
                        <a:rPr lang="en-US" sz="1600" dirty="0" smtClean="0"/>
                        <a:t>03</a:t>
                      </a:r>
                      <a:endParaRPr lang="en-US" sz="1600" b="1" dirty="0"/>
                    </a:p>
                  </a:txBody>
                  <a:tcPr marL="121920" marR="121920" marT="45733" marB="45733"/>
                </a:tc>
              </a:tr>
              <a:tr h="340516">
                <a:tc>
                  <a:txBody>
                    <a:bodyPr/>
                    <a:lstStyle/>
                    <a:p>
                      <a:r>
                        <a:rPr lang="en-US" sz="1600" dirty="0" smtClean="0"/>
                        <a:t>Calibration Laboratories</a:t>
                      </a:r>
                    </a:p>
                  </a:txBody>
                  <a:tcPr marL="121920" marR="121920" marT="45733" marB="45733"/>
                </a:tc>
                <a:tc>
                  <a:txBody>
                    <a:bodyPr/>
                    <a:lstStyle/>
                    <a:p>
                      <a:pPr algn="ctr"/>
                      <a:r>
                        <a:rPr lang="en-US" sz="1600" dirty="0" smtClean="0"/>
                        <a:t>06</a:t>
                      </a:r>
                    </a:p>
                  </a:txBody>
                  <a:tcPr marL="121920" marR="121920" marT="45733" marB="45733"/>
                </a:tc>
                <a:tc>
                  <a:txBody>
                    <a:bodyPr/>
                    <a:lstStyle/>
                    <a:p>
                      <a:pPr algn="ctr"/>
                      <a:r>
                        <a:rPr lang="en-US" sz="1600" dirty="0" smtClean="0"/>
                        <a:t>01</a:t>
                      </a:r>
                    </a:p>
                  </a:txBody>
                  <a:tcPr marL="121920" marR="121920" marT="45733" marB="45733"/>
                </a:tc>
              </a:tr>
              <a:tr h="271274">
                <a:tc>
                  <a:txBody>
                    <a:bodyPr/>
                    <a:lstStyle/>
                    <a:p>
                      <a:r>
                        <a:rPr lang="en-US" sz="1600" dirty="0" smtClean="0"/>
                        <a:t>GLP</a:t>
                      </a:r>
                      <a:endParaRPr lang="en-US" sz="1600" b="1" dirty="0"/>
                    </a:p>
                  </a:txBody>
                  <a:tcPr marL="121920" marR="121920" marT="45733" marB="45733"/>
                </a:tc>
                <a:tc>
                  <a:txBody>
                    <a:bodyPr/>
                    <a:lstStyle/>
                    <a:p>
                      <a:pPr algn="ctr"/>
                      <a:r>
                        <a:rPr lang="en-US" sz="1600" dirty="0" smtClean="0"/>
                        <a:t>00</a:t>
                      </a:r>
                      <a:endParaRPr lang="en-US" sz="1600" b="1" dirty="0"/>
                    </a:p>
                  </a:txBody>
                  <a:tcPr marL="121920" marR="121920" marT="45733" marB="45733"/>
                </a:tc>
                <a:tc>
                  <a:txBody>
                    <a:bodyPr/>
                    <a:lstStyle/>
                    <a:p>
                      <a:pPr algn="ctr"/>
                      <a:r>
                        <a:rPr lang="en-US" sz="1600" dirty="0" smtClean="0"/>
                        <a:t>01</a:t>
                      </a:r>
                      <a:endParaRPr lang="en-US" sz="1600" b="1" dirty="0"/>
                    </a:p>
                  </a:txBody>
                  <a:tcPr marL="121920" marR="121920" marT="45733" marB="45733"/>
                </a:tc>
              </a:tr>
              <a:tr h="440780">
                <a:tc>
                  <a:txBody>
                    <a:bodyPr/>
                    <a:lstStyle/>
                    <a:p>
                      <a:r>
                        <a:rPr lang="en-US" sz="1600" dirty="0" smtClean="0"/>
                        <a:t>Inspection Bodies </a:t>
                      </a:r>
                      <a:endParaRPr lang="en-US" sz="1600" b="1" dirty="0"/>
                    </a:p>
                  </a:txBody>
                  <a:tcPr marL="121920" marR="121920" marT="45733" marB="45733"/>
                </a:tc>
                <a:tc>
                  <a:txBody>
                    <a:bodyPr/>
                    <a:lstStyle/>
                    <a:p>
                      <a:pPr algn="ctr"/>
                      <a:r>
                        <a:rPr lang="en-US" sz="1600" dirty="0" smtClean="0"/>
                        <a:t>02</a:t>
                      </a:r>
                      <a:endParaRPr lang="en-US" sz="1600" b="1" dirty="0"/>
                    </a:p>
                  </a:txBody>
                  <a:tcPr marL="121920" marR="121920" marT="45733" marB="45733"/>
                </a:tc>
                <a:tc>
                  <a:txBody>
                    <a:bodyPr/>
                    <a:lstStyle/>
                    <a:p>
                      <a:pPr algn="ctr"/>
                      <a:r>
                        <a:rPr lang="en-US" sz="1600" dirty="0" smtClean="0"/>
                        <a:t>01</a:t>
                      </a:r>
                      <a:endParaRPr lang="en-US" sz="1600" b="1" dirty="0"/>
                    </a:p>
                  </a:txBody>
                  <a:tcPr marL="121920" marR="121920" marT="45733" marB="45733"/>
                </a:tc>
              </a:tr>
              <a:tr h="755076">
                <a:tc>
                  <a:txBody>
                    <a:bodyPr/>
                    <a:lstStyle/>
                    <a:p>
                      <a:r>
                        <a:rPr lang="en-US" sz="1600" dirty="0" smtClean="0"/>
                        <a:t>Personnel Certification Bodies</a:t>
                      </a:r>
                      <a:endParaRPr lang="en-US" sz="1600" b="1" dirty="0"/>
                    </a:p>
                  </a:txBody>
                  <a:tcPr marL="121920" marR="121920" marT="45733" marB="45733"/>
                </a:tc>
                <a:tc>
                  <a:txBody>
                    <a:bodyPr/>
                    <a:lstStyle/>
                    <a:p>
                      <a:pPr algn="ctr"/>
                      <a:r>
                        <a:rPr lang="en-US" sz="1600" dirty="0" smtClean="0"/>
                        <a:t>01</a:t>
                      </a:r>
                      <a:endParaRPr lang="en-US" sz="1600" b="1" dirty="0"/>
                    </a:p>
                  </a:txBody>
                  <a:tcPr marL="121920" marR="121920" marT="45733" marB="45733"/>
                </a:tc>
                <a:tc>
                  <a:txBody>
                    <a:bodyPr/>
                    <a:lstStyle/>
                    <a:p>
                      <a:pPr algn="ctr"/>
                      <a:r>
                        <a:rPr lang="en-US" sz="1600" dirty="0" smtClean="0"/>
                        <a:t>None</a:t>
                      </a:r>
                      <a:endParaRPr lang="en-US" sz="1600" b="1" dirty="0"/>
                    </a:p>
                  </a:txBody>
                  <a:tcPr marL="121920" marR="121920" marT="45733" marB="45733"/>
                </a:tc>
              </a:tr>
              <a:tr h="417954">
                <a:tc>
                  <a:txBody>
                    <a:bodyPr/>
                    <a:lstStyle/>
                    <a:p>
                      <a:r>
                        <a:rPr lang="en-US" sz="1600" dirty="0" smtClean="0"/>
                        <a:t>System Certification Bodies</a:t>
                      </a:r>
                      <a:endParaRPr lang="en-US" sz="1600" b="1" dirty="0"/>
                    </a:p>
                  </a:txBody>
                  <a:tcPr marL="121920" marR="121920" marT="45733" marB="45733"/>
                </a:tc>
                <a:tc>
                  <a:txBody>
                    <a:bodyPr/>
                    <a:lstStyle/>
                    <a:p>
                      <a:pPr algn="ctr"/>
                      <a:r>
                        <a:rPr lang="en-US" sz="1600" dirty="0" smtClean="0"/>
                        <a:t>03(Clients)</a:t>
                      </a:r>
                    </a:p>
                    <a:p>
                      <a:pPr algn="ctr"/>
                      <a:r>
                        <a:rPr lang="en-US" sz="1600" dirty="0" smtClean="0"/>
                        <a:t>(QMS,EMS</a:t>
                      </a:r>
                      <a:r>
                        <a:rPr lang="en-US" sz="1600" baseline="0" dirty="0" smtClean="0"/>
                        <a:t> &amp; FSMS,OHSAS)</a:t>
                      </a:r>
                      <a:endParaRPr lang="en-US" sz="1600" b="1" dirty="0"/>
                    </a:p>
                  </a:txBody>
                  <a:tcPr marL="121920" marR="121920" marT="45733" marB="45733"/>
                </a:tc>
                <a:tc>
                  <a:txBody>
                    <a:bodyPr/>
                    <a:lstStyle/>
                    <a:p>
                      <a:pPr algn="ctr"/>
                      <a:r>
                        <a:rPr lang="en-US" sz="1600" dirty="0" smtClean="0"/>
                        <a:t>02 (QMS)</a:t>
                      </a:r>
                      <a:endParaRPr lang="en-US" sz="1600" b="1" dirty="0"/>
                    </a:p>
                  </a:txBody>
                  <a:tcPr marL="121920" marR="121920" marT="45733" marB="45733"/>
                </a:tc>
              </a:tr>
              <a:tr h="437020">
                <a:tc>
                  <a:txBody>
                    <a:bodyPr/>
                    <a:lstStyle/>
                    <a:p>
                      <a:r>
                        <a:rPr lang="en-US" sz="1600" dirty="0" smtClean="0"/>
                        <a:t>Products</a:t>
                      </a:r>
                      <a:r>
                        <a:rPr lang="en-US" sz="1600" baseline="0" dirty="0" smtClean="0"/>
                        <a:t> Certification Bodies </a:t>
                      </a:r>
                    </a:p>
                  </a:txBody>
                  <a:tcPr marL="121920" marR="121920" marT="45733" marB="45733"/>
                </a:tc>
                <a:tc>
                  <a:txBody>
                    <a:bodyPr/>
                    <a:lstStyle/>
                    <a:p>
                      <a:pPr algn="ctr"/>
                      <a:r>
                        <a:rPr lang="en-US" sz="1600" dirty="0" smtClean="0"/>
                        <a:t>01 (Including</a:t>
                      </a:r>
                      <a:r>
                        <a:rPr lang="en-US" sz="1600" baseline="0" dirty="0" smtClean="0"/>
                        <a:t> 03 Critical locations)</a:t>
                      </a:r>
                      <a:endParaRPr lang="en-US" sz="1600" dirty="0" smtClean="0"/>
                    </a:p>
                    <a:p>
                      <a:pPr algn="ctr"/>
                      <a:endParaRPr lang="en-US" sz="1600" dirty="0" smtClean="0"/>
                    </a:p>
                  </a:txBody>
                  <a:tcPr marL="121920" marR="121920" marT="45733" marB="45733"/>
                </a:tc>
                <a:tc>
                  <a:txBody>
                    <a:bodyPr/>
                    <a:lstStyle/>
                    <a:p>
                      <a:pPr algn="ctr"/>
                      <a:r>
                        <a:rPr lang="en-US" sz="1600" dirty="0" smtClean="0"/>
                        <a:t>02</a:t>
                      </a:r>
                    </a:p>
                    <a:p>
                      <a:pPr algn="ctr"/>
                      <a:endParaRPr lang="en-US" sz="1600" dirty="0" smtClean="0"/>
                    </a:p>
                  </a:txBody>
                  <a:tcPr marL="121920" marR="121920" marT="45733" marB="45733"/>
                </a:tc>
              </a:tr>
              <a:tr h="691420">
                <a:tc>
                  <a:txBody>
                    <a:bodyPr/>
                    <a:lstStyle/>
                    <a:p>
                      <a:r>
                        <a:rPr lang="en-US" sz="1600" dirty="0" smtClean="0"/>
                        <a:t>GHG Validation/          Verification Bodies</a:t>
                      </a:r>
                      <a:endParaRPr lang="en-US" sz="1600" b="0" dirty="0"/>
                    </a:p>
                  </a:txBody>
                  <a:tcPr marL="121920" marR="121920" marT="45733" marB="45733"/>
                </a:tc>
                <a:tc>
                  <a:txBody>
                    <a:bodyPr/>
                    <a:lstStyle/>
                    <a:p>
                      <a:pPr algn="ctr"/>
                      <a:r>
                        <a:rPr lang="en-US" sz="1600" dirty="0" smtClean="0"/>
                        <a:t>02</a:t>
                      </a:r>
                      <a:endParaRPr lang="en-US" sz="1600" b="0" dirty="0"/>
                    </a:p>
                  </a:txBody>
                  <a:tcPr marL="121920" marR="121920" marT="45733" marB="45733"/>
                </a:tc>
                <a:tc>
                  <a:txBody>
                    <a:bodyPr/>
                    <a:lstStyle/>
                    <a:p>
                      <a:pPr algn="ctr"/>
                      <a:r>
                        <a:rPr lang="en-US" sz="1600" dirty="0" smtClean="0"/>
                        <a:t>00</a:t>
                      </a:r>
                      <a:endParaRPr lang="en-US" sz="1600" b="0" dirty="0"/>
                    </a:p>
                  </a:txBody>
                  <a:tcPr marL="121920" marR="121920" marT="45733" marB="45733"/>
                </a:tc>
              </a:tr>
            </a:tbl>
          </a:graphicData>
        </a:graphic>
      </p:graphicFrame>
    </p:spTree>
    <p:extLst>
      <p:ext uri="{BB962C8B-B14F-4D97-AF65-F5344CB8AC3E}">
        <p14:creationId xmlns:p14="http://schemas.microsoft.com/office/powerpoint/2010/main" val="189555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xfrm>
            <a:off x="1520414" y="228612"/>
            <a:ext cx="10018713" cy="1752599"/>
          </a:xfrm>
        </p:spPr>
        <p:txBody>
          <a:bodyPr/>
          <a:lstStyle/>
          <a:p>
            <a:pPr eaLnBrk="1" hangingPunct="1"/>
            <a:r>
              <a:rPr lang="en-US" altLang="en-US" sz="4000" b="1" dirty="0" smtClean="0">
                <a:solidFill>
                  <a:schemeClr val="accent6">
                    <a:lumMod val="50000"/>
                  </a:schemeClr>
                </a:solidFill>
                <a:latin typeface="Times New Roman" pitchFamily="18" charset="0"/>
                <a:cs typeface="Times New Roman" pitchFamily="18" charset="0"/>
              </a:rPr>
              <a:t>International Recognition</a:t>
            </a:r>
          </a:p>
        </p:txBody>
      </p:sp>
      <p:sp>
        <p:nvSpPr>
          <p:cNvPr id="81924" name="Rectangle 3"/>
          <p:cNvSpPr>
            <a:spLocks noGrp="1" noChangeArrowheads="1"/>
          </p:cNvSpPr>
          <p:nvPr>
            <p:ph idx="1"/>
          </p:nvPr>
        </p:nvSpPr>
        <p:spPr>
          <a:xfrm>
            <a:off x="1376033" y="1467853"/>
            <a:ext cx="10018713" cy="5390147"/>
          </a:xfrm>
        </p:spPr>
        <p:txBody>
          <a:bodyPr>
            <a:normAutofit fontScale="62500" lnSpcReduction="20000"/>
          </a:bodyPr>
          <a:lstStyle/>
          <a:p>
            <a:pPr marL="533400" indent="-533400" eaLnBrk="1" hangingPunct="1">
              <a:lnSpc>
                <a:spcPct val="120000"/>
              </a:lnSpc>
              <a:buFontTx/>
              <a:buNone/>
            </a:pPr>
            <a:r>
              <a:rPr lang="en-US" altLang="en-US" sz="2800" dirty="0" smtClean="0"/>
              <a:t/>
            </a:r>
            <a:br>
              <a:rPr lang="en-US" altLang="en-US" sz="2800" dirty="0" smtClean="0"/>
            </a:br>
            <a:r>
              <a:rPr lang="en-US" altLang="en-US" sz="4500" dirty="0" smtClean="0">
                <a:latin typeface="Times New Roman" pitchFamily="18" charset="0"/>
                <a:cs typeface="Times New Roman" pitchFamily="18" charset="0"/>
              </a:rPr>
              <a:t>SLAB is a full member of the Asia Pacific Laboratory Accreditation Corporation (APLAC) &amp; International </a:t>
            </a:r>
            <a:r>
              <a:rPr lang="en-US" altLang="en-US" sz="4500" dirty="0">
                <a:latin typeface="Times New Roman" pitchFamily="18" charset="0"/>
                <a:cs typeface="Times New Roman" pitchFamily="18" charset="0"/>
              </a:rPr>
              <a:t>L</a:t>
            </a:r>
            <a:r>
              <a:rPr lang="en-US" altLang="en-US" sz="4500" dirty="0" smtClean="0">
                <a:latin typeface="Times New Roman" pitchFamily="18" charset="0"/>
                <a:cs typeface="Times New Roman" pitchFamily="18" charset="0"/>
              </a:rPr>
              <a:t>aboratory </a:t>
            </a:r>
            <a:r>
              <a:rPr lang="en-US" altLang="en-US" sz="4500" dirty="0">
                <a:latin typeface="Times New Roman" pitchFamily="18" charset="0"/>
                <a:cs typeface="Times New Roman" pitchFamily="18" charset="0"/>
              </a:rPr>
              <a:t>A</a:t>
            </a:r>
            <a:r>
              <a:rPr lang="en-US" altLang="en-US" sz="4500" dirty="0" smtClean="0">
                <a:latin typeface="Times New Roman" pitchFamily="18" charset="0"/>
                <a:cs typeface="Times New Roman" pitchFamily="18" charset="0"/>
              </a:rPr>
              <a:t>ccreditation Cooperation (ILAC) </a:t>
            </a:r>
          </a:p>
          <a:p>
            <a:pPr marL="533400" indent="-533400" eaLnBrk="1" hangingPunct="1">
              <a:lnSpc>
                <a:spcPct val="120000"/>
              </a:lnSpc>
              <a:buFontTx/>
              <a:buNone/>
            </a:pPr>
            <a:endParaRPr lang="en-US" altLang="en-US" sz="4500" dirty="0" smtClean="0">
              <a:latin typeface="Times New Roman" pitchFamily="18" charset="0"/>
              <a:cs typeface="Times New Roman" pitchFamily="18" charset="0"/>
            </a:endParaRPr>
          </a:p>
          <a:p>
            <a:pPr marL="533400" indent="-533400" eaLnBrk="1" hangingPunct="1">
              <a:lnSpc>
                <a:spcPct val="120000"/>
              </a:lnSpc>
              <a:buFontTx/>
              <a:buNone/>
            </a:pPr>
            <a:r>
              <a:rPr lang="en-US" altLang="en-US" sz="4500" dirty="0" smtClean="0">
                <a:latin typeface="Times New Roman" pitchFamily="18" charset="0"/>
                <a:cs typeface="Times New Roman" pitchFamily="18" charset="0"/>
              </a:rPr>
              <a:t>	SLAB was admitted as a  signatory to mutual recognition arrangement (MRA) of APLAC and ILAC in December 2009. </a:t>
            </a:r>
          </a:p>
          <a:p>
            <a:pPr marL="533400" indent="-533400" eaLnBrk="1" hangingPunct="1">
              <a:lnSpc>
                <a:spcPct val="120000"/>
              </a:lnSpc>
              <a:buFontTx/>
              <a:buNone/>
            </a:pPr>
            <a:endParaRPr lang="en-US" altLang="en-US" sz="4500" dirty="0" smtClean="0">
              <a:latin typeface="Times New Roman" pitchFamily="18" charset="0"/>
              <a:cs typeface="Times New Roman" pitchFamily="18" charset="0"/>
            </a:endParaRPr>
          </a:p>
          <a:p>
            <a:pPr marL="533400" indent="-533400" eaLnBrk="1" hangingPunct="1">
              <a:lnSpc>
                <a:spcPct val="120000"/>
              </a:lnSpc>
              <a:buFontTx/>
              <a:buNone/>
            </a:pPr>
            <a:r>
              <a:rPr lang="en-US" altLang="en-US" sz="4500" dirty="0" smtClean="0">
                <a:latin typeface="Times New Roman" pitchFamily="18" charset="0"/>
                <a:cs typeface="Times New Roman" pitchFamily="18" charset="0"/>
              </a:rPr>
              <a:t>	SLAB has gained full membership status of Pacific Accreditation Cooperation (PAC</a:t>
            </a:r>
            <a:r>
              <a:rPr lang="en-US" altLang="en-US" sz="4500" dirty="0" smtClean="0"/>
              <a:t>) </a:t>
            </a:r>
          </a:p>
        </p:txBody>
      </p:sp>
      <p:sp>
        <p:nvSpPr>
          <p:cNvPr id="81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B39FA10-A486-46EB-A8EB-875490B41A69}" type="slidenum">
              <a:rPr lang="en-US" altLang="en-US" sz="1400" smtClean="0">
                <a:solidFill>
                  <a:prstClr val="black"/>
                </a:solidFill>
              </a:rPr>
              <a:pPr>
                <a:spcBef>
                  <a:spcPct val="0"/>
                </a:spcBef>
                <a:buFontTx/>
                <a:buNone/>
              </a:pPr>
              <a:t>6</a:t>
            </a:fld>
            <a:endParaRPr lang="en-US" altLang="en-US" sz="1400" smtClean="0">
              <a:solidFill>
                <a:prstClr val="black"/>
              </a:solidFill>
            </a:endParaRPr>
          </a:p>
        </p:txBody>
      </p:sp>
    </p:spTree>
    <p:extLst>
      <p:ext uri="{BB962C8B-B14F-4D97-AF65-F5344CB8AC3E}">
        <p14:creationId xmlns:p14="http://schemas.microsoft.com/office/powerpoint/2010/main" val="2476474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1"/>
            <a:ext cx="10363200" cy="1219200"/>
          </a:xfrm>
        </p:spPr>
        <p:txBody>
          <a:bodyPr>
            <a:normAutofit/>
          </a:bodyPr>
          <a:lstStyle/>
          <a:p>
            <a:r>
              <a:rPr lang="en-GB" sz="3200" b="1" dirty="0"/>
              <a:t>International Recognition of SLAB Accreditation - Current Status </a:t>
            </a:r>
          </a:p>
        </p:txBody>
      </p:sp>
      <p:sp>
        <p:nvSpPr>
          <p:cNvPr id="3" name="Subtitle 2"/>
          <p:cNvSpPr>
            <a:spLocks noGrp="1"/>
          </p:cNvSpPr>
          <p:nvPr>
            <p:ph type="subTitle" idx="1"/>
          </p:nvPr>
        </p:nvSpPr>
        <p:spPr>
          <a:xfrm>
            <a:off x="711200" y="1447800"/>
            <a:ext cx="10566400" cy="4876800"/>
          </a:xfrm>
        </p:spPr>
        <p:txBody>
          <a:bodyPr>
            <a:normAutofit lnSpcReduction="10000"/>
          </a:bodyPr>
          <a:lstStyle/>
          <a:p>
            <a:pPr lvl="0" algn="l" fontAlgn="base">
              <a:spcBef>
                <a:spcPct val="0"/>
              </a:spcBef>
              <a:spcAft>
                <a:spcPct val="0"/>
              </a:spcAft>
            </a:pPr>
            <a:r>
              <a:rPr lang="en-US" sz="2400" b="1" dirty="0">
                <a:solidFill>
                  <a:srgbClr val="00B050"/>
                </a:solidFill>
                <a:latin typeface="Arial" charset="0"/>
              </a:rPr>
              <a:t>Testing / Calibration / Medical Laboratories </a:t>
            </a:r>
            <a:r>
              <a:rPr lang="en-US" sz="2400" b="1" dirty="0" smtClean="0">
                <a:solidFill>
                  <a:srgbClr val="00B050"/>
                </a:solidFill>
                <a:latin typeface="Arial" charset="0"/>
              </a:rPr>
              <a:t>/Inspection</a:t>
            </a:r>
            <a:endParaRPr lang="en-US" sz="2400" b="1" dirty="0">
              <a:solidFill>
                <a:srgbClr val="00B050"/>
              </a:solidFill>
              <a:latin typeface="Arial" charset="0"/>
            </a:endParaRPr>
          </a:p>
          <a:p>
            <a:pPr lvl="0" algn="l" fontAlgn="base">
              <a:spcBef>
                <a:spcPct val="0"/>
              </a:spcBef>
              <a:spcAft>
                <a:spcPct val="0"/>
              </a:spcAft>
            </a:pPr>
            <a:endParaRPr lang="en-US" sz="800" b="1" dirty="0">
              <a:solidFill>
                <a:srgbClr val="000000"/>
              </a:solidFill>
              <a:latin typeface="Arial" charset="0"/>
            </a:endParaRPr>
          </a:p>
          <a:p>
            <a:pPr lvl="0" algn="l" fontAlgn="base">
              <a:spcBef>
                <a:spcPct val="0"/>
              </a:spcBef>
              <a:spcAft>
                <a:spcPct val="0"/>
              </a:spcAft>
            </a:pPr>
            <a:r>
              <a:rPr lang="en-US" sz="2400" b="1" dirty="0">
                <a:solidFill>
                  <a:srgbClr val="000000"/>
                </a:solidFill>
                <a:latin typeface="Arial" charset="0"/>
              </a:rPr>
              <a:t>MRA Partner of International Laboratory Accreditation Cooperation ( ILAC ) &amp; Asia Pacific Laboratory Accreditation Cooperation  ( APLAC )</a:t>
            </a:r>
          </a:p>
          <a:p>
            <a:pPr lvl="0" algn="l" fontAlgn="base">
              <a:spcBef>
                <a:spcPct val="0"/>
              </a:spcBef>
              <a:spcAft>
                <a:spcPct val="0"/>
              </a:spcAft>
            </a:pPr>
            <a:endParaRPr lang="en-US" sz="2400" b="1" dirty="0">
              <a:solidFill>
                <a:srgbClr val="000000"/>
              </a:solidFill>
              <a:latin typeface="Arial" charset="0"/>
            </a:endParaRPr>
          </a:p>
          <a:p>
            <a:pPr lvl="0" algn="l" fontAlgn="base">
              <a:spcBef>
                <a:spcPct val="0"/>
              </a:spcBef>
              <a:spcAft>
                <a:spcPct val="0"/>
              </a:spcAft>
            </a:pPr>
            <a:r>
              <a:rPr lang="en-US" sz="2400" b="1" dirty="0" smtClean="0">
                <a:solidFill>
                  <a:srgbClr val="00B050"/>
                </a:solidFill>
                <a:latin typeface="Arial" charset="0"/>
              </a:rPr>
              <a:t>Systems </a:t>
            </a:r>
            <a:r>
              <a:rPr lang="en-US" sz="2400" b="1" dirty="0">
                <a:solidFill>
                  <a:srgbClr val="00B050"/>
                </a:solidFill>
                <a:latin typeface="Arial" charset="0"/>
              </a:rPr>
              <a:t>Certification ( QMS,EMS &amp; FSMS )</a:t>
            </a:r>
          </a:p>
          <a:p>
            <a:pPr lvl="0" algn="l" fontAlgn="base">
              <a:spcBef>
                <a:spcPct val="0"/>
              </a:spcBef>
              <a:spcAft>
                <a:spcPct val="0"/>
              </a:spcAft>
            </a:pPr>
            <a:endParaRPr lang="en-US" sz="800" b="1" dirty="0">
              <a:solidFill>
                <a:srgbClr val="000000"/>
              </a:solidFill>
              <a:latin typeface="Arial" charset="0"/>
            </a:endParaRPr>
          </a:p>
          <a:p>
            <a:pPr lvl="0" algn="l" fontAlgn="base">
              <a:spcBef>
                <a:spcPct val="0"/>
              </a:spcBef>
              <a:spcAft>
                <a:spcPct val="0"/>
              </a:spcAft>
            </a:pPr>
            <a:r>
              <a:rPr lang="en-US" sz="2400" b="1" dirty="0">
                <a:solidFill>
                  <a:srgbClr val="000000"/>
                </a:solidFill>
                <a:latin typeface="Arial" charset="0"/>
              </a:rPr>
              <a:t>MLA partner of International Accreditation Forum (IAF) and Pacific Accreditation Cooperation (PAC) </a:t>
            </a:r>
          </a:p>
          <a:p>
            <a:pPr lvl="0" algn="l" fontAlgn="base">
              <a:spcBef>
                <a:spcPct val="0"/>
              </a:spcBef>
              <a:spcAft>
                <a:spcPct val="0"/>
              </a:spcAft>
            </a:pPr>
            <a:endParaRPr lang="en-US" sz="800" b="1" dirty="0">
              <a:solidFill>
                <a:srgbClr val="000000"/>
              </a:solidFill>
              <a:latin typeface="Arial" charset="0"/>
            </a:endParaRPr>
          </a:p>
          <a:p>
            <a:pPr lvl="0" algn="l" fontAlgn="base">
              <a:spcBef>
                <a:spcPct val="0"/>
              </a:spcBef>
              <a:spcAft>
                <a:spcPct val="0"/>
              </a:spcAft>
            </a:pPr>
            <a:r>
              <a:rPr lang="en-US" sz="2400" b="1" dirty="0">
                <a:solidFill>
                  <a:srgbClr val="000000"/>
                </a:solidFill>
                <a:latin typeface="Arial" charset="0"/>
              </a:rPr>
              <a:t> </a:t>
            </a:r>
            <a:r>
              <a:rPr lang="en-US" sz="2400" b="1" dirty="0">
                <a:solidFill>
                  <a:srgbClr val="00B050"/>
                </a:solidFill>
                <a:latin typeface="Arial" charset="0"/>
              </a:rPr>
              <a:t>Products Certification </a:t>
            </a:r>
          </a:p>
          <a:p>
            <a:pPr lvl="0" algn="l" fontAlgn="base">
              <a:spcBef>
                <a:spcPct val="0"/>
              </a:spcBef>
              <a:spcAft>
                <a:spcPct val="0"/>
              </a:spcAft>
            </a:pPr>
            <a:r>
              <a:rPr lang="en-US" sz="2400" b="1" dirty="0">
                <a:solidFill>
                  <a:srgbClr val="000000"/>
                </a:solidFill>
                <a:latin typeface="Arial" charset="0"/>
              </a:rPr>
              <a:t>MLA partner of International Accreditation Forum (IAF) and Pacific Accreditation Cooperation (PAC)  </a:t>
            </a:r>
            <a:endParaRPr lang="en-US" sz="1800" dirty="0">
              <a:solidFill>
                <a:srgbClr val="000000"/>
              </a:solidFill>
              <a:latin typeface="Arial" charset="0"/>
            </a:endParaRPr>
          </a:p>
          <a:p>
            <a:pPr algn="l"/>
            <a:r>
              <a:rPr lang="en-GB" sz="2400" b="1" dirty="0" smtClean="0">
                <a:solidFill>
                  <a:srgbClr val="00B050"/>
                </a:solidFill>
                <a:latin typeface="Arial" pitchFamily="34" charset="0"/>
                <a:cs typeface="Arial" pitchFamily="34" charset="0"/>
              </a:rPr>
              <a:t>GHG Validation &amp; Verification</a:t>
            </a:r>
          </a:p>
          <a:p>
            <a:pPr lvl="0" algn="l" fontAlgn="base">
              <a:spcBef>
                <a:spcPct val="0"/>
              </a:spcBef>
              <a:spcAft>
                <a:spcPct val="0"/>
              </a:spcAft>
            </a:pPr>
            <a:r>
              <a:rPr lang="en-US" sz="2400" b="1" dirty="0">
                <a:solidFill>
                  <a:srgbClr val="000000"/>
                </a:solidFill>
                <a:latin typeface="Arial" charset="0"/>
              </a:rPr>
              <a:t>MLA partner of International Accreditation Forum (IAF) and Pacific Accreditation Cooperation (PAC)  </a:t>
            </a:r>
            <a:endParaRPr lang="en-US" sz="1800" dirty="0">
              <a:solidFill>
                <a:srgbClr val="000000"/>
              </a:solidFill>
              <a:latin typeface="Arial" charset="0"/>
            </a:endParaRPr>
          </a:p>
          <a:p>
            <a:pPr algn="l"/>
            <a:endParaRPr lang="en-GB" sz="240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1638653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2497EB9-D0C2-4E43-99F6-797F61FE0209}" type="slidenum">
              <a:rPr lang="en-US" sz="1400" smtClean="0">
                <a:solidFill>
                  <a:prstClr val="black"/>
                </a:solidFill>
                <a:latin typeface="Arial" panose="020B0604020202020204" pitchFamily="34" charset="0"/>
              </a:rPr>
              <a:pPr>
                <a:spcBef>
                  <a:spcPct val="0"/>
                </a:spcBef>
                <a:buFontTx/>
                <a:buNone/>
              </a:pPr>
              <a:t>8</a:t>
            </a:fld>
            <a:endParaRPr lang="en-US" sz="1400" smtClean="0">
              <a:solidFill>
                <a:prstClr val="black"/>
              </a:solidFill>
              <a:latin typeface="Arial" panose="020B0604020202020204" pitchFamily="34" charset="0"/>
            </a:endParaRPr>
          </a:p>
        </p:txBody>
      </p:sp>
      <p:sp>
        <p:nvSpPr>
          <p:cNvPr id="83972" name="Text Box 3"/>
          <p:cNvSpPr txBox="1">
            <a:spLocks noChangeArrowheads="1"/>
          </p:cNvSpPr>
          <p:nvPr/>
        </p:nvSpPr>
        <p:spPr bwMode="auto">
          <a:xfrm>
            <a:off x="2540000" y="533400"/>
            <a:ext cx="863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b="1">
                <a:solidFill>
                  <a:srgbClr val="FF3300"/>
                </a:solidFill>
                <a:latin typeface="Tahoma" panose="020B0604030504040204" pitchFamily="34" charset="0"/>
              </a:rPr>
              <a:t>SLAB Accreditation Logo</a:t>
            </a:r>
          </a:p>
        </p:txBody>
      </p:sp>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5775" y="3576350"/>
            <a:ext cx="1619251"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2463478217"/>
              </p:ext>
            </p:extLst>
          </p:nvPr>
        </p:nvGraphicFramePr>
        <p:xfrm>
          <a:off x="3375025" y="3576349"/>
          <a:ext cx="1524000" cy="1571625"/>
        </p:xfrm>
        <a:graphic>
          <a:graphicData uri="http://schemas.openxmlformats.org/presentationml/2006/ole">
            <mc:AlternateContent xmlns:mc="http://schemas.openxmlformats.org/markup-compatibility/2006">
              <mc:Choice xmlns:v="urn:schemas-microsoft-com:vml" Requires="v">
                <p:oleObj spid="_x0000_s1101" name="CorelDRAW" r:id="rId5" imgW="2414880" imgH="2498400" progId="CorelDraw.Graphic.15">
                  <p:embed/>
                </p:oleObj>
              </mc:Choice>
              <mc:Fallback>
                <p:oleObj name="CorelDRAW" r:id="rId5" imgW="2414880" imgH="2498400" progId="CorelDraw.Graphic.15">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5025" y="3576349"/>
                        <a:ext cx="152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8169443" y="4916542"/>
            <a:ext cx="3306011" cy="523220"/>
          </a:xfrm>
          <a:prstGeom prst="rect">
            <a:avLst/>
          </a:prstGeom>
        </p:spPr>
        <p:txBody>
          <a:bodyPr wrap="square">
            <a:spAutoFit/>
          </a:bodyPr>
          <a:lstStyle/>
          <a:p>
            <a:pPr lvl="0" eaLnBrk="0" fontAlgn="base" hangingPunct="0">
              <a:spcBef>
                <a:spcPct val="0"/>
              </a:spcBef>
              <a:spcAft>
                <a:spcPts val="800"/>
              </a:spcAft>
            </a:pPr>
            <a:r>
              <a:rPr lang="en-GB" sz="1400" b="1" dirty="0">
                <a:latin typeface="Calibri" pitchFamily="34" charset="0"/>
              </a:rPr>
              <a:t>ISO/IEC 17021 and ISO/IEC TS 17021-3 </a:t>
            </a:r>
            <a:r>
              <a:rPr lang="en-GB" sz="1400" b="1" dirty="0" smtClean="0">
                <a:latin typeface="Calibri" pitchFamily="34" charset="0"/>
              </a:rPr>
              <a:t>QMS/EMS/FMS XXX-XX </a:t>
            </a:r>
            <a:endParaRPr lang="en-US" sz="1400" b="1" dirty="0">
              <a:latin typeface="Calibri" pitchFamily="34" charset="0"/>
            </a:endParaRPr>
          </a:p>
        </p:txBody>
      </p:sp>
      <p:pic>
        <p:nvPicPr>
          <p:cNvPr id="9" name="Picture 8" descr="http://www.iaf.nu/upImages/IAF%20MLA%20Mark.png"/>
          <p:cNvPicPr/>
          <p:nvPr/>
        </p:nvPicPr>
        <p:blipFill>
          <a:blip r:embed="rId7">
            <a:extLst>
              <a:ext uri="{28A0092B-C50C-407E-A947-70E740481C1C}">
                <a14:useLocalDpi xmlns:a14="http://schemas.microsoft.com/office/drawing/2010/main" val="0"/>
              </a:ext>
            </a:extLst>
          </a:blip>
          <a:srcRect/>
          <a:stretch>
            <a:fillRect/>
          </a:stretch>
        </p:blipFill>
        <p:spPr bwMode="auto">
          <a:xfrm>
            <a:off x="6773020" y="3576348"/>
            <a:ext cx="1830320" cy="1071166"/>
          </a:xfrm>
          <a:prstGeom prst="rect">
            <a:avLst/>
          </a:prstGeom>
          <a:noFill/>
          <a:ln>
            <a:noFill/>
          </a:ln>
        </p:spPr>
      </p:pic>
      <p:graphicFrame>
        <p:nvGraphicFramePr>
          <p:cNvPr id="4" name="Object 3"/>
          <p:cNvGraphicFramePr>
            <a:graphicFrameLocks noChangeAspect="1"/>
          </p:cNvGraphicFramePr>
          <p:nvPr>
            <p:extLst>
              <p:ext uri="{D42A27DB-BD31-4B8C-83A1-F6EECF244321}">
                <p14:modId xmlns:p14="http://schemas.microsoft.com/office/powerpoint/2010/main" val="2670984614"/>
              </p:ext>
            </p:extLst>
          </p:nvPr>
        </p:nvGraphicFramePr>
        <p:xfrm>
          <a:off x="8603340" y="3326120"/>
          <a:ext cx="1524000" cy="1571625"/>
        </p:xfrm>
        <a:graphic>
          <a:graphicData uri="http://schemas.openxmlformats.org/presentationml/2006/ole">
            <mc:AlternateContent xmlns:mc="http://schemas.openxmlformats.org/markup-compatibility/2006">
              <mc:Choice xmlns:v="urn:schemas-microsoft-com:vml" Requires="v">
                <p:oleObj spid="_x0000_s1102" name="CorelDRAW" r:id="rId8" imgW="2414880" imgH="2498400" progId="CorelDraw.Graphic.15">
                  <p:embed/>
                </p:oleObj>
              </mc:Choice>
              <mc:Fallback>
                <p:oleObj name="CorelDRAW" r:id="rId8" imgW="2414880" imgH="2498400" progId="CorelDraw.Graphic.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3340" y="3326120"/>
                        <a:ext cx="152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72053141"/>
              </p:ext>
            </p:extLst>
          </p:nvPr>
        </p:nvGraphicFramePr>
        <p:xfrm>
          <a:off x="5157036" y="1240341"/>
          <a:ext cx="1524000" cy="1571625"/>
        </p:xfrm>
        <a:graphic>
          <a:graphicData uri="http://schemas.openxmlformats.org/presentationml/2006/ole">
            <mc:AlternateContent xmlns:mc="http://schemas.openxmlformats.org/markup-compatibility/2006">
              <mc:Choice xmlns:v="urn:schemas-microsoft-com:vml" Requires="v">
                <p:oleObj spid="_x0000_s1103" name="CorelDRAW" r:id="rId9" imgW="2414880" imgH="2498400" progId="CorelDraw.Graphic.15">
                  <p:embed/>
                </p:oleObj>
              </mc:Choice>
              <mc:Fallback>
                <p:oleObj name="CorelDRAW" r:id="rId9" imgW="2414880" imgH="2498400" progId="CorelDraw.Graphic.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7036" y="1240341"/>
                        <a:ext cx="152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4472071" y="2797805"/>
            <a:ext cx="3697372" cy="625812"/>
          </a:xfrm>
          <a:prstGeom prst="rect">
            <a:avLst/>
          </a:prstGeom>
        </p:spPr>
        <p:txBody>
          <a:bodyPr wrap="square">
            <a:spAutoFit/>
          </a:bodyPr>
          <a:lstStyle/>
          <a:p>
            <a:pPr lvl="0" eaLnBrk="0" fontAlgn="base" hangingPunct="0">
              <a:spcBef>
                <a:spcPct val="0"/>
              </a:spcBef>
              <a:spcAft>
                <a:spcPts val="800"/>
              </a:spcAft>
            </a:pPr>
            <a:r>
              <a:rPr lang="en-US" sz="1400" b="1" dirty="0">
                <a:solidFill>
                  <a:prstClr val="black"/>
                </a:solidFill>
                <a:latin typeface="Calibri" panose="020F0502020204030204" pitchFamily="34" charset="0"/>
              </a:rPr>
              <a:t>ISO/IEC 17025 / ISO </a:t>
            </a:r>
            <a:r>
              <a:rPr lang="en-US" sz="1400" b="1" dirty="0" smtClean="0">
                <a:solidFill>
                  <a:prstClr val="black"/>
                </a:solidFill>
                <a:latin typeface="Calibri" panose="020F0502020204030204" pitchFamily="34" charset="0"/>
              </a:rPr>
              <a:t>15189/ISO/IEC 17021</a:t>
            </a:r>
          </a:p>
          <a:p>
            <a:pPr lvl="0" eaLnBrk="0" fontAlgn="base" hangingPunct="0">
              <a:spcBef>
                <a:spcPct val="0"/>
              </a:spcBef>
              <a:spcAft>
                <a:spcPts val="800"/>
              </a:spcAft>
            </a:pPr>
            <a:r>
              <a:rPr lang="en-US" sz="1400" b="1" dirty="0" smtClean="0">
                <a:solidFill>
                  <a:prstClr val="black"/>
                </a:solidFill>
                <a:latin typeface="Calibri" panose="020F0502020204030204" pitchFamily="34" charset="0"/>
              </a:rPr>
              <a:t> </a:t>
            </a:r>
            <a:r>
              <a:rPr lang="en-US" sz="1400" b="1" dirty="0">
                <a:solidFill>
                  <a:prstClr val="black"/>
                </a:solidFill>
                <a:latin typeface="Calibri" panose="020F0502020204030204" pitchFamily="34" charset="0"/>
              </a:rPr>
              <a:t>TL / CL / ML XXX - XX</a:t>
            </a:r>
            <a:endParaRPr lang="en-US" sz="1400" dirty="0">
              <a:solidFill>
                <a:prstClr val="black"/>
              </a:solidFill>
              <a:latin typeface="Arial" panose="020B0604020202020204" pitchFamily="34" charset="0"/>
            </a:endParaRPr>
          </a:p>
        </p:txBody>
      </p:sp>
      <p:sp>
        <p:nvSpPr>
          <p:cNvPr id="13" name="Rectangle 12"/>
          <p:cNvSpPr/>
          <p:nvPr/>
        </p:nvSpPr>
        <p:spPr>
          <a:xfrm>
            <a:off x="3375025" y="5147973"/>
            <a:ext cx="3306011" cy="625812"/>
          </a:xfrm>
          <a:prstGeom prst="rect">
            <a:avLst/>
          </a:prstGeom>
        </p:spPr>
        <p:txBody>
          <a:bodyPr wrap="square">
            <a:spAutoFit/>
          </a:bodyPr>
          <a:lstStyle/>
          <a:p>
            <a:pPr lvl="0" eaLnBrk="0" fontAlgn="base" hangingPunct="0">
              <a:spcBef>
                <a:spcPct val="0"/>
              </a:spcBef>
              <a:spcAft>
                <a:spcPts val="800"/>
              </a:spcAft>
            </a:pPr>
            <a:r>
              <a:rPr lang="en-US" sz="1400" b="1" dirty="0">
                <a:solidFill>
                  <a:prstClr val="black"/>
                </a:solidFill>
                <a:latin typeface="Calibri" panose="020F0502020204030204" pitchFamily="34" charset="0"/>
              </a:rPr>
              <a:t>ISO/IEC 17025 / ISO 15189</a:t>
            </a:r>
            <a:endParaRPr lang="en-US" sz="1400" b="1" dirty="0">
              <a:solidFill>
                <a:prstClr val="black"/>
              </a:solidFill>
              <a:latin typeface="Times New Roman" panose="02020603050405020304" pitchFamily="18" charset="0"/>
            </a:endParaRPr>
          </a:p>
          <a:p>
            <a:pPr lvl="0" eaLnBrk="0" fontAlgn="base" hangingPunct="0">
              <a:spcBef>
                <a:spcPct val="0"/>
              </a:spcBef>
              <a:spcAft>
                <a:spcPts val="800"/>
              </a:spcAft>
            </a:pPr>
            <a:r>
              <a:rPr lang="en-US" sz="1400" b="1" dirty="0">
                <a:solidFill>
                  <a:prstClr val="black"/>
                </a:solidFill>
                <a:latin typeface="Calibri" panose="020F0502020204030204" pitchFamily="34" charset="0"/>
              </a:rPr>
              <a:t> TL / CL / ML XXX - XX</a:t>
            </a:r>
            <a:endParaRPr lang="en-US" sz="1400" dirty="0">
              <a:solidFill>
                <a:prstClr val="black"/>
              </a:solidFill>
              <a:latin typeface="Arial" panose="020B0604020202020204" pitchFamily="34" charset="0"/>
            </a:endParaRPr>
          </a:p>
        </p:txBody>
      </p:sp>
    </p:spTree>
    <p:extLst>
      <p:ext uri="{BB962C8B-B14F-4D97-AF65-F5344CB8AC3E}">
        <p14:creationId xmlns:p14="http://schemas.microsoft.com/office/powerpoint/2010/main" val="1358801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1.One Belt And One Road Initiative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US" sz="2200" dirty="0"/>
              <a:t>Sri Lanka </a:t>
            </a:r>
            <a:r>
              <a:rPr lang="en-US" sz="2200" dirty="0" smtClean="0"/>
              <a:t>played </a:t>
            </a:r>
            <a:r>
              <a:rPr lang="en-US" sz="2200" dirty="0"/>
              <a:t>an active role in the ancient Silk route of the </a:t>
            </a:r>
            <a:r>
              <a:rPr lang="en-US" sz="2200" dirty="0" smtClean="0"/>
              <a:t>ocean</a:t>
            </a:r>
          </a:p>
          <a:p>
            <a:pPr algn="just"/>
            <a:r>
              <a:rPr lang="en-US" sz="2200" dirty="0" smtClean="0"/>
              <a:t>Sri </a:t>
            </a:r>
            <a:r>
              <a:rPr lang="en-US" sz="2200" dirty="0"/>
              <a:t>Lanka functioned as an </a:t>
            </a:r>
            <a:r>
              <a:rPr lang="en-US" sz="2200" dirty="0" smtClean="0"/>
              <a:t>entre port </a:t>
            </a:r>
            <a:r>
              <a:rPr lang="en-US" sz="2200" dirty="0"/>
              <a:t>of trade for exchanging commodities</a:t>
            </a:r>
            <a:r>
              <a:rPr lang="en-US" sz="2200" dirty="0" smtClean="0"/>
              <a:t>.</a:t>
            </a:r>
          </a:p>
          <a:p>
            <a:pPr algn="just"/>
            <a:r>
              <a:rPr lang="en-US" sz="2200" dirty="0" smtClean="0"/>
              <a:t>Efforts of UK and France to </a:t>
            </a:r>
            <a:r>
              <a:rPr lang="en-US" sz="2200" dirty="0"/>
              <a:t>connect  South Asia, South East Asia,  and Far East during colonial times and more recently, the ‘</a:t>
            </a:r>
            <a:r>
              <a:rPr lang="en-US" sz="2200" i="1" dirty="0">
                <a:hlinkClick r:id="rId2"/>
              </a:rPr>
              <a:t>Asian Highway</a:t>
            </a:r>
            <a:r>
              <a:rPr lang="en-US" sz="2200" dirty="0"/>
              <a:t>’ proposed by Economic and Social  Commission for Asia and the Pacific (ESCAP) are some initiatives taken to develop intra-Asian and Euro-Asian connectivity </a:t>
            </a:r>
            <a:endParaRPr lang="en-US" sz="2200" dirty="0" smtClean="0"/>
          </a:p>
          <a:p>
            <a:pPr algn="just"/>
            <a:r>
              <a:rPr lang="en-US" sz="2200" dirty="0"/>
              <a:t>More recently, China aims to reclaim the past glory of the ancient Silk Road through its own One Belt One Road initiative and it is one of the boldest initiatives taken by China since becoming the second largest economy in the world</a:t>
            </a:r>
            <a:r>
              <a:rPr lang="en-US" dirty="0"/>
              <a:t>.</a:t>
            </a:r>
          </a:p>
        </p:txBody>
      </p:sp>
    </p:spTree>
    <p:extLst>
      <p:ext uri="{BB962C8B-B14F-4D97-AF65-F5344CB8AC3E}">
        <p14:creationId xmlns:p14="http://schemas.microsoft.com/office/powerpoint/2010/main" val="2310774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TotalTime>
  <Words>942</Words>
  <Application>Microsoft Office PowerPoint</Application>
  <PresentationFormat>自定义</PresentationFormat>
  <Paragraphs>214</Paragraphs>
  <Slides>21</Slides>
  <Notes>6</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21</vt:i4>
      </vt:variant>
    </vt:vector>
  </HeadingPairs>
  <TitlesOfParts>
    <vt:vector size="25" baseType="lpstr">
      <vt:lpstr>Parallax</vt:lpstr>
      <vt:lpstr>Office Theme</vt:lpstr>
      <vt:lpstr>1_Office Theme</vt:lpstr>
      <vt:lpstr>CorelDRAW</vt:lpstr>
      <vt:lpstr>Country Presentation Sri Lanka</vt:lpstr>
      <vt:lpstr>SRI LANKA ACCREDITATION BOARD FOR CONFORMITY ASSESSMENT (SLAB)</vt:lpstr>
      <vt:lpstr>SLAB Functions</vt:lpstr>
      <vt:lpstr>Operational Structure of SLAB</vt:lpstr>
      <vt:lpstr>SLAB Accreditation -Current status </vt:lpstr>
      <vt:lpstr>International Recognition</vt:lpstr>
      <vt:lpstr>International Recognition of SLAB Accreditation - Current Status </vt:lpstr>
      <vt:lpstr>PowerPoint 演示文稿</vt:lpstr>
      <vt:lpstr>1.One Belt And One Road Initiative</vt:lpstr>
      <vt:lpstr>PowerPoint 演示文稿</vt:lpstr>
      <vt:lpstr>Reinventing the Past Glory: One Belt One Road (OBOR) Initiative</vt:lpstr>
      <vt:lpstr>Implications for Sri Lanka</vt:lpstr>
      <vt:lpstr>Legislation and Technical Regulations </vt:lpstr>
      <vt:lpstr>2.Use of Accreditation results in Market regulation</vt:lpstr>
      <vt:lpstr>PowerPoint 演示文稿</vt:lpstr>
      <vt:lpstr> Laws and regulations are currently requires when accrediting conformity assessment bodies in Sri Lanka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lenovo</cp:lastModifiedBy>
  <cp:revision>68</cp:revision>
  <dcterms:created xsi:type="dcterms:W3CDTF">2017-08-25T06:17:24Z</dcterms:created>
  <dcterms:modified xsi:type="dcterms:W3CDTF">2017-09-04T06:56:57Z</dcterms:modified>
</cp:coreProperties>
</file>