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19"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1" r:id="rId23"/>
    <p:sldId id="342" r:id="rId24"/>
    <p:sldId id="343" r:id="rId25"/>
    <p:sldId id="344" r:id="rId26"/>
  </p:sldIdLst>
  <p:sldSz cx="12192000" cy="6858000"/>
  <p:notesSz cx="6858000" cy="9144000"/>
  <p:defaultTextStyle>
    <a:defPPr>
      <a:defRPr lang="zh-CN"/>
    </a:defPPr>
    <a:lvl1pPr algn="l" rtl="0" fontAlgn="base">
      <a:spcBef>
        <a:spcPct val="0"/>
      </a:spcBef>
      <a:spcAft>
        <a:spcPct val="0"/>
      </a:spcAft>
      <a:defRPr b="1" i="1" kern="1200">
        <a:solidFill>
          <a:schemeClr val="tx1"/>
        </a:solidFill>
        <a:latin typeface="Arial" panose="020B0604020202020204" pitchFamily="34" charset="0"/>
        <a:ea typeface="华文细黑" panose="02010600040101010101" pitchFamily="2" charset="-122"/>
        <a:cs typeface="+mn-cs"/>
      </a:defRPr>
    </a:lvl1pPr>
    <a:lvl2pPr marL="457200" algn="l" rtl="0" fontAlgn="base">
      <a:spcBef>
        <a:spcPct val="0"/>
      </a:spcBef>
      <a:spcAft>
        <a:spcPct val="0"/>
      </a:spcAft>
      <a:defRPr b="1" i="1" kern="1200">
        <a:solidFill>
          <a:schemeClr val="tx1"/>
        </a:solidFill>
        <a:latin typeface="Arial" panose="020B0604020202020204" pitchFamily="34" charset="0"/>
        <a:ea typeface="华文细黑" panose="02010600040101010101" pitchFamily="2" charset="-122"/>
        <a:cs typeface="+mn-cs"/>
      </a:defRPr>
    </a:lvl2pPr>
    <a:lvl3pPr marL="914400" algn="l" rtl="0" fontAlgn="base">
      <a:spcBef>
        <a:spcPct val="0"/>
      </a:spcBef>
      <a:spcAft>
        <a:spcPct val="0"/>
      </a:spcAft>
      <a:defRPr b="1" i="1" kern="1200">
        <a:solidFill>
          <a:schemeClr val="tx1"/>
        </a:solidFill>
        <a:latin typeface="Arial" panose="020B0604020202020204" pitchFamily="34" charset="0"/>
        <a:ea typeface="华文细黑" panose="02010600040101010101" pitchFamily="2" charset="-122"/>
        <a:cs typeface="+mn-cs"/>
      </a:defRPr>
    </a:lvl3pPr>
    <a:lvl4pPr marL="1371600" algn="l" rtl="0" fontAlgn="base">
      <a:spcBef>
        <a:spcPct val="0"/>
      </a:spcBef>
      <a:spcAft>
        <a:spcPct val="0"/>
      </a:spcAft>
      <a:defRPr b="1" i="1" kern="1200">
        <a:solidFill>
          <a:schemeClr val="tx1"/>
        </a:solidFill>
        <a:latin typeface="Arial" panose="020B0604020202020204" pitchFamily="34" charset="0"/>
        <a:ea typeface="华文细黑" panose="02010600040101010101" pitchFamily="2" charset="-122"/>
        <a:cs typeface="+mn-cs"/>
      </a:defRPr>
    </a:lvl4pPr>
    <a:lvl5pPr marL="1828800" algn="l" rtl="0" fontAlgn="base">
      <a:spcBef>
        <a:spcPct val="0"/>
      </a:spcBef>
      <a:spcAft>
        <a:spcPct val="0"/>
      </a:spcAft>
      <a:defRPr b="1" i="1"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b="1" i="1" kern="1200">
        <a:solidFill>
          <a:schemeClr val="tx1"/>
        </a:solidFill>
        <a:latin typeface="Arial" panose="020B0604020202020204" pitchFamily="34" charset="0"/>
        <a:ea typeface="华文细黑" panose="02010600040101010101" pitchFamily="2" charset="-122"/>
        <a:cs typeface="+mn-cs"/>
      </a:defRPr>
    </a:lvl6pPr>
    <a:lvl7pPr marL="2743200" algn="l" defTabSz="914400" rtl="0" eaLnBrk="1" latinLnBrk="0" hangingPunct="1">
      <a:defRPr b="1" i="1" kern="1200">
        <a:solidFill>
          <a:schemeClr val="tx1"/>
        </a:solidFill>
        <a:latin typeface="Arial" panose="020B0604020202020204" pitchFamily="34" charset="0"/>
        <a:ea typeface="华文细黑" panose="02010600040101010101" pitchFamily="2" charset="-122"/>
        <a:cs typeface="+mn-cs"/>
      </a:defRPr>
    </a:lvl7pPr>
    <a:lvl8pPr marL="3200400" algn="l" defTabSz="914400" rtl="0" eaLnBrk="1" latinLnBrk="0" hangingPunct="1">
      <a:defRPr b="1" i="1" kern="1200">
        <a:solidFill>
          <a:schemeClr val="tx1"/>
        </a:solidFill>
        <a:latin typeface="Arial" panose="020B0604020202020204" pitchFamily="34" charset="0"/>
        <a:ea typeface="华文细黑" panose="02010600040101010101" pitchFamily="2" charset="-122"/>
        <a:cs typeface="+mn-cs"/>
      </a:defRPr>
    </a:lvl8pPr>
    <a:lvl9pPr marL="3657600" algn="l" defTabSz="914400" rtl="0" eaLnBrk="1" latinLnBrk="0" hangingPunct="1">
      <a:defRPr b="1" i="1" kern="120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3838" userDrawn="1">
          <p15:clr>
            <a:srgbClr val="A4A3A4"/>
          </p15:clr>
        </p15:guide>
        <p15:guide id="2" orient="horz" pos="210" userDrawn="1">
          <p15:clr>
            <a:srgbClr val="A4A3A4"/>
          </p15:clr>
        </p15:guide>
        <p15:guide id="3" orient="horz" pos="4110" userDrawn="1">
          <p15:clr>
            <a:srgbClr val="A4A3A4"/>
          </p15:clr>
        </p15:guide>
        <p15:guide id="4" orient="horz" pos="119" userDrawn="1">
          <p15:clr>
            <a:srgbClr val="A4A3A4"/>
          </p15:clr>
        </p15:guide>
        <p15:guide id="5" pos="7287" userDrawn="1">
          <p15:clr>
            <a:srgbClr val="A4A3A4"/>
          </p15:clr>
        </p15:guide>
        <p15:guide id="6" pos="3840" userDrawn="1">
          <p15:clr>
            <a:srgbClr val="A4A3A4"/>
          </p15:clr>
        </p15:guide>
        <p15:guide id="7"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500"/>
    <a:srgbClr val="FFCC99"/>
    <a:srgbClr val="FFFF00"/>
    <a:srgbClr val="FFCC66"/>
    <a:srgbClr val="FFCC00"/>
    <a:srgbClr val="000099"/>
    <a:srgbClr val="1C1C1C"/>
    <a:srgbClr val="080808"/>
    <a:srgbClr val="FF674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36" autoAdjust="0"/>
  </p:normalViewPr>
  <p:slideViewPr>
    <p:cSldViewPr>
      <p:cViewPr varScale="1">
        <p:scale>
          <a:sx n="63" d="100"/>
          <a:sy n="63" d="100"/>
        </p:scale>
        <p:origin x="1426" y="58"/>
      </p:cViewPr>
      <p:guideLst>
        <p:guide orient="horz" pos="3838"/>
        <p:guide orient="horz" pos="210"/>
        <p:guide orient="horz" pos="4110"/>
        <p:guide orient="horz" pos="119"/>
        <p:guide pos="7287"/>
        <p:guide pos="384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i="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i="0"/>
            </a:lvl1pPr>
          </a:lstStyle>
          <a:p>
            <a:endParaRPr lang="en-US"/>
          </a:p>
        </p:txBody>
      </p:sp>
      <p:sp>
        <p:nvSpPr>
          <p:cNvPr id="5124" name="Rectangle 4"/>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i="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i="0"/>
            </a:lvl1pPr>
          </a:lstStyle>
          <a:p>
            <a:fld id="{66213583-A5BA-4243-AFC1-AD2FD0D29F7A}" type="slidenum">
              <a:rPr lang="en-US"/>
              <a:pPr/>
              <a:t>‹#›</a:t>
            </a:fld>
            <a:endParaRPr lang="en-US"/>
          </a:p>
        </p:txBody>
      </p:sp>
    </p:spTree>
    <p:extLst>
      <p:ext uri="{BB962C8B-B14F-4D97-AF65-F5344CB8AC3E}">
        <p14:creationId xmlns:p14="http://schemas.microsoft.com/office/powerpoint/2010/main" val="424615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aike.baidu.com/view/1265018.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aike.baidu.com/view/74981.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baike.baidu.com/view/2007789.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5</a:t>
            </a:fld>
            <a:endParaRPr lang="en-US"/>
          </a:p>
        </p:txBody>
      </p:sp>
    </p:spTree>
    <p:extLst>
      <p:ext uri="{BB962C8B-B14F-4D97-AF65-F5344CB8AC3E}">
        <p14:creationId xmlns:p14="http://schemas.microsoft.com/office/powerpoint/2010/main" val="26784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邓小平理论是马克思列宁主义的基本原理同当代中国实践和时代特征相结合的产物，是毛泽东思想在新的历史条件下的继承和发展，是</a:t>
            </a:r>
            <a:r>
              <a:rPr lang="zh-CN" altLang="en-US" sz="1200" b="0" i="0" u="none" strike="noStrike" kern="1200" dirty="0" smtClean="0">
                <a:solidFill>
                  <a:schemeClr val="tx1"/>
                </a:solidFill>
                <a:effectLst/>
                <a:latin typeface="Arial" panose="020B0604020202020204" pitchFamily="34" charset="0"/>
                <a:ea typeface="华文细黑" panose="02010600040101010101" pitchFamily="2" charset="-122"/>
                <a:cs typeface="+mn-cs"/>
                <a:hlinkClick r:id="rId3"/>
              </a:rPr>
              <a:t>马克思主义在中国</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发展的新阶段，是当代中国的马克思主义，是中国共产党集体智慧的结晶，引导着我国社会主义现代化事业不断前进。</a:t>
            </a:r>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14</a:t>
            </a:fld>
            <a:endParaRPr lang="en-US"/>
          </a:p>
        </p:txBody>
      </p:sp>
    </p:spTree>
    <p:extLst>
      <p:ext uri="{BB962C8B-B14F-4D97-AF65-F5344CB8AC3E}">
        <p14:creationId xmlns:p14="http://schemas.microsoft.com/office/powerpoint/2010/main" val="265680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15</a:t>
            </a:fld>
            <a:endParaRPr lang="en-US"/>
          </a:p>
        </p:txBody>
      </p:sp>
    </p:spTree>
    <p:extLst>
      <p:ext uri="{BB962C8B-B14F-4D97-AF65-F5344CB8AC3E}">
        <p14:creationId xmlns:p14="http://schemas.microsoft.com/office/powerpoint/2010/main" val="2656804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16</a:t>
            </a:fld>
            <a:endParaRPr lang="en-US"/>
          </a:p>
        </p:txBody>
      </p:sp>
    </p:spTree>
    <p:extLst>
      <p:ext uri="{BB962C8B-B14F-4D97-AF65-F5344CB8AC3E}">
        <p14:creationId xmlns:p14="http://schemas.microsoft.com/office/powerpoint/2010/main" val="2656804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17</a:t>
            </a:fld>
            <a:endParaRPr lang="en-US"/>
          </a:p>
        </p:txBody>
      </p:sp>
    </p:spTree>
    <p:extLst>
      <p:ext uri="{BB962C8B-B14F-4D97-AF65-F5344CB8AC3E}">
        <p14:creationId xmlns:p14="http://schemas.microsoft.com/office/powerpoint/2010/main" val="2656804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18</a:t>
            </a:fld>
            <a:endParaRPr lang="en-US"/>
          </a:p>
        </p:txBody>
      </p:sp>
    </p:spTree>
    <p:extLst>
      <p:ext uri="{BB962C8B-B14F-4D97-AF65-F5344CB8AC3E}">
        <p14:creationId xmlns:p14="http://schemas.microsoft.com/office/powerpoint/2010/main" val="265680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19</a:t>
            </a:fld>
            <a:endParaRPr lang="en-US"/>
          </a:p>
        </p:txBody>
      </p:sp>
    </p:spTree>
    <p:extLst>
      <p:ext uri="{BB962C8B-B14F-4D97-AF65-F5344CB8AC3E}">
        <p14:creationId xmlns:p14="http://schemas.microsoft.com/office/powerpoint/2010/main" val="2656804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20</a:t>
            </a:fld>
            <a:endParaRPr lang="en-US"/>
          </a:p>
        </p:txBody>
      </p:sp>
    </p:spTree>
    <p:extLst>
      <p:ext uri="{BB962C8B-B14F-4D97-AF65-F5344CB8AC3E}">
        <p14:creationId xmlns:p14="http://schemas.microsoft.com/office/powerpoint/2010/main" val="2656804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21</a:t>
            </a:fld>
            <a:endParaRPr lang="en-US"/>
          </a:p>
        </p:txBody>
      </p:sp>
    </p:spTree>
    <p:extLst>
      <p:ext uri="{BB962C8B-B14F-4D97-AF65-F5344CB8AC3E}">
        <p14:creationId xmlns:p14="http://schemas.microsoft.com/office/powerpoint/2010/main" val="2656804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24</a:t>
            </a:fld>
            <a:endParaRPr lang="en-US"/>
          </a:p>
        </p:txBody>
      </p:sp>
    </p:spTree>
    <p:extLst>
      <p:ext uri="{BB962C8B-B14F-4D97-AF65-F5344CB8AC3E}">
        <p14:creationId xmlns:p14="http://schemas.microsoft.com/office/powerpoint/2010/main" val="392879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纲领</a:t>
            </a:r>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共十五条，规定了党的名称、性质和纲领，提出了党的最终奋斗目标。</a:t>
            </a:r>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纲领</a:t>
            </a:r>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宣布“我党定名为‘中国共产党’”；规定了党的纲领是“以无产阶级革命军队推翻资产阶级，由劳动阶级重建国家，直至消灭阶级差别；采用无产阶级专政，以达到阶级斗争的目的──消灭阶级；废除资本私有制，没收一切生产资料，如机器、土地、厂房、半成品等，归社会所有；联合</a:t>
            </a:r>
            <a:r>
              <a:rPr lang="zh-CN" altLang="en-US" sz="1200" b="0" i="0" u="none" strike="noStrike" kern="1200" dirty="0" smtClean="0">
                <a:solidFill>
                  <a:schemeClr val="tx1"/>
                </a:solidFill>
                <a:effectLst/>
                <a:latin typeface="Arial" panose="020B0604020202020204" pitchFamily="34" charset="0"/>
                <a:ea typeface="华文细黑" panose="02010600040101010101" pitchFamily="2" charset="-122"/>
                <a:cs typeface="+mn-cs"/>
                <a:hlinkClick r:id="rId3"/>
              </a:rPr>
              <a:t>第三国际</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a:t>
            </a:r>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纲领</a:t>
            </a:r>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也对党的组织章程、党的组织原则、组织机构和发展党员作了明确的规定。</a:t>
            </a:r>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6</a:t>
            </a:fld>
            <a:endParaRPr lang="en-US"/>
          </a:p>
        </p:txBody>
      </p:sp>
    </p:spTree>
    <p:extLst>
      <p:ext uri="{BB962C8B-B14F-4D97-AF65-F5344CB8AC3E}">
        <p14:creationId xmlns:p14="http://schemas.microsoft.com/office/powerpoint/2010/main" val="26784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7</a:t>
            </a:fld>
            <a:endParaRPr lang="en-US"/>
          </a:p>
        </p:txBody>
      </p:sp>
    </p:spTree>
    <p:extLst>
      <p:ext uri="{BB962C8B-B14F-4D97-AF65-F5344CB8AC3E}">
        <p14:creationId xmlns:p14="http://schemas.microsoft.com/office/powerpoint/2010/main" val="26784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8</a:t>
            </a:fld>
            <a:endParaRPr lang="en-US"/>
          </a:p>
        </p:txBody>
      </p:sp>
    </p:spTree>
    <p:extLst>
      <p:ext uri="{BB962C8B-B14F-4D97-AF65-F5344CB8AC3E}">
        <p14:creationId xmlns:p14="http://schemas.microsoft.com/office/powerpoint/2010/main" val="26784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9</a:t>
            </a:fld>
            <a:endParaRPr lang="en-US"/>
          </a:p>
        </p:txBody>
      </p:sp>
    </p:spTree>
    <p:extLst>
      <p:ext uri="{BB962C8B-B14F-4D97-AF65-F5344CB8AC3E}">
        <p14:creationId xmlns:p14="http://schemas.microsoft.com/office/powerpoint/2010/main" val="26784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1927</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年</a:t>
            </a:r>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4</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月至</a:t>
            </a:r>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5</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月中共在武汉召开的第五次全国代表大会没有专门讨论修改党章的问题，在五大通过的</a:t>
            </a:r>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组织问题决议案 </a:t>
            </a:r>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中，“认定必须改正并补充旧时的党章”。</a:t>
            </a:r>
            <a:endPar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endParaRPr>
          </a:p>
          <a:p>
            <a:endPar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endParaRPr>
          </a:p>
          <a:p>
            <a:endPar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endParaRPr>
          </a:p>
          <a:p>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修正内容：</a:t>
            </a:r>
            <a:endPar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3</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a:t>
            </a:r>
            <a:r>
              <a:rPr lang="zh-CN" altLang="en-US" dirty="0" smtClean="0">
                <a:solidFill>
                  <a:srgbClr val="C02500"/>
                </a:solidFill>
              </a:rPr>
              <a:t>并规定“青年团中央，应派代表出席党的中央政治局会议，各级团部亦应派代表参加各级党部机关之常务委员会议，此等团部之出席代表应有表决权。”修正章程在“党的中央机关”一章中，明文规定中央委员会除选举正式中央委员一人为总书记外，还要选举“中央正式委员若干人组织中央政治局指导全国一切政治工作”，体现了加强集体领导的精神。</a:t>
            </a:r>
          </a:p>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10</a:t>
            </a:fld>
            <a:endParaRPr lang="en-US"/>
          </a:p>
        </p:txBody>
      </p:sp>
    </p:spTree>
    <p:extLst>
      <p:ext uri="{BB962C8B-B14F-4D97-AF65-F5344CB8AC3E}">
        <p14:creationId xmlns:p14="http://schemas.microsoft.com/office/powerpoint/2010/main" val="242470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党章规定，共产党员必须是“中国工人阶级的有共产主义觉悟的先锋战士”，要求党员“永远是劳动人民的普通一员”，党的干部“是人民的公仆”等。</a:t>
            </a:r>
            <a:endPar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endParaRPr>
          </a:p>
          <a:p>
            <a:endPar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endParaRPr>
          </a:p>
          <a:p>
            <a:r>
              <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rPr>
              <a:t>2</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、而且吸取了历史教训，明确规定“党禁止任何形式的个人崇拜”，“凡属重大问题都要由党的委员会民主讨论，作出决定”。“不允许任何领导人实行个人专断和把个人凌驾于组织之上”。</a:t>
            </a:r>
            <a:endPar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endParaRPr>
          </a:p>
          <a:p>
            <a:endParaRPr lang="en-US" altLang="zh-CN" sz="1200" b="0" i="0" kern="1200" dirty="0" smtClean="0">
              <a:solidFill>
                <a:schemeClr val="tx1"/>
              </a:solidFill>
              <a:effectLst/>
              <a:latin typeface="Arial" panose="020B0604020202020204" pitchFamily="34" charset="0"/>
              <a:ea typeface="华文细黑" panose="02010600040101010101" pitchFamily="2" charset="-122"/>
              <a:cs typeface="+mn-cs"/>
            </a:endParaRPr>
          </a:p>
          <a:p>
            <a:r>
              <a:rPr lang="en-US" altLang="zh-CN" dirty="0" smtClean="0"/>
              <a:t>3</a:t>
            </a:r>
            <a:r>
              <a:rPr lang="zh-CN" altLang="en-US" dirty="0" smtClean="0"/>
              <a:t>、</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规定党的全国代表大会在选举中央委员会时，还要选举中央顾问委员会和中央纪律检查委员会。还规定党中央只设总书记，不再设主席和副主席，“总书记必须从</a:t>
            </a:r>
            <a:r>
              <a:rPr lang="zh-CN" altLang="en-US" sz="1200" b="0" i="0" u="none" strike="noStrike" kern="1200" dirty="0" smtClean="0">
                <a:solidFill>
                  <a:schemeClr val="tx1"/>
                </a:solidFill>
                <a:effectLst/>
                <a:latin typeface="Arial" panose="020B0604020202020204" pitchFamily="34" charset="0"/>
                <a:ea typeface="华文细黑" panose="02010600040101010101" pitchFamily="2" charset="-122"/>
                <a:cs typeface="+mn-cs"/>
                <a:hlinkClick r:id="rId3"/>
              </a:rPr>
              <a:t>中央政治局常务委员会</a:t>
            </a:r>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委员中产生。</a:t>
            </a:r>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11</a:t>
            </a:fld>
            <a:endParaRPr lang="en-US"/>
          </a:p>
        </p:txBody>
      </p:sp>
    </p:spTree>
    <p:extLst>
      <p:ext uri="{BB962C8B-B14F-4D97-AF65-F5344CB8AC3E}">
        <p14:creationId xmlns:p14="http://schemas.microsoft.com/office/powerpoint/2010/main" val="265680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Arial" panose="020B0604020202020204" pitchFamily="34" charset="0"/>
                <a:ea typeface="华文细黑" panose="02010600040101010101" pitchFamily="2" charset="-122"/>
                <a:cs typeface="+mn-cs"/>
              </a:rPr>
              <a:t>修改部分涉及到十二大党章的十个条款，即第十一、十六、十九、二十一、二十二、三十、三十三、四十三、四十六、四十八条。</a:t>
            </a:r>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12</a:t>
            </a:fld>
            <a:endParaRPr lang="en-US"/>
          </a:p>
        </p:txBody>
      </p:sp>
    </p:spTree>
    <p:extLst>
      <p:ext uri="{BB962C8B-B14F-4D97-AF65-F5344CB8AC3E}">
        <p14:creationId xmlns:p14="http://schemas.microsoft.com/office/powerpoint/2010/main" val="265680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213583-A5BA-4243-AFC1-AD2FD0D29F7A}" type="slidenum">
              <a:rPr lang="en-US" smtClean="0"/>
              <a:pPr/>
              <a:t>13</a:t>
            </a:fld>
            <a:endParaRPr lang="en-US"/>
          </a:p>
        </p:txBody>
      </p:sp>
    </p:spTree>
    <p:extLst>
      <p:ext uri="{BB962C8B-B14F-4D97-AF65-F5344CB8AC3E}">
        <p14:creationId xmlns:p14="http://schemas.microsoft.com/office/powerpoint/2010/main" val="2656804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Picture 2" descr="3390116_195620018339_2"/>
          <p:cNvPicPr>
            <a:picLocks noChangeAspect="1" noChangeArrowheads="1"/>
          </p:cNvPicPr>
          <p:nvPr userDrawn="1"/>
        </p:nvPicPr>
        <p:blipFill>
          <a:blip r:embed="rId2">
            <a:extLst>
              <a:ext uri="{28A0092B-C50C-407E-A947-70E740481C1C}">
                <a14:useLocalDpi xmlns:a14="http://schemas.microsoft.com/office/drawing/2010/main" val="0"/>
              </a:ext>
            </a:extLst>
          </a:blip>
          <a:srcRect b="5960"/>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27"/>
          <p:cNvSpPr>
            <a:spLocks noGrp="1" noChangeArrowheads="1"/>
          </p:cNvSpPr>
          <p:nvPr>
            <p:ph type="ctrTitle"/>
          </p:nvPr>
        </p:nvSpPr>
        <p:spPr>
          <a:xfrm>
            <a:off x="1919536" y="1412776"/>
            <a:ext cx="7884362" cy="1728192"/>
          </a:xfrm>
        </p:spPr>
        <p:txBody>
          <a:bodyPr/>
          <a:lstStyle>
            <a:lvl1pPr algn="r">
              <a:defRPr sz="5400">
                <a:solidFill>
                  <a:srgbClr val="FFFF00"/>
                </a:solidFill>
              </a:defRPr>
            </a:lvl1pPr>
          </a:lstStyle>
          <a:p>
            <a:pPr lvl="0"/>
            <a:r>
              <a:rPr lang="zh-CN" noProof="0" dirty="0" smtClean="0"/>
              <a:t>单击此处编辑母版标题</a:t>
            </a:r>
          </a:p>
        </p:txBody>
      </p:sp>
      <p:sp>
        <p:nvSpPr>
          <p:cNvPr id="2052" name="Rectangle 31"/>
          <p:cNvSpPr>
            <a:spLocks noGrp="1" noChangeArrowheads="1"/>
          </p:cNvSpPr>
          <p:nvPr>
            <p:ph type="subTitle" idx="1" hasCustomPrompt="1"/>
          </p:nvPr>
        </p:nvSpPr>
        <p:spPr>
          <a:xfrm>
            <a:off x="6371798" y="3140968"/>
            <a:ext cx="3432100" cy="861335"/>
          </a:xfrm>
        </p:spPr>
        <p:txBody>
          <a:bodyPr anchor="ctr"/>
          <a:lstStyle>
            <a:lvl1pPr marL="0" indent="0" algn="r">
              <a:buFont typeface="Wingdings" panose="05000000000000000000" pitchFamily="2" charset="2"/>
              <a:buNone/>
              <a:defRPr sz="3200">
                <a:solidFill>
                  <a:srgbClr val="FFFF00"/>
                </a:solidFill>
              </a:defRPr>
            </a:lvl1pPr>
          </a:lstStyle>
          <a:p>
            <a:pPr lvl="0"/>
            <a:r>
              <a:rPr lang="zh-CN" noProof="0" dirty="0" smtClean="0"/>
              <a:t>单击添加署名</a:t>
            </a:r>
          </a:p>
        </p:txBody>
      </p:sp>
      <p:pic>
        <p:nvPicPr>
          <p:cNvPr id="7" name="Picture 2" descr="C:\Users\PC\Desktop\共青团\鸽子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188640"/>
            <a:ext cx="1076483" cy="988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429384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2851" y="188913"/>
            <a:ext cx="2734733" cy="61198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4418" y="188913"/>
            <a:ext cx="8005233" cy="61198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336300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7"/>
          <p:cNvSpPr>
            <a:spLocks noGrp="1" noChangeArrowheads="1"/>
          </p:cNvSpPr>
          <p:nvPr>
            <p:ph type="title"/>
          </p:nvPr>
        </p:nvSpPr>
        <p:spPr bwMode="auto">
          <a:xfrm>
            <a:off x="1268179" y="422898"/>
            <a:ext cx="7924165" cy="70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dirty="0" smtClean="0"/>
              <a:t>单击此处编辑母版标题样式</a:t>
            </a:r>
          </a:p>
        </p:txBody>
      </p:sp>
    </p:spTree>
    <p:extLst>
      <p:ext uri="{BB962C8B-B14F-4D97-AF65-F5344CB8AC3E}">
        <p14:creationId xmlns:p14="http://schemas.microsoft.com/office/powerpoint/2010/main" val="18114099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1670853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4418" y="1341439"/>
            <a:ext cx="5369983" cy="49672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341439"/>
            <a:ext cx="5369984" cy="49672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42387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71464" y="126885"/>
            <a:ext cx="8568952" cy="1069868"/>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044287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11899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440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488351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5822984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17" name="Picture 2" descr="党建背景"/>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b="75198"/>
          <a:stretch/>
        </p:blipFill>
        <p:spPr bwMode="auto">
          <a:xfrm>
            <a:off x="-3990" y="-2728"/>
            <a:ext cx="12195989" cy="136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1"/>
          <p:cNvSpPr>
            <a:spLocks noGrp="1" noChangeArrowheads="1"/>
          </p:cNvSpPr>
          <p:nvPr>
            <p:ph type="body" idx="1"/>
          </p:nvPr>
        </p:nvSpPr>
        <p:spPr bwMode="auto">
          <a:xfrm>
            <a:off x="624418" y="1606204"/>
            <a:ext cx="10943167" cy="455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dirty="0" smtClean="0"/>
              <a:t>单击此处编辑母版文本样式</a:t>
            </a:r>
          </a:p>
          <a:p>
            <a:pPr lvl="1"/>
            <a:r>
              <a:rPr lang="zh-CN" dirty="0" smtClean="0"/>
              <a:t>第二级</a:t>
            </a:r>
          </a:p>
          <a:p>
            <a:pPr lvl="2"/>
            <a:r>
              <a:rPr lang="zh-CN" dirty="0" smtClean="0"/>
              <a:t>第三级</a:t>
            </a:r>
          </a:p>
          <a:p>
            <a:pPr lvl="3"/>
            <a:r>
              <a:rPr lang="zh-CN" dirty="0" smtClean="0"/>
              <a:t>第四级</a:t>
            </a:r>
          </a:p>
        </p:txBody>
      </p:sp>
      <p:sp>
        <p:nvSpPr>
          <p:cNvPr id="1030" name="Rectangle 6"/>
          <p:cNvSpPr>
            <a:spLocks noChangeArrowheads="1"/>
          </p:cNvSpPr>
          <p:nvPr userDrawn="1"/>
        </p:nvSpPr>
        <p:spPr bwMode="auto">
          <a:xfrm>
            <a:off x="624417" y="6524625"/>
            <a:ext cx="1919816"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de-DE" sz="1000">
                <a:solidFill>
                  <a:schemeClr val="bg1"/>
                </a:solidFill>
              </a:rPr>
              <a:t>Page </a:t>
            </a:r>
            <a:r>
              <a:rPr lang="de-DE" sz="1000">
                <a:solidFill>
                  <a:schemeClr val="bg1"/>
                </a:solidFill>
                <a:sym typeface="MS UI Gothic" panose="020B0600070205080204" pitchFamily="34" charset="-128"/>
              </a:rPr>
              <a:t></a:t>
            </a:r>
            <a:r>
              <a:rPr lang="de-DE" sz="1000">
                <a:solidFill>
                  <a:schemeClr val="bg1"/>
                </a:solidFill>
              </a:rPr>
              <a:t> </a:t>
            </a:r>
            <a:fld id="{C2E75599-C581-41E9-BB8D-5FA9337548AB}" type="slidenum">
              <a:rPr lang="en-US" altLang="zh-CN" sz="1000">
                <a:solidFill>
                  <a:schemeClr val="bg1"/>
                </a:solidFill>
              </a:rPr>
              <a:pPr algn="ctr" eaLnBrk="0" hangingPunct="0"/>
              <a:t>‹#›</a:t>
            </a:fld>
            <a:endParaRPr lang="en-US" sz="1000">
              <a:solidFill>
                <a:schemeClr val="bg1"/>
              </a:solidFill>
            </a:endParaRPr>
          </a:p>
        </p:txBody>
      </p:sp>
      <p:pic>
        <p:nvPicPr>
          <p:cNvPr id="8" name="图片 7"/>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07483" y="0"/>
            <a:ext cx="2463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userDrawn="1"/>
        </p:nvPicPr>
        <p:blipFill>
          <a:blip r:embed="rId16"/>
          <a:stretch>
            <a:fillRect/>
          </a:stretch>
        </p:blipFill>
        <p:spPr>
          <a:xfrm>
            <a:off x="1" y="6309320"/>
            <a:ext cx="3815417" cy="559540"/>
          </a:xfrm>
          <a:prstGeom prst="rect">
            <a:avLst/>
          </a:prstGeom>
        </p:spPr>
      </p:pic>
      <p:sp>
        <p:nvSpPr>
          <p:cNvPr id="6" name="文本框 5"/>
          <p:cNvSpPr txBox="1"/>
          <p:nvPr userDrawn="1"/>
        </p:nvSpPr>
        <p:spPr>
          <a:xfrm>
            <a:off x="9768408" y="6489601"/>
            <a:ext cx="1800200" cy="369332"/>
          </a:xfrm>
          <a:prstGeom prst="rect">
            <a:avLst/>
          </a:prstGeom>
          <a:gradFill>
            <a:gsLst>
              <a:gs pos="12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CN" altLang="en-US" b="1" i="0" baseline="0" dirty="0" smtClean="0">
                <a:solidFill>
                  <a:schemeClr val="accent5">
                    <a:lumMod val="50000"/>
                  </a:schemeClr>
                </a:solidFill>
                <a:latin typeface="华文彩云" pitchFamily="2" charset="-122"/>
                <a:ea typeface="华文彩云" pitchFamily="2" charset="-122"/>
              </a:rPr>
              <a:t>认可一处党支部</a:t>
            </a:r>
            <a:endParaRPr lang="zh-CN" altLang="en-US" b="1" i="0" baseline="0" dirty="0">
              <a:solidFill>
                <a:schemeClr val="accent5">
                  <a:lumMod val="50000"/>
                </a:schemeClr>
              </a:solidFill>
              <a:latin typeface="华文彩云" pitchFamily="2" charset="-122"/>
              <a:ea typeface="华文彩云" pitchFamily="2" charset="-122"/>
            </a:endParaRPr>
          </a:p>
        </p:txBody>
      </p:sp>
      <p:sp>
        <p:nvSpPr>
          <p:cNvPr id="1028" name="Rectangle 27"/>
          <p:cNvSpPr>
            <a:spLocks noGrp="1" noChangeArrowheads="1"/>
          </p:cNvSpPr>
          <p:nvPr>
            <p:ph type="title"/>
          </p:nvPr>
        </p:nvSpPr>
        <p:spPr bwMode="auto">
          <a:xfrm>
            <a:off x="1268179" y="422898"/>
            <a:ext cx="7924165" cy="70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dirty="0" smtClean="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fontAlgn="base">
        <a:spcBef>
          <a:spcPct val="0"/>
        </a:spcBef>
        <a:spcAft>
          <a:spcPct val="0"/>
        </a:spcAft>
        <a:defRPr sz="2600" b="1" kern="1200">
          <a:solidFill>
            <a:srgbClr val="FFFF00"/>
          </a:solidFill>
          <a:latin typeface="+mj-lt"/>
          <a:ea typeface="+mj-ea"/>
          <a:cs typeface="+mj-cs"/>
        </a:defRPr>
      </a:lvl1pPr>
      <a:lvl2pPr algn="l" rtl="0" fontAlgn="base">
        <a:spcBef>
          <a:spcPct val="0"/>
        </a:spcBef>
        <a:spcAft>
          <a:spcPct val="0"/>
        </a:spcAft>
        <a:defRPr sz="2600" b="1">
          <a:solidFill>
            <a:schemeClr val="tx1"/>
          </a:solidFill>
          <a:latin typeface="Arial" panose="020B0604020202020204" pitchFamily="34" charset="0"/>
          <a:ea typeface="黑体" panose="02010609060101010101" pitchFamily="49" charset="-122"/>
        </a:defRPr>
      </a:lvl2pPr>
      <a:lvl3pPr algn="l" rtl="0" fontAlgn="base">
        <a:spcBef>
          <a:spcPct val="0"/>
        </a:spcBef>
        <a:spcAft>
          <a:spcPct val="0"/>
        </a:spcAft>
        <a:defRPr sz="2600" b="1">
          <a:solidFill>
            <a:schemeClr val="tx1"/>
          </a:solidFill>
          <a:latin typeface="Arial" panose="020B0604020202020204" pitchFamily="34" charset="0"/>
          <a:ea typeface="黑体" panose="02010609060101010101" pitchFamily="49" charset="-122"/>
        </a:defRPr>
      </a:lvl3pPr>
      <a:lvl4pPr algn="l" rtl="0" fontAlgn="base">
        <a:spcBef>
          <a:spcPct val="0"/>
        </a:spcBef>
        <a:spcAft>
          <a:spcPct val="0"/>
        </a:spcAft>
        <a:defRPr sz="2600" b="1">
          <a:solidFill>
            <a:schemeClr val="tx1"/>
          </a:solidFill>
          <a:latin typeface="Arial" panose="020B0604020202020204" pitchFamily="34" charset="0"/>
          <a:ea typeface="黑体" panose="02010609060101010101" pitchFamily="49" charset="-122"/>
        </a:defRPr>
      </a:lvl4pPr>
      <a:lvl5pPr algn="l" rtl="0" fontAlgn="base">
        <a:spcBef>
          <a:spcPct val="0"/>
        </a:spcBef>
        <a:spcAft>
          <a:spcPct val="0"/>
        </a:spcAft>
        <a:defRPr sz="2600" b="1">
          <a:solidFill>
            <a:schemeClr val="tx1"/>
          </a:solidFill>
          <a:latin typeface="Arial" panose="020B0604020202020204" pitchFamily="34" charset="0"/>
          <a:ea typeface="黑体" panose="02010609060101010101" pitchFamily="49" charset="-122"/>
        </a:defRPr>
      </a:lvl5pPr>
      <a:lvl6pPr marL="457200" algn="l" rtl="0" fontAlgn="base">
        <a:spcBef>
          <a:spcPct val="0"/>
        </a:spcBef>
        <a:spcAft>
          <a:spcPct val="0"/>
        </a:spcAft>
        <a:defRPr sz="2600" b="1">
          <a:solidFill>
            <a:schemeClr val="tx1"/>
          </a:solidFill>
          <a:latin typeface="Arial" panose="020B0604020202020204" pitchFamily="34" charset="0"/>
          <a:ea typeface="黑体" panose="02010609060101010101" pitchFamily="49" charset="-122"/>
        </a:defRPr>
      </a:lvl6pPr>
      <a:lvl7pPr marL="914400" algn="l" rtl="0" fontAlgn="base">
        <a:spcBef>
          <a:spcPct val="0"/>
        </a:spcBef>
        <a:spcAft>
          <a:spcPct val="0"/>
        </a:spcAft>
        <a:defRPr sz="2600" b="1">
          <a:solidFill>
            <a:schemeClr val="tx1"/>
          </a:solidFill>
          <a:latin typeface="Arial" panose="020B0604020202020204" pitchFamily="34" charset="0"/>
          <a:ea typeface="黑体" panose="02010609060101010101" pitchFamily="49" charset="-122"/>
        </a:defRPr>
      </a:lvl7pPr>
      <a:lvl8pPr marL="1371600" algn="l" rtl="0" fontAlgn="base">
        <a:spcBef>
          <a:spcPct val="0"/>
        </a:spcBef>
        <a:spcAft>
          <a:spcPct val="0"/>
        </a:spcAft>
        <a:defRPr sz="2600" b="1">
          <a:solidFill>
            <a:schemeClr val="tx1"/>
          </a:solidFill>
          <a:latin typeface="Arial" panose="020B0604020202020204" pitchFamily="34" charset="0"/>
          <a:ea typeface="黑体" panose="02010609060101010101" pitchFamily="49" charset="-122"/>
        </a:defRPr>
      </a:lvl8pPr>
      <a:lvl9pPr marL="1828800" algn="l" rtl="0" fontAlgn="base">
        <a:spcBef>
          <a:spcPct val="0"/>
        </a:spcBef>
        <a:spcAft>
          <a:spcPct val="0"/>
        </a:spcAft>
        <a:defRPr sz="2600" b="1">
          <a:solidFill>
            <a:schemeClr val="tx1"/>
          </a:solidFill>
          <a:latin typeface="Arial" panose="020B0604020202020204" pitchFamily="34" charset="0"/>
          <a:ea typeface="黑体" panose="02010609060101010101" pitchFamily="49" charset="-122"/>
        </a:defRPr>
      </a:lvl9pPr>
    </p:titleStyle>
    <p:bodyStyle>
      <a:lvl1pPr marL="342900" indent="-342900" algn="l" rtl="0" fontAlgn="base">
        <a:lnSpc>
          <a:spcPct val="120000"/>
        </a:lnSpc>
        <a:spcBef>
          <a:spcPct val="20000"/>
        </a:spcBef>
        <a:spcAft>
          <a:spcPct val="0"/>
        </a:spcAft>
        <a:buFont typeface="Wingdings" panose="05000000000000000000" pitchFamily="2" charset="2"/>
        <a:buChar char="n"/>
        <a:defRPr sz="2000" b="1" kern="1200">
          <a:solidFill>
            <a:srgbClr val="FFFF00"/>
          </a:solidFill>
          <a:latin typeface="+mn-lt"/>
          <a:ea typeface="+mn-ea"/>
          <a:cs typeface="+mn-cs"/>
        </a:defRPr>
      </a:lvl1pPr>
      <a:lvl2pPr marL="742950" indent="-285750" algn="l" rtl="0" fontAlgn="base">
        <a:lnSpc>
          <a:spcPct val="120000"/>
        </a:lnSpc>
        <a:spcBef>
          <a:spcPct val="20000"/>
        </a:spcBef>
        <a:spcAft>
          <a:spcPct val="0"/>
        </a:spcAft>
        <a:buFont typeface="Wingdings" panose="05000000000000000000" pitchFamily="2" charset="2"/>
        <a:buChar char="n"/>
        <a:defRPr b="1" kern="1200">
          <a:solidFill>
            <a:srgbClr val="FFFF00"/>
          </a:solidFill>
          <a:latin typeface="+mn-lt"/>
          <a:ea typeface="+mn-ea"/>
          <a:cs typeface="+mn-cs"/>
        </a:defRPr>
      </a:lvl2pPr>
      <a:lvl3pPr marL="1143000" indent="-228600" algn="l" rtl="0" fontAlgn="base">
        <a:lnSpc>
          <a:spcPct val="120000"/>
        </a:lnSpc>
        <a:spcBef>
          <a:spcPct val="20000"/>
        </a:spcBef>
        <a:spcAft>
          <a:spcPct val="0"/>
        </a:spcAft>
        <a:buFont typeface="Wingdings" panose="05000000000000000000" pitchFamily="2" charset="2"/>
        <a:buChar char="n"/>
        <a:defRPr sz="1600" b="1" kern="1200">
          <a:solidFill>
            <a:srgbClr val="FFFF00"/>
          </a:solidFill>
          <a:latin typeface="+mn-lt"/>
          <a:ea typeface="+mn-ea"/>
          <a:cs typeface="+mn-cs"/>
        </a:defRPr>
      </a:lvl3pPr>
      <a:lvl4pPr marL="1600200" indent="-228600" algn="l" rtl="0" fontAlgn="base">
        <a:lnSpc>
          <a:spcPct val="120000"/>
        </a:lnSpc>
        <a:spcBef>
          <a:spcPct val="20000"/>
        </a:spcBef>
        <a:spcAft>
          <a:spcPct val="0"/>
        </a:spcAft>
        <a:buFont typeface="Wingdings" panose="05000000000000000000" pitchFamily="2" charset="2"/>
        <a:buChar char="n"/>
        <a:defRPr sz="1400" b="1" kern="1200">
          <a:solidFill>
            <a:srgbClr val="FFFF00"/>
          </a:solidFill>
          <a:latin typeface="+mn-lt"/>
          <a:ea typeface="+mn-ea"/>
          <a:cs typeface="+mn-cs"/>
        </a:defRPr>
      </a:lvl4pPr>
      <a:lvl5pPr marL="2057400" indent="-228600" algn="l" rtl="0" fontAlgn="base">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ctrTitle"/>
          </p:nvPr>
        </p:nvSpPr>
        <p:spPr>
          <a:xfrm>
            <a:off x="1919536" y="1412776"/>
            <a:ext cx="7884362" cy="1728192"/>
          </a:xfrm>
        </p:spPr>
        <p:txBody>
          <a:bodyPr/>
          <a:lstStyle/>
          <a:p>
            <a:r>
              <a:rPr lang="en-US" altLang="zh-CN" dirty="0" smtClean="0"/>
              <a:t>“</a:t>
            </a:r>
            <a:r>
              <a:rPr lang="zh-CN" altLang="en-US" dirty="0" smtClean="0"/>
              <a:t>两</a:t>
            </a:r>
            <a:r>
              <a:rPr lang="zh-CN" altLang="en-US" dirty="0"/>
              <a:t>学一</a:t>
            </a:r>
            <a:r>
              <a:rPr lang="zh-CN" altLang="en-US" dirty="0" smtClean="0"/>
              <a:t>做</a:t>
            </a:r>
            <a:r>
              <a:rPr lang="en-US" altLang="zh-CN" dirty="0" smtClean="0"/>
              <a:t>”</a:t>
            </a:r>
            <a:r>
              <a:rPr lang="zh-CN" altLang="en-US" dirty="0" smtClean="0"/>
              <a:t>系列学习教育</a:t>
            </a:r>
            <a:r>
              <a:rPr lang="en-US" altLang="zh-CN" dirty="0" smtClean="0"/>
              <a:t/>
            </a:r>
            <a:br>
              <a:rPr lang="en-US" altLang="zh-CN" dirty="0" smtClean="0"/>
            </a:br>
            <a:r>
              <a:rPr lang="en-US" altLang="zh-CN" dirty="0" smtClean="0"/>
              <a:t>——</a:t>
            </a:r>
            <a:r>
              <a:rPr lang="zh-CN" altLang="zh-CN" dirty="0"/>
              <a:t>讲政治、有信念</a:t>
            </a:r>
            <a:endParaRPr lang="zh-CN" altLang="zh-CN" sz="5400" dirty="0">
              <a:solidFill>
                <a:srgbClr val="FFFF00"/>
              </a:solidFill>
            </a:endParaRPr>
          </a:p>
        </p:txBody>
      </p:sp>
      <p:sp>
        <p:nvSpPr>
          <p:cNvPr id="6146" name="Rectangle 2"/>
          <p:cNvSpPr>
            <a:spLocks noGrp="1" noChangeArrowheads="1"/>
          </p:cNvSpPr>
          <p:nvPr>
            <p:ph type="subTitle" idx="1"/>
          </p:nvPr>
        </p:nvSpPr>
        <p:spPr>
          <a:xfrm>
            <a:off x="5591944" y="3284984"/>
            <a:ext cx="4152180" cy="1872208"/>
          </a:xfrm>
        </p:spPr>
        <p:txBody>
          <a:bodyPr/>
          <a:lstStyle/>
          <a:p>
            <a:r>
              <a:rPr lang="zh-CN" altLang="en-US" dirty="0" smtClean="0"/>
              <a:t>姜铁白 </a:t>
            </a:r>
            <a:endParaRPr lang="en-US" altLang="zh-CN" dirty="0" smtClean="0"/>
          </a:p>
          <a:p>
            <a:r>
              <a:rPr lang="en-US" altLang="zh-CN" dirty="0" smtClean="0"/>
              <a:t>2016.07.21</a:t>
            </a:r>
            <a:endParaRPr 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smtClean="0">
                <a:solidFill>
                  <a:srgbClr val="C02500"/>
                </a:solidFill>
              </a:rPr>
              <a:t>6</a:t>
            </a:r>
            <a:r>
              <a:rPr lang="zh-CN" altLang="en-US" dirty="0">
                <a:solidFill>
                  <a:srgbClr val="C02500"/>
                </a:solidFill>
              </a:rPr>
              <a:t>、五大</a:t>
            </a:r>
            <a:r>
              <a:rPr lang="zh-CN" altLang="en-US" dirty="0" smtClean="0">
                <a:solidFill>
                  <a:srgbClr val="C02500"/>
                </a:solidFill>
              </a:rPr>
              <a:t>修正</a:t>
            </a:r>
            <a:endParaRPr lang="en-US" altLang="zh-CN" dirty="0" smtClean="0">
              <a:solidFill>
                <a:srgbClr val="C02500"/>
              </a:solidFill>
            </a:endParaRPr>
          </a:p>
          <a:p>
            <a:pPr marL="0" indent="0">
              <a:buNone/>
            </a:pPr>
            <a:endParaRPr lang="en-US" altLang="zh-CN" dirty="0" smtClean="0">
              <a:solidFill>
                <a:srgbClr val="C02500"/>
              </a:solidFill>
            </a:endParaRPr>
          </a:p>
          <a:p>
            <a:r>
              <a:rPr lang="zh-CN" altLang="en-US" dirty="0">
                <a:solidFill>
                  <a:srgbClr val="C02500"/>
                </a:solidFill>
              </a:rPr>
              <a:t>五大闭幕</a:t>
            </a:r>
            <a:r>
              <a:rPr lang="zh-CN" altLang="en-US" dirty="0" smtClean="0">
                <a:solidFill>
                  <a:srgbClr val="C02500"/>
                </a:solidFill>
              </a:rPr>
              <a:t>后，</a:t>
            </a:r>
            <a:r>
              <a:rPr lang="zh-CN" altLang="en-US" dirty="0">
                <a:solidFill>
                  <a:srgbClr val="C02500"/>
                </a:solidFill>
              </a:rPr>
              <a:t>中共中央政治局于</a:t>
            </a:r>
            <a:r>
              <a:rPr lang="en-US" altLang="zh-CN" dirty="0">
                <a:solidFill>
                  <a:srgbClr val="C02500"/>
                </a:solidFill>
              </a:rPr>
              <a:t>1927</a:t>
            </a:r>
            <a:r>
              <a:rPr lang="zh-CN" altLang="en-US" dirty="0">
                <a:solidFill>
                  <a:srgbClr val="C02500"/>
                </a:solidFill>
              </a:rPr>
              <a:t>年</a:t>
            </a:r>
            <a:r>
              <a:rPr lang="en-US" altLang="zh-CN" dirty="0">
                <a:solidFill>
                  <a:srgbClr val="C02500"/>
                </a:solidFill>
              </a:rPr>
              <a:t>6</a:t>
            </a:r>
            <a:r>
              <a:rPr lang="zh-CN" altLang="en-US" dirty="0">
                <a:solidFill>
                  <a:srgbClr val="C02500"/>
                </a:solidFill>
              </a:rPr>
              <a:t>月</a:t>
            </a:r>
            <a:r>
              <a:rPr lang="en-US" altLang="zh-CN" dirty="0">
                <a:solidFill>
                  <a:srgbClr val="C02500"/>
                </a:solidFill>
              </a:rPr>
              <a:t>1</a:t>
            </a:r>
            <a:r>
              <a:rPr lang="zh-CN" altLang="en-US" dirty="0">
                <a:solidFill>
                  <a:srgbClr val="C02500"/>
                </a:solidFill>
              </a:rPr>
              <a:t>日通过了</a:t>
            </a:r>
            <a:r>
              <a:rPr lang="en-US" altLang="zh-CN" dirty="0">
                <a:solidFill>
                  <a:srgbClr val="C02500"/>
                </a:solidFill>
              </a:rPr>
              <a:t>《</a:t>
            </a:r>
            <a:r>
              <a:rPr lang="zh-CN" altLang="en-US" dirty="0">
                <a:solidFill>
                  <a:srgbClr val="C02500"/>
                </a:solidFill>
              </a:rPr>
              <a:t>中国共产党第三次修正章程决案</a:t>
            </a:r>
            <a:r>
              <a:rPr lang="en-US" altLang="zh-CN" dirty="0">
                <a:solidFill>
                  <a:srgbClr val="C02500"/>
                </a:solidFill>
              </a:rPr>
              <a:t>》</a:t>
            </a:r>
            <a:r>
              <a:rPr lang="zh-CN" altLang="en-US" dirty="0">
                <a:solidFill>
                  <a:srgbClr val="C02500"/>
                </a:solidFill>
              </a:rPr>
              <a:t>。这个修正议决案共有十二章，八十五条，对四大通过的</a:t>
            </a:r>
            <a:r>
              <a:rPr lang="en-US" altLang="zh-CN" dirty="0">
                <a:solidFill>
                  <a:srgbClr val="C02500"/>
                </a:solidFill>
              </a:rPr>
              <a:t>《</a:t>
            </a:r>
            <a:r>
              <a:rPr lang="zh-CN" altLang="en-US" dirty="0">
                <a:solidFill>
                  <a:srgbClr val="C02500"/>
                </a:solidFill>
              </a:rPr>
              <a:t>中国共产党第二次修正章程</a:t>
            </a:r>
            <a:r>
              <a:rPr lang="en-US" altLang="zh-CN" dirty="0">
                <a:solidFill>
                  <a:srgbClr val="C02500"/>
                </a:solidFill>
              </a:rPr>
              <a:t>》</a:t>
            </a:r>
            <a:r>
              <a:rPr lang="zh-CN" altLang="en-US" dirty="0">
                <a:solidFill>
                  <a:srgbClr val="C02500"/>
                </a:solidFill>
              </a:rPr>
              <a:t>作了许多新的补充和修正，特别是在党的组织系统方面，作出了远较前四个党章详尽系统的规定</a:t>
            </a:r>
            <a:r>
              <a:rPr lang="zh-CN" altLang="en-US" dirty="0" smtClean="0">
                <a:solidFill>
                  <a:srgbClr val="C02500"/>
                </a:solidFill>
              </a:rPr>
              <a:t>。</a:t>
            </a:r>
            <a:endParaRPr lang="en-US" altLang="zh-CN" dirty="0" smtClean="0">
              <a:solidFill>
                <a:srgbClr val="C02500"/>
              </a:solidFill>
            </a:endParaRPr>
          </a:p>
          <a:p>
            <a:r>
              <a:rPr lang="zh-CN" altLang="en-US" dirty="0" smtClean="0">
                <a:solidFill>
                  <a:srgbClr val="C02500"/>
                </a:solidFill>
              </a:rPr>
              <a:t>修正内容</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1</a:t>
            </a:r>
            <a:r>
              <a:rPr lang="zh-CN" altLang="en-US" dirty="0">
                <a:solidFill>
                  <a:srgbClr val="C02500"/>
                </a:solidFill>
              </a:rPr>
              <a:t>、第一次明确规定“党部的指导原则为民主集中制”</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2</a:t>
            </a:r>
            <a:r>
              <a:rPr lang="zh-CN" altLang="en-US" dirty="0">
                <a:solidFill>
                  <a:srgbClr val="C02500"/>
                </a:solidFill>
              </a:rPr>
              <a:t>、第一次规定入党者的年龄必须在</a:t>
            </a:r>
            <a:r>
              <a:rPr lang="en-US" altLang="zh-CN" dirty="0">
                <a:solidFill>
                  <a:srgbClr val="C02500"/>
                </a:solidFill>
              </a:rPr>
              <a:t>18</a:t>
            </a:r>
            <a:r>
              <a:rPr lang="zh-CN" altLang="en-US" dirty="0">
                <a:solidFill>
                  <a:srgbClr val="C02500"/>
                </a:solidFill>
              </a:rPr>
              <a:t>岁以上</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3</a:t>
            </a:r>
            <a:r>
              <a:rPr lang="zh-CN" altLang="en-US" dirty="0">
                <a:solidFill>
                  <a:srgbClr val="C02500"/>
                </a:solidFill>
              </a:rPr>
              <a:t>、第一次把党与青年团的关系列入</a:t>
            </a:r>
            <a:r>
              <a:rPr lang="zh-CN" altLang="en-US" dirty="0" smtClean="0">
                <a:solidFill>
                  <a:srgbClr val="C02500"/>
                </a:solidFill>
              </a:rPr>
              <a:t>党章</a:t>
            </a:r>
            <a:r>
              <a:rPr lang="zh-CN" altLang="en-US" dirty="0">
                <a:solidFill>
                  <a:srgbClr val="C02500"/>
                </a:solidFill>
              </a:rPr>
              <a:t>。</a:t>
            </a:r>
          </a:p>
        </p:txBody>
      </p:sp>
      <p:sp>
        <p:nvSpPr>
          <p:cNvPr id="3" name="标题 2"/>
          <p:cNvSpPr>
            <a:spLocks noGrp="1"/>
          </p:cNvSpPr>
          <p:nvPr>
            <p:ph type="title"/>
          </p:nvPr>
        </p:nvSpPr>
        <p:spPr/>
        <p:txBody>
          <a:bodyPr/>
          <a:lstStyle/>
          <a:p>
            <a:r>
              <a:rPr lang="zh-CN" altLang="en-US" dirty="0"/>
              <a:t>二、党章历次修订情况</a:t>
            </a:r>
          </a:p>
        </p:txBody>
      </p:sp>
    </p:spTree>
    <p:extLst>
      <p:ext uri="{BB962C8B-B14F-4D97-AF65-F5344CB8AC3E}">
        <p14:creationId xmlns:p14="http://schemas.microsoft.com/office/powerpoint/2010/main" val="421991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smtClean="0">
                <a:solidFill>
                  <a:srgbClr val="C02500"/>
                </a:solidFill>
              </a:rPr>
              <a:t>7</a:t>
            </a:r>
            <a:r>
              <a:rPr lang="zh-CN" altLang="en-US" dirty="0" smtClean="0">
                <a:solidFill>
                  <a:srgbClr val="C02500"/>
                </a:solidFill>
              </a:rPr>
              <a:t>、十二大（现行党章的结构和框架）</a:t>
            </a:r>
            <a:endParaRPr lang="en-US" altLang="zh-CN" dirty="0" smtClean="0">
              <a:solidFill>
                <a:srgbClr val="C02500"/>
              </a:solidFill>
            </a:endParaRPr>
          </a:p>
          <a:p>
            <a:r>
              <a:rPr lang="en-US" altLang="zh-CN" dirty="0" smtClean="0">
                <a:solidFill>
                  <a:srgbClr val="C02500"/>
                </a:solidFill>
              </a:rPr>
              <a:t>1982</a:t>
            </a:r>
            <a:r>
              <a:rPr lang="zh-CN" altLang="en-US" dirty="0">
                <a:solidFill>
                  <a:srgbClr val="C02500"/>
                </a:solidFill>
              </a:rPr>
              <a:t>年</a:t>
            </a:r>
            <a:r>
              <a:rPr lang="en-US" altLang="zh-CN" dirty="0">
                <a:solidFill>
                  <a:srgbClr val="C02500"/>
                </a:solidFill>
              </a:rPr>
              <a:t>9</a:t>
            </a:r>
            <a:r>
              <a:rPr lang="zh-CN" altLang="en-US" dirty="0">
                <a:solidFill>
                  <a:srgbClr val="C02500"/>
                </a:solidFill>
              </a:rPr>
              <a:t>月</a:t>
            </a:r>
            <a:r>
              <a:rPr lang="en-US" altLang="zh-CN" dirty="0">
                <a:solidFill>
                  <a:srgbClr val="C02500"/>
                </a:solidFill>
              </a:rPr>
              <a:t>6</a:t>
            </a:r>
            <a:r>
              <a:rPr lang="zh-CN" altLang="en-US" dirty="0">
                <a:solidFill>
                  <a:srgbClr val="C02500"/>
                </a:solidFill>
              </a:rPr>
              <a:t>日中共第十二次全国代表大会审议通过了</a:t>
            </a:r>
            <a:r>
              <a:rPr lang="en-US" altLang="zh-CN" dirty="0">
                <a:solidFill>
                  <a:srgbClr val="C02500"/>
                </a:solidFill>
              </a:rPr>
              <a:t>《</a:t>
            </a:r>
            <a:r>
              <a:rPr lang="zh-CN" altLang="en-US" dirty="0">
                <a:solidFill>
                  <a:srgbClr val="C02500"/>
                </a:solidFill>
              </a:rPr>
              <a:t>中国共产党章程</a:t>
            </a:r>
            <a:r>
              <a:rPr lang="en-US" altLang="zh-CN" dirty="0" smtClean="0">
                <a:solidFill>
                  <a:srgbClr val="C02500"/>
                </a:solidFill>
              </a:rPr>
              <a:t>》</a:t>
            </a:r>
            <a:r>
              <a:rPr lang="zh-CN" altLang="en-US" dirty="0" smtClean="0">
                <a:solidFill>
                  <a:srgbClr val="C02500"/>
                </a:solidFill>
              </a:rPr>
              <a:t>。</a:t>
            </a:r>
            <a:endParaRPr lang="en-US" altLang="zh-CN" dirty="0" smtClean="0">
              <a:solidFill>
                <a:srgbClr val="C02500"/>
              </a:solidFill>
            </a:endParaRPr>
          </a:p>
          <a:p>
            <a:endParaRPr lang="en-US" altLang="zh-CN" dirty="0">
              <a:solidFill>
                <a:srgbClr val="C02500"/>
              </a:solidFill>
            </a:endParaRPr>
          </a:p>
          <a:p>
            <a:r>
              <a:rPr lang="zh-CN" altLang="en-US" dirty="0" smtClean="0">
                <a:solidFill>
                  <a:srgbClr val="C02500"/>
                </a:solidFill>
              </a:rPr>
              <a:t>编修订主要内容</a:t>
            </a:r>
            <a:endParaRPr lang="en-US" altLang="zh-CN" dirty="0" smtClean="0">
              <a:solidFill>
                <a:srgbClr val="C02500"/>
              </a:solidFill>
            </a:endParaRPr>
          </a:p>
          <a:p>
            <a:pPr marL="0" indent="0">
              <a:buNone/>
            </a:pPr>
            <a:r>
              <a:rPr lang="en-US" altLang="zh-CN" dirty="0" smtClean="0">
                <a:solidFill>
                  <a:srgbClr val="C02500"/>
                </a:solidFill>
              </a:rPr>
              <a:t>    1</a:t>
            </a:r>
            <a:r>
              <a:rPr lang="zh-CN" altLang="en-US" dirty="0">
                <a:solidFill>
                  <a:srgbClr val="C02500"/>
                </a:solidFill>
              </a:rPr>
              <a:t>、新党章对全体党员、党的干部提出比过去历次党章更加严格的要求</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2</a:t>
            </a:r>
            <a:r>
              <a:rPr lang="zh-CN" altLang="en-US" dirty="0">
                <a:solidFill>
                  <a:srgbClr val="C02500"/>
                </a:solidFill>
              </a:rPr>
              <a:t>、对党的民主集中制作了比较充分、比较具体的规定</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3</a:t>
            </a:r>
            <a:r>
              <a:rPr lang="zh-CN" altLang="en-US" dirty="0">
                <a:solidFill>
                  <a:srgbClr val="C02500"/>
                </a:solidFill>
              </a:rPr>
              <a:t>、新党章对党的中央和地方组织体制作了重要的改变和新的</a:t>
            </a:r>
            <a:r>
              <a:rPr lang="zh-CN" altLang="en-US" dirty="0" smtClean="0">
                <a:solidFill>
                  <a:srgbClr val="C02500"/>
                </a:solidFill>
              </a:rPr>
              <a:t>规定。</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4</a:t>
            </a:r>
            <a:r>
              <a:rPr lang="zh-CN" altLang="en-US" dirty="0">
                <a:solidFill>
                  <a:srgbClr val="C02500"/>
                </a:solidFill>
              </a:rPr>
              <a:t>、十二大新党章首次将入党誓词载入党章。</a:t>
            </a:r>
            <a:endParaRPr lang="en-US" altLang="zh-CN" dirty="0">
              <a:solidFill>
                <a:srgbClr val="C02500"/>
              </a:solidFill>
            </a:endParaRPr>
          </a:p>
          <a:p>
            <a:endParaRPr lang="zh-CN" altLang="en-US" dirty="0">
              <a:solidFill>
                <a:srgbClr val="C02500"/>
              </a:solidFill>
            </a:endParaRPr>
          </a:p>
        </p:txBody>
      </p:sp>
      <p:sp>
        <p:nvSpPr>
          <p:cNvPr id="3" name="标题 2"/>
          <p:cNvSpPr>
            <a:spLocks noGrp="1"/>
          </p:cNvSpPr>
          <p:nvPr>
            <p:ph type="title"/>
          </p:nvPr>
        </p:nvSpPr>
        <p:spPr/>
        <p:txBody>
          <a:bodyPr/>
          <a:lstStyle/>
          <a:p>
            <a:r>
              <a:rPr lang="zh-CN" altLang="en-US" dirty="0"/>
              <a:t>二、党章历次修订情况</a:t>
            </a:r>
          </a:p>
        </p:txBody>
      </p:sp>
    </p:spTree>
    <p:extLst>
      <p:ext uri="{BB962C8B-B14F-4D97-AF65-F5344CB8AC3E}">
        <p14:creationId xmlns:p14="http://schemas.microsoft.com/office/powerpoint/2010/main" val="2526857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a:solidFill>
                  <a:srgbClr val="C02500"/>
                </a:solidFill>
              </a:rPr>
              <a:t>8</a:t>
            </a:r>
            <a:r>
              <a:rPr lang="zh-CN" altLang="en-US" dirty="0" smtClean="0">
                <a:solidFill>
                  <a:srgbClr val="C02500"/>
                </a:solidFill>
              </a:rPr>
              <a:t>、十三大</a:t>
            </a:r>
            <a:endParaRPr lang="en-US" altLang="zh-CN" dirty="0" smtClean="0">
              <a:solidFill>
                <a:srgbClr val="C02500"/>
              </a:solidFill>
            </a:endParaRPr>
          </a:p>
          <a:p>
            <a:pPr marL="0" indent="0">
              <a:buNone/>
            </a:pPr>
            <a:endParaRPr lang="en-US" altLang="zh-CN" dirty="0" smtClean="0">
              <a:solidFill>
                <a:srgbClr val="C02500"/>
              </a:solidFill>
            </a:endParaRPr>
          </a:p>
          <a:p>
            <a:r>
              <a:rPr lang="en-US" altLang="zh-CN" dirty="0">
                <a:solidFill>
                  <a:srgbClr val="C02500"/>
                </a:solidFill>
              </a:rPr>
              <a:t>1987</a:t>
            </a:r>
            <a:r>
              <a:rPr lang="zh-CN" altLang="en-US" dirty="0">
                <a:solidFill>
                  <a:srgbClr val="C02500"/>
                </a:solidFill>
              </a:rPr>
              <a:t>年</a:t>
            </a:r>
            <a:r>
              <a:rPr lang="en-US" altLang="zh-CN" dirty="0">
                <a:solidFill>
                  <a:srgbClr val="C02500"/>
                </a:solidFill>
              </a:rPr>
              <a:t>11</a:t>
            </a:r>
            <a:r>
              <a:rPr lang="zh-CN" altLang="en-US" dirty="0">
                <a:solidFill>
                  <a:srgbClr val="C02500"/>
                </a:solidFill>
              </a:rPr>
              <a:t>月</a:t>
            </a:r>
            <a:r>
              <a:rPr lang="en-US" altLang="zh-CN" dirty="0">
                <a:solidFill>
                  <a:srgbClr val="C02500"/>
                </a:solidFill>
              </a:rPr>
              <a:t>1</a:t>
            </a:r>
            <a:r>
              <a:rPr lang="zh-CN" altLang="en-US" dirty="0">
                <a:solidFill>
                  <a:srgbClr val="C02500"/>
                </a:solidFill>
              </a:rPr>
              <a:t>日中共第十三次全国代表大会通过的</a:t>
            </a:r>
            <a:r>
              <a:rPr lang="en-US" altLang="zh-CN" dirty="0">
                <a:solidFill>
                  <a:srgbClr val="C02500"/>
                </a:solidFill>
              </a:rPr>
              <a:t>《</a:t>
            </a:r>
            <a:r>
              <a:rPr lang="zh-CN" altLang="en-US" dirty="0">
                <a:solidFill>
                  <a:srgbClr val="C02500"/>
                </a:solidFill>
              </a:rPr>
              <a:t>中国共产党章程部分条文修正案</a:t>
            </a:r>
            <a:r>
              <a:rPr lang="en-US" altLang="zh-CN" dirty="0">
                <a:solidFill>
                  <a:srgbClr val="C02500"/>
                </a:solidFill>
              </a:rPr>
              <a:t>》</a:t>
            </a:r>
            <a:r>
              <a:rPr lang="zh-CN" altLang="en-US" dirty="0">
                <a:solidFill>
                  <a:srgbClr val="C02500"/>
                </a:solidFill>
              </a:rPr>
              <a:t>，对十二大通过的党章部分条文的内容作了修正。</a:t>
            </a:r>
            <a:endParaRPr lang="en-US" altLang="zh-CN" dirty="0" smtClean="0">
              <a:solidFill>
                <a:srgbClr val="C02500"/>
              </a:solidFill>
            </a:endParaRPr>
          </a:p>
          <a:p>
            <a:endParaRPr lang="zh-CN" altLang="en-US" dirty="0">
              <a:solidFill>
                <a:srgbClr val="C02500"/>
              </a:solidFill>
            </a:endParaRPr>
          </a:p>
        </p:txBody>
      </p:sp>
      <p:sp>
        <p:nvSpPr>
          <p:cNvPr id="3" name="标题 2"/>
          <p:cNvSpPr>
            <a:spLocks noGrp="1"/>
          </p:cNvSpPr>
          <p:nvPr>
            <p:ph type="title"/>
          </p:nvPr>
        </p:nvSpPr>
        <p:spPr/>
        <p:txBody>
          <a:bodyPr/>
          <a:lstStyle/>
          <a:p>
            <a:r>
              <a:rPr lang="zh-CN" altLang="en-US" dirty="0"/>
              <a:t>二、党章历次修订情况</a:t>
            </a:r>
          </a:p>
        </p:txBody>
      </p:sp>
    </p:spTree>
    <p:extLst>
      <p:ext uri="{BB962C8B-B14F-4D97-AF65-F5344CB8AC3E}">
        <p14:creationId xmlns:p14="http://schemas.microsoft.com/office/powerpoint/2010/main" val="408917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smtClean="0">
                <a:solidFill>
                  <a:srgbClr val="C02500"/>
                </a:solidFill>
              </a:rPr>
              <a:t>9</a:t>
            </a:r>
            <a:r>
              <a:rPr lang="zh-CN" altLang="en-US" dirty="0" smtClean="0">
                <a:solidFill>
                  <a:srgbClr val="C02500"/>
                </a:solidFill>
              </a:rPr>
              <a:t>、十四大</a:t>
            </a:r>
            <a:endParaRPr lang="en-US" altLang="zh-CN" dirty="0" smtClean="0">
              <a:solidFill>
                <a:srgbClr val="C02500"/>
              </a:solidFill>
            </a:endParaRPr>
          </a:p>
          <a:p>
            <a:r>
              <a:rPr lang="en-US" altLang="zh-CN" dirty="0" smtClean="0">
                <a:solidFill>
                  <a:srgbClr val="C02500"/>
                </a:solidFill>
              </a:rPr>
              <a:t>1992</a:t>
            </a:r>
            <a:r>
              <a:rPr lang="zh-CN" altLang="en-US" dirty="0">
                <a:solidFill>
                  <a:srgbClr val="C02500"/>
                </a:solidFill>
              </a:rPr>
              <a:t>年</a:t>
            </a:r>
            <a:r>
              <a:rPr lang="en-US" altLang="zh-CN" dirty="0">
                <a:solidFill>
                  <a:srgbClr val="C02500"/>
                </a:solidFill>
              </a:rPr>
              <a:t>10</a:t>
            </a:r>
            <a:r>
              <a:rPr lang="zh-CN" altLang="en-US" dirty="0">
                <a:solidFill>
                  <a:srgbClr val="C02500"/>
                </a:solidFill>
              </a:rPr>
              <a:t>月</a:t>
            </a:r>
            <a:r>
              <a:rPr lang="en-US" altLang="zh-CN" dirty="0">
                <a:solidFill>
                  <a:srgbClr val="C02500"/>
                </a:solidFill>
              </a:rPr>
              <a:t>18</a:t>
            </a:r>
            <a:r>
              <a:rPr lang="zh-CN" altLang="en-US" dirty="0">
                <a:solidFill>
                  <a:srgbClr val="C02500"/>
                </a:solidFill>
              </a:rPr>
              <a:t>日中共第十四次全国代表大会通过的</a:t>
            </a:r>
            <a:r>
              <a:rPr lang="en-US" altLang="zh-CN" dirty="0">
                <a:solidFill>
                  <a:srgbClr val="C02500"/>
                </a:solidFill>
              </a:rPr>
              <a:t>《</a:t>
            </a:r>
            <a:r>
              <a:rPr lang="zh-CN" altLang="en-US" dirty="0">
                <a:solidFill>
                  <a:srgbClr val="C02500"/>
                </a:solidFill>
              </a:rPr>
              <a:t>中国共产党章程</a:t>
            </a:r>
            <a:r>
              <a:rPr lang="en-US" altLang="zh-CN" dirty="0">
                <a:solidFill>
                  <a:srgbClr val="C02500"/>
                </a:solidFill>
              </a:rPr>
              <a:t>》</a:t>
            </a:r>
            <a:r>
              <a:rPr lang="zh-CN" altLang="en-US" dirty="0">
                <a:solidFill>
                  <a:srgbClr val="C02500"/>
                </a:solidFill>
              </a:rPr>
              <a:t>，共有十章，五十条，是对党的十二大通过的党章的进一步修正，突出了建设有中国特色社会主义的理论和党的基本路线，并将其贯穿党章全文</a:t>
            </a:r>
            <a:r>
              <a:rPr lang="zh-CN" altLang="en-US" dirty="0" smtClean="0">
                <a:solidFill>
                  <a:srgbClr val="C02500"/>
                </a:solidFill>
              </a:rPr>
              <a:t>。</a:t>
            </a:r>
            <a:endParaRPr lang="en-US" altLang="zh-CN" dirty="0" smtClean="0">
              <a:solidFill>
                <a:srgbClr val="C02500"/>
              </a:solidFill>
            </a:endParaRPr>
          </a:p>
          <a:p>
            <a:r>
              <a:rPr lang="zh-CN" altLang="en-US" dirty="0" smtClean="0">
                <a:solidFill>
                  <a:srgbClr val="C02500"/>
                </a:solidFill>
              </a:rPr>
              <a:t>修改内容</a:t>
            </a:r>
            <a:endParaRPr lang="en-US" altLang="zh-CN" dirty="0" smtClean="0">
              <a:solidFill>
                <a:srgbClr val="C02500"/>
              </a:solidFill>
            </a:endParaRPr>
          </a:p>
          <a:p>
            <a:pPr marL="0" indent="0">
              <a:buNone/>
            </a:pPr>
            <a:r>
              <a:rPr lang="en-US" altLang="zh-CN" dirty="0" smtClean="0">
                <a:solidFill>
                  <a:srgbClr val="C02500"/>
                </a:solidFill>
              </a:rPr>
              <a:t>    1</a:t>
            </a:r>
            <a:r>
              <a:rPr lang="zh-CN" altLang="en-US" dirty="0">
                <a:solidFill>
                  <a:srgbClr val="C02500"/>
                </a:solidFill>
              </a:rPr>
              <a:t>、总纲部分，增加了关于党的十一届三中全会以来历史进程的表述，阐明十一届三中全会以来的历史是我们党开创建设有中国特色社会主义道路并不断前进的历史</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2</a:t>
            </a:r>
            <a:r>
              <a:rPr lang="zh-CN" altLang="en-US" dirty="0">
                <a:solidFill>
                  <a:srgbClr val="C02500"/>
                </a:solidFill>
              </a:rPr>
              <a:t>、把邓小平同志建设有中国特色社会主义的理论和在这个理论指导下制定的党的“一个中心、两个基本点”的基本路线及一系列方针载入党章，并对党的工作和党的建设提出了切合实际的新要求</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3</a:t>
            </a:r>
            <a:r>
              <a:rPr lang="zh-CN" altLang="en-US" dirty="0">
                <a:solidFill>
                  <a:srgbClr val="C02500"/>
                </a:solidFill>
              </a:rPr>
              <a:t>、从十四大起，不再设立党的中央顾问委员会和省、自治区、直辖市顾问委员会。鉴此，党章删去有关顾问委员会的条文</a:t>
            </a:r>
          </a:p>
        </p:txBody>
      </p:sp>
      <p:sp>
        <p:nvSpPr>
          <p:cNvPr id="3" name="标题 2"/>
          <p:cNvSpPr>
            <a:spLocks noGrp="1"/>
          </p:cNvSpPr>
          <p:nvPr>
            <p:ph type="title"/>
          </p:nvPr>
        </p:nvSpPr>
        <p:spPr/>
        <p:txBody>
          <a:bodyPr/>
          <a:lstStyle/>
          <a:p>
            <a:r>
              <a:rPr lang="zh-CN" altLang="en-US" dirty="0"/>
              <a:t>二、党章历次修订情况</a:t>
            </a:r>
          </a:p>
        </p:txBody>
      </p:sp>
    </p:spTree>
    <p:extLst>
      <p:ext uri="{BB962C8B-B14F-4D97-AF65-F5344CB8AC3E}">
        <p14:creationId xmlns:p14="http://schemas.microsoft.com/office/powerpoint/2010/main" val="178901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smtClean="0">
                <a:solidFill>
                  <a:srgbClr val="C02500"/>
                </a:solidFill>
              </a:rPr>
              <a:t>10</a:t>
            </a:r>
            <a:r>
              <a:rPr lang="zh-CN" altLang="en-US" dirty="0" smtClean="0">
                <a:solidFill>
                  <a:srgbClr val="C02500"/>
                </a:solidFill>
              </a:rPr>
              <a:t>、十五大</a:t>
            </a:r>
            <a:endParaRPr lang="en-US" altLang="zh-CN" dirty="0" smtClean="0">
              <a:solidFill>
                <a:srgbClr val="C02500"/>
              </a:solidFill>
            </a:endParaRPr>
          </a:p>
          <a:p>
            <a:pPr marL="0" indent="0">
              <a:buNone/>
            </a:pPr>
            <a:endParaRPr lang="en-US" altLang="zh-CN" dirty="0" smtClean="0">
              <a:solidFill>
                <a:srgbClr val="C02500"/>
              </a:solidFill>
            </a:endParaRPr>
          </a:p>
          <a:p>
            <a:r>
              <a:rPr lang="en-US" altLang="zh-CN" dirty="0">
                <a:solidFill>
                  <a:srgbClr val="C02500"/>
                </a:solidFill>
              </a:rPr>
              <a:t>1997</a:t>
            </a:r>
            <a:r>
              <a:rPr lang="zh-CN" altLang="en-US" dirty="0">
                <a:solidFill>
                  <a:srgbClr val="C02500"/>
                </a:solidFill>
              </a:rPr>
              <a:t>年</a:t>
            </a:r>
            <a:r>
              <a:rPr lang="en-US" altLang="zh-CN" dirty="0">
                <a:solidFill>
                  <a:srgbClr val="C02500"/>
                </a:solidFill>
              </a:rPr>
              <a:t>9</a:t>
            </a:r>
            <a:r>
              <a:rPr lang="zh-CN" altLang="en-US" dirty="0">
                <a:solidFill>
                  <a:srgbClr val="C02500"/>
                </a:solidFill>
              </a:rPr>
              <a:t>月</a:t>
            </a:r>
            <a:r>
              <a:rPr lang="en-US" altLang="zh-CN" dirty="0">
                <a:solidFill>
                  <a:srgbClr val="C02500"/>
                </a:solidFill>
              </a:rPr>
              <a:t>18</a:t>
            </a:r>
            <a:r>
              <a:rPr lang="zh-CN" altLang="en-US" dirty="0">
                <a:solidFill>
                  <a:srgbClr val="C02500"/>
                </a:solidFill>
              </a:rPr>
              <a:t>日中共第十五次全国代表大会通过了</a:t>
            </a:r>
            <a:r>
              <a:rPr lang="en-US" altLang="zh-CN" dirty="0">
                <a:solidFill>
                  <a:srgbClr val="C02500"/>
                </a:solidFill>
              </a:rPr>
              <a:t>《</a:t>
            </a:r>
            <a:r>
              <a:rPr lang="zh-CN" altLang="en-US" dirty="0">
                <a:solidFill>
                  <a:srgbClr val="C02500"/>
                </a:solidFill>
              </a:rPr>
              <a:t>中国共产党章程修正案</a:t>
            </a:r>
            <a:r>
              <a:rPr lang="en-US" altLang="zh-CN" dirty="0">
                <a:solidFill>
                  <a:srgbClr val="C02500"/>
                </a:solidFill>
              </a:rPr>
              <a:t>》</a:t>
            </a:r>
            <a:r>
              <a:rPr lang="zh-CN" altLang="en-US" dirty="0" smtClean="0">
                <a:solidFill>
                  <a:srgbClr val="C02500"/>
                </a:solidFill>
              </a:rPr>
              <a:t>。</a:t>
            </a:r>
            <a:endParaRPr lang="en-US" altLang="zh-CN" dirty="0" smtClean="0">
              <a:solidFill>
                <a:srgbClr val="C02500"/>
              </a:solidFill>
            </a:endParaRPr>
          </a:p>
          <a:p>
            <a:endParaRPr lang="en-US" altLang="zh-CN" dirty="0" smtClean="0">
              <a:solidFill>
                <a:srgbClr val="C02500"/>
              </a:solidFill>
            </a:endParaRPr>
          </a:p>
          <a:p>
            <a:r>
              <a:rPr lang="zh-CN" altLang="en-US" dirty="0" smtClean="0">
                <a:solidFill>
                  <a:srgbClr val="C02500"/>
                </a:solidFill>
              </a:rPr>
              <a:t>修改</a:t>
            </a:r>
            <a:r>
              <a:rPr lang="zh-CN" altLang="en-US" dirty="0">
                <a:solidFill>
                  <a:srgbClr val="C02500"/>
                </a:solidFill>
              </a:rPr>
              <a:t>内容</a:t>
            </a:r>
            <a:endParaRPr lang="en-US" altLang="zh-CN" dirty="0" smtClean="0">
              <a:solidFill>
                <a:srgbClr val="C02500"/>
              </a:solidFill>
            </a:endParaRPr>
          </a:p>
          <a:p>
            <a:pPr marL="0" indent="0">
              <a:buNone/>
            </a:pPr>
            <a:r>
              <a:rPr lang="en-US" altLang="zh-CN" dirty="0" smtClean="0">
                <a:solidFill>
                  <a:srgbClr val="C02500"/>
                </a:solidFill>
              </a:rPr>
              <a:t>    1</a:t>
            </a:r>
            <a:r>
              <a:rPr lang="zh-CN" altLang="en-US" dirty="0">
                <a:solidFill>
                  <a:srgbClr val="C02500"/>
                </a:solidFill>
              </a:rPr>
              <a:t>、集中在一个重大问题上，即在党章中明确规定，把邓小平理论确立为党的指导思想</a:t>
            </a:r>
            <a:r>
              <a:rPr lang="zh-CN" altLang="en-US" dirty="0" smtClean="0">
                <a:solidFill>
                  <a:srgbClr val="C02500"/>
                </a:solidFill>
              </a:rPr>
              <a:t>。</a:t>
            </a:r>
            <a:endParaRPr lang="en-US" altLang="zh-CN" dirty="0" smtClean="0">
              <a:solidFill>
                <a:srgbClr val="C02500"/>
              </a:solidFill>
            </a:endParaRPr>
          </a:p>
          <a:p>
            <a:pPr marL="0" indent="0">
              <a:buNone/>
            </a:pPr>
            <a:r>
              <a:rPr lang="zh-CN" altLang="en-US" dirty="0" smtClean="0">
                <a:solidFill>
                  <a:srgbClr val="C02500"/>
                </a:solidFill>
              </a:rPr>
              <a:t>党章</a:t>
            </a:r>
            <a:r>
              <a:rPr lang="zh-CN" altLang="en-US" dirty="0">
                <a:solidFill>
                  <a:srgbClr val="C02500"/>
                </a:solidFill>
              </a:rPr>
              <a:t>总纲规定：“中国共产党以马克思列宁主义、毛泽东思想、邓小平理论作为自己的行动指南</a:t>
            </a:r>
            <a:r>
              <a:rPr lang="zh-CN" altLang="en-US" dirty="0" smtClean="0">
                <a:solidFill>
                  <a:srgbClr val="C02500"/>
                </a:solidFill>
              </a:rPr>
              <a:t>。</a:t>
            </a:r>
            <a:endParaRPr lang="en-US" altLang="zh-CN" dirty="0" smtClean="0">
              <a:solidFill>
                <a:srgbClr val="C02500"/>
              </a:solidFill>
            </a:endParaRPr>
          </a:p>
        </p:txBody>
      </p:sp>
      <p:sp>
        <p:nvSpPr>
          <p:cNvPr id="3" name="标题 2"/>
          <p:cNvSpPr>
            <a:spLocks noGrp="1"/>
          </p:cNvSpPr>
          <p:nvPr>
            <p:ph type="title"/>
          </p:nvPr>
        </p:nvSpPr>
        <p:spPr/>
        <p:txBody>
          <a:bodyPr/>
          <a:lstStyle/>
          <a:p>
            <a:r>
              <a:rPr lang="zh-CN" altLang="en-US" dirty="0"/>
              <a:t>二、党章历次修订情况</a:t>
            </a:r>
          </a:p>
        </p:txBody>
      </p:sp>
    </p:spTree>
    <p:extLst>
      <p:ext uri="{BB962C8B-B14F-4D97-AF65-F5344CB8AC3E}">
        <p14:creationId xmlns:p14="http://schemas.microsoft.com/office/powerpoint/2010/main" val="305899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smtClean="0">
                <a:solidFill>
                  <a:srgbClr val="C02500"/>
                </a:solidFill>
              </a:rPr>
              <a:t>11</a:t>
            </a:r>
            <a:r>
              <a:rPr lang="zh-CN" altLang="en-US" dirty="0" smtClean="0">
                <a:solidFill>
                  <a:srgbClr val="C02500"/>
                </a:solidFill>
              </a:rPr>
              <a:t>、十六大</a:t>
            </a:r>
            <a:endParaRPr lang="en-US" altLang="zh-CN" dirty="0" smtClean="0">
              <a:solidFill>
                <a:srgbClr val="C02500"/>
              </a:solidFill>
            </a:endParaRPr>
          </a:p>
          <a:p>
            <a:r>
              <a:rPr lang="en-US" altLang="zh-CN" dirty="0">
                <a:solidFill>
                  <a:srgbClr val="C02500"/>
                </a:solidFill>
              </a:rPr>
              <a:t>2002</a:t>
            </a:r>
            <a:r>
              <a:rPr lang="zh-CN" altLang="en-US" dirty="0">
                <a:solidFill>
                  <a:srgbClr val="C02500"/>
                </a:solidFill>
              </a:rPr>
              <a:t>年</a:t>
            </a:r>
            <a:r>
              <a:rPr lang="en-US" altLang="zh-CN" dirty="0">
                <a:solidFill>
                  <a:srgbClr val="C02500"/>
                </a:solidFill>
              </a:rPr>
              <a:t>11</a:t>
            </a:r>
            <a:r>
              <a:rPr lang="zh-CN" altLang="en-US" dirty="0">
                <a:solidFill>
                  <a:srgbClr val="C02500"/>
                </a:solidFill>
              </a:rPr>
              <a:t>月</a:t>
            </a:r>
            <a:r>
              <a:rPr lang="en-US" altLang="zh-CN" dirty="0">
                <a:solidFill>
                  <a:srgbClr val="C02500"/>
                </a:solidFill>
              </a:rPr>
              <a:t>14</a:t>
            </a:r>
            <a:r>
              <a:rPr lang="zh-CN" altLang="en-US" dirty="0">
                <a:solidFill>
                  <a:srgbClr val="C02500"/>
                </a:solidFill>
              </a:rPr>
              <a:t>日，中国共产党第十六次全国代表大会通过了关于</a:t>
            </a:r>
            <a:r>
              <a:rPr lang="en-US" altLang="zh-CN" dirty="0">
                <a:solidFill>
                  <a:srgbClr val="C02500"/>
                </a:solidFill>
              </a:rPr>
              <a:t>《</a:t>
            </a:r>
            <a:r>
              <a:rPr lang="zh-CN" altLang="en-US" dirty="0">
                <a:solidFill>
                  <a:srgbClr val="C02500"/>
                </a:solidFill>
              </a:rPr>
              <a:t>中国共产党章程（修正案）</a:t>
            </a:r>
            <a:r>
              <a:rPr lang="en-US" altLang="zh-CN" dirty="0">
                <a:solidFill>
                  <a:srgbClr val="C02500"/>
                </a:solidFill>
              </a:rPr>
              <a:t>》</a:t>
            </a:r>
            <a:r>
              <a:rPr lang="zh-CN" altLang="en-US" dirty="0">
                <a:solidFill>
                  <a:srgbClr val="C02500"/>
                </a:solidFill>
              </a:rPr>
              <a:t>的决议</a:t>
            </a:r>
            <a:r>
              <a:rPr lang="zh-CN" altLang="en-US" dirty="0" smtClean="0">
                <a:solidFill>
                  <a:srgbClr val="C02500"/>
                </a:solidFill>
              </a:rPr>
              <a:t>。</a:t>
            </a:r>
            <a:endParaRPr lang="en-US" altLang="zh-CN" dirty="0" smtClean="0">
              <a:solidFill>
                <a:srgbClr val="C02500"/>
              </a:solidFill>
            </a:endParaRPr>
          </a:p>
          <a:p>
            <a:r>
              <a:rPr lang="zh-CN" altLang="en-US" dirty="0" smtClean="0">
                <a:solidFill>
                  <a:srgbClr val="C02500"/>
                </a:solidFill>
              </a:rPr>
              <a:t>修改</a:t>
            </a:r>
            <a:r>
              <a:rPr lang="zh-CN" altLang="en-US" dirty="0">
                <a:solidFill>
                  <a:srgbClr val="C02500"/>
                </a:solidFill>
              </a:rPr>
              <a:t>内容</a:t>
            </a:r>
            <a:endParaRPr lang="en-US" altLang="zh-CN" dirty="0" smtClean="0">
              <a:solidFill>
                <a:srgbClr val="C02500"/>
              </a:solidFill>
            </a:endParaRPr>
          </a:p>
          <a:p>
            <a:pPr marL="0" indent="0">
              <a:buNone/>
            </a:pPr>
            <a:r>
              <a:rPr lang="en-US" altLang="zh-CN" dirty="0" smtClean="0">
                <a:solidFill>
                  <a:srgbClr val="C02500"/>
                </a:solidFill>
              </a:rPr>
              <a:t>    1</a:t>
            </a:r>
            <a:r>
              <a:rPr lang="zh-CN" altLang="en-US" dirty="0" smtClean="0">
                <a:solidFill>
                  <a:srgbClr val="C02500"/>
                </a:solidFill>
              </a:rPr>
              <a:t>、党章</a:t>
            </a:r>
            <a:r>
              <a:rPr lang="zh-CN" altLang="en-US" dirty="0">
                <a:solidFill>
                  <a:srgbClr val="C02500"/>
                </a:solidFill>
              </a:rPr>
              <a:t>总纲部分，增加了关于党的十三届四中全会以来历史进程的表述，阐述了“三个代表”重要思想的历史地位和重要作用</a:t>
            </a:r>
            <a:r>
              <a:rPr lang="zh-CN" altLang="en-US" dirty="0" smtClean="0">
                <a:solidFill>
                  <a:srgbClr val="C02500"/>
                </a:solidFill>
              </a:rPr>
              <a:t>。</a:t>
            </a:r>
            <a:endParaRPr lang="en-US" altLang="zh-CN" dirty="0" smtClean="0">
              <a:solidFill>
                <a:srgbClr val="C02500"/>
              </a:solidFill>
            </a:endParaRPr>
          </a:p>
          <a:p>
            <a:pPr marL="0" indent="0">
              <a:buNone/>
            </a:pPr>
            <a:r>
              <a:rPr lang="zh-CN" altLang="en-US" dirty="0" smtClean="0">
                <a:solidFill>
                  <a:srgbClr val="C02500"/>
                </a:solidFill>
              </a:rPr>
              <a:t>    </a:t>
            </a:r>
            <a:r>
              <a:rPr lang="en-US" altLang="zh-CN" dirty="0" smtClean="0">
                <a:solidFill>
                  <a:srgbClr val="C02500"/>
                </a:solidFill>
              </a:rPr>
              <a:t>2</a:t>
            </a:r>
            <a:r>
              <a:rPr lang="zh-CN" altLang="en-US" dirty="0" smtClean="0">
                <a:solidFill>
                  <a:srgbClr val="C02500"/>
                </a:solidFill>
              </a:rPr>
              <a:t>、对</a:t>
            </a:r>
            <a:r>
              <a:rPr lang="zh-CN" altLang="en-US" dirty="0">
                <a:solidFill>
                  <a:srgbClr val="C02500"/>
                </a:solidFill>
              </a:rPr>
              <a:t>党的性质作了进一步阐述</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3</a:t>
            </a:r>
            <a:r>
              <a:rPr lang="zh-CN" altLang="en-US" dirty="0" smtClean="0">
                <a:solidFill>
                  <a:srgbClr val="C02500"/>
                </a:solidFill>
              </a:rPr>
              <a:t>、结合</a:t>
            </a:r>
            <a:r>
              <a:rPr lang="zh-CN" altLang="en-US" dirty="0">
                <a:solidFill>
                  <a:srgbClr val="C02500"/>
                </a:solidFill>
              </a:rPr>
              <a:t>中国实际对马克思列宁主义关于人类社会发展规律的表述作了新的概括</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4</a:t>
            </a:r>
            <a:r>
              <a:rPr lang="zh-CN" altLang="en-US" dirty="0" smtClean="0">
                <a:solidFill>
                  <a:srgbClr val="C02500"/>
                </a:solidFill>
              </a:rPr>
              <a:t>、总纲</a:t>
            </a:r>
            <a:r>
              <a:rPr lang="zh-CN" altLang="en-US" dirty="0">
                <a:solidFill>
                  <a:srgbClr val="C02500"/>
                </a:solidFill>
              </a:rPr>
              <a:t>中对我国新世纪新阶段经济和社会发展的战略目标和指导原则增加了新内容</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5</a:t>
            </a:r>
            <a:r>
              <a:rPr lang="zh-CN" altLang="en-US" dirty="0" smtClean="0">
                <a:solidFill>
                  <a:srgbClr val="C02500"/>
                </a:solidFill>
              </a:rPr>
              <a:t>、对</a:t>
            </a:r>
            <a:r>
              <a:rPr lang="zh-CN" altLang="en-US" dirty="0">
                <a:solidFill>
                  <a:srgbClr val="C02500"/>
                </a:solidFill>
              </a:rPr>
              <a:t>党的建设和党的领导提出了新要求</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6</a:t>
            </a:r>
            <a:r>
              <a:rPr lang="zh-CN" altLang="en-US" dirty="0" smtClean="0">
                <a:solidFill>
                  <a:srgbClr val="C02500"/>
                </a:solidFill>
              </a:rPr>
              <a:t>、对</a:t>
            </a:r>
            <a:r>
              <a:rPr lang="zh-CN" altLang="en-US" dirty="0">
                <a:solidFill>
                  <a:srgbClr val="C02500"/>
                </a:solidFill>
              </a:rPr>
              <a:t>党员队伍和干部队伍建设提出了新要求</a:t>
            </a:r>
            <a:r>
              <a:rPr lang="zh-CN" altLang="en-US" dirty="0" smtClean="0">
                <a:solidFill>
                  <a:srgbClr val="C02500"/>
                </a:solidFill>
              </a:rPr>
              <a:t>。</a:t>
            </a:r>
            <a:endParaRPr lang="en-US" altLang="zh-CN" dirty="0" smtClean="0">
              <a:solidFill>
                <a:srgbClr val="C02500"/>
              </a:solidFill>
            </a:endParaRPr>
          </a:p>
        </p:txBody>
      </p:sp>
      <p:sp>
        <p:nvSpPr>
          <p:cNvPr id="3" name="标题 2"/>
          <p:cNvSpPr>
            <a:spLocks noGrp="1"/>
          </p:cNvSpPr>
          <p:nvPr>
            <p:ph type="title"/>
          </p:nvPr>
        </p:nvSpPr>
        <p:spPr/>
        <p:txBody>
          <a:bodyPr/>
          <a:lstStyle/>
          <a:p>
            <a:r>
              <a:rPr lang="zh-CN" altLang="en-US" dirty="0"/>
              <a:t>二、党章历次修订情况</a:t>
            </a:r>
          </a:p>
        </p:txBody>
      </p:sp>
    </p:spTree>
    <p:extLst>
      <p:ext uri="{BB962C8B-B14F-4D97-AF65-F5344CB8AC3E}">
        <p14:creationId xmlns:p14="http://schemas.microsoft.com/office/powerpoint/2010/main" val="231960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smtClean="0">
                <a:solidFill>
                  <a:srgbClr val="C02500"/>
                </a:solidFill>
              </a:rPr>
              <a:t>11</a:t>
            </a:r>
            <a:r>
              <a:rPr lang="zh-CN" altLang="en-US" dirty="0" smtClean="0">
                <a:solidFill>
                  <a:srgbClr val="C02500"/>
                </a:solidFill>
              </a:rPr>
              <a:t>、十六大</a:t>
            </a:r>
            <a:endParaRPr lang="en-US" altLang="zh-CN" dirty="0" smtClean="0">
              <a:solidFill>
                <a:srgbClr val="C02500"/>
              </a:solidFill>
            </a:endParaRPr>
          </a:p>
          <a:p>
            <a:r>
              <a:rPr lang="en-US" altLang="zh-CN" dirty="0">
                <a:solidFill>
                  <a:srgbClr val="C02500"/>
                </a:solidFill>
              </a:rPr>
              <a:t>2002</a:t>
            </a:r>
            <a:r>
              <a:rPr lang="zh-CN" altLang="en-US" dirty="0">
                <a:solidFill>
                  <a:srgbClr val="C02500"/>
                </a:solidFill>
              </a:rPr>
              <a:t>年</a:t>
            </a:r>
            <a:r>
              <a:rPr lang="en-US" altLang="zh-CN" dirty="0">
                <a:solidFill>
                  <a:srgbClr val="C02500"/>
                </a:solidFill>
              </a:rPr>
              <a:t>11</a:t>
            </a:r>
            <a:r>
              <a:rPr lang="zh-CN" altLang="en-US" dirty="0">
                <a:solidFill>
                  <a:srgbClr val="C02500"/>
                </a:solidFill>
              </a:rPr>
              <a:t>月</a:t>
            </a:r>
            <a:r>
              <a:rPr lang="en-US" altLang="zh-CN" dirty="0">
                <a:solidFill>
                  <a:srgbClr val="C02500"/>
                </a:solidFill>
              </a:rPr>
              <a:t>14</a:t>
            </a:r>
            <a:r>
              <a:rPr lang="zh-CN" altLang="en-US" dirty="0">
                <a:solidFill>
                  <a:srgbClr val="C02500"/>
                </a:solidFill>
              </a:rPr>
              <a:t>日，中国共产党第十六次全国代表大会通过了关于</a:t>
            </a:r>
            <a:r>
              <a:rPr lang="en-US" altLang="zh-CN" dirty="0">
                <a:solidFill>
                  <a:srgbClr val="C02500"/>
                </a:solidFill>
              </a:rPr>
              <a:t>《</a:t>
            </a:r>
            <a:r>
              <a:rPr lang="zh-CN" altLang="en-US" dirty="0">
                <a:solidFill>
                  <a:srgbClr val="C02500"/>
                </a:solidFill>
              </a:rPr>
              <a:t>中国共产党章程（修正案）</a:t>
            </a:r>
            <a:r>
              <a:rPr lang="en-US" altLang="zh-CN" dirty="0">
                <a:solidFill>
                  <a:srgbClr val="C02500"/>
                </a:solidFill>
              </a:rPr>
              <a:t>》</a:t>
            </a:r>
            <a:r>
              <a:rPr lang="zh-CN" altLang="en-US" dirty="0">
                <a:solidFill>
                  <a:srgbClr val="C02500"/>
                </a:solidFill>
              </a:rPr>
              <a:t>的决议</a:t>
            </a:r>
            <a:r>
              <a:rPr lang="zh-CN" altLang="en-US" dirty="0" smtClean="0">
                <a:solidFill>
                  <a:srgbClr val="C02500"/>
                </a:solidFill>
              </a:rPr>
              <a:t>。</a:t>
            </a:r>
            <a:endParaRPr lang="en-US" altLang="zh-CN" dirty="0" smtClean="0">
              <a:solidFill>
                <a:srgbClr val="C02500"/>
              </a:solidFill>
            </a:endParaRPr>
          </a:p>
          <a:p>
            <a:r>
              <a:rPr lang="zh-CN" altLang="en-US" dirty="0" smtClean="0">
                <a:solidFill>
                  <a:srgbClr val="C02500"/>
                </a:solidFill>
              </a:rPr>
              <a:t>修改</a:t>
            </a:r>
            <a:r>
              <a:rPr lang="zh-CN" altLang="en-US" dirty="0">
                <a:solidFill>
                  <a:srgbClr val="C02500"/>
                </a:solidFill>
              </a:rPr>
              <a:t>内容</a:t>
            </a:r>
            <a:endParaRPr lang="en-US" altLang="zh-CN" dirty="0" smtClean="0">
              <a:solidFill>
                <a:srgbClr val="C02500"/>
              </a:solidFill>
            </a:endParaRPr>
          </a:p>
          <a:p>
            <a:pPr marL="0" indent="0">
              <a:buNone/>
            </a:pPr>
            <a:r>
              <a:rPr lang="en-US" altLang="zh-CN" dirty="0" smtClean="0">
                <a:solidFill>
                  <a:srgbClr val="C02500"/>
                </a:solidFill>
              </a:rPr>
              <a:t>    7</a:t>
            </a:r>
            <a:r>
              <a:rPr lang="zh-CN" altLang="en-US" dirty="0" smtClean="0">
                <a:solidFill>
                  <a:srgbClr val="C02500"/>
                </a:solidFill>
              </a:rPr>
              <a:t>、对</a:t>
            </a:r>
            <a:r>
              <a:rPr lang="zh-CN" altLang="en-US" dirty="0">
                <a:solidFill>
                  <a:srgbClr val="C02500"/>
                </a:solidFill>
              </a:rPr>
              <a:t>党的基层组织的有关规定作了补充和修改</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8</a:t>
            </a:r>
            <a:r>
              <a:rPr lang="zh-CN" altLang="en-US" dirty="0" smtClean="0">
                <a:solidFill>
                  <a:srgbClr val="C02500"/>
                </a:solidFill>
              </a:rPr>
              <a:t>、对</a:t>
            </a:r>
            <a:r>
              <a:rPr lang="zh-CN" altLang="en-US" dirty="0">
                <a:solidFill>
                  <a:srgbClr val="C02500"/>
                </a:solidFill>
              </a:rPr>
              <a:t>党的纪律检查机关的职责和任务作了补充规定</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9</a:t>
            </a:r>
            <a:r>
              <a:rPr lang="zh-CN" altLang="en-US" dirty="0" smtClean="0">
                <a:solidFill>
                  <a:srgbClr val="C02500"/>
                </a:solidFill>
              </a:rPr>
              <a:t>、对</a:t>
            </a:r>
            <a:r>
              <a:rPr lang="zh-CN" altLang="en-US" dirty="0">
                <a:solidFill>
                  <a:srgbClr val="C02500"/>
                </a:solidFill>
              </a:rPr>
              <a:t>中国共产主义青年团的性质作了进一步的表述</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10</a:t>
            </a:r>
            <a:r>
              <a:rPr lang="zh-CN" altLang="en-US" dirty="0" smtClean="0">
                <a:solidFill>
                  <a:srgbClr val="C02500"/>
                </a:solidFill>
              </a:rPr>
              <a:t>、增</a:t>
            </a:r>
            <a:r>
              <a:rPr lang="zh-CN" altLang="en-US" dirty="0">
                <a:solidFill>
                  <a:srgbClr val="C02500"/>
                </a:solidFill>
              </a:rPr>
              <a:t>写了党徽党旗一章，作为第十一章</a:t>
            </a:r>
            <a:r>
              <a:rPr lang="zh-CN" altLang="en-US" dirty="0" smtClean="0">
                <a:solidFill>
                  <a:srgbClr val="C02500"/>
                </a:solidFill>
              </a:rPr>
              <a:t>。</a:t>
            </a:r>
            <a:endParaRPr lang="en-US" altLang="zh-CN" dirty="0">
              <a:solidFill>
                <a:srgbClr val="C02500"/>
              </a:solidFill>
            </a:endParaRPr>
          </a:p>
        </p:txBody>
      </p:sp>
      <p:sp>
        <p:nvSpPr>
          <p:cNvPr id="3" name="标题 2"/>
          <p:cNvSpPr>
            <a:spLocks noGrp="1"/>
          </p:cNvSpPr>
          <p:nvPr>
            <p:ph type="title"/>
          </p:nvPr>
        </p:nvSpPr>
        <p:spPr/>
        <p:txBody>
          <a:bodyPr/>
          <a:lstStyle/>
          <a:p>
            <a:r>
              <a:rPr lang="zh-CN" altLang="en-US" dirty="0"/>
              <a:t>二、党章历次修订情况</a:t>
            </a:r>
          </a:p>
        </p:txBody>
      </p:sp>
    </p:spTree>
    <p:extLst>
      <p:ext uri="{BB962C8B-B14F-4D97-AF65-F5344CB8AC3E}">
        <p14:creationId xmlns:p14="http://schemas.microsoft.com/office/powerpoint/2010/main" val="297493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smtClean="0">
                <a:solidFill>
                  <a:srgbClr val="C02500"/>
                </a:solidFill>
              </a:rPr>
              <a:t>12</a:t>
            </a:r>
            <a:r>
              <a:rPr lang="zh-CN" altLang="en-US" dirty="0" smtClean="0">
                <a:solidFill>
                  <a:srgbClr val="C02500"/>
                </a:solidFill>
              </a:rPr>
              <a:t>、十七大</a:t>
            </a:r>
            <a:endParaRPr lang="en-US" altLang="zh-CN" dirty="0" smtClean="0">
              <a:solidFill>
                <a:srgbClr val="C02500"/>
              </a:solidFill>
            </a:endParaRPr>
          </a:p>
          <a:p>
            <a:pPr marL="0" indent="0">
              <a:buNone/>
            </a:pPr>
            <a:endParaRPr lang="en-US" altLang="zh-CN" dirty="0" smtClean="0">
              <a:solidFill>
                <a:srgbClr val="C02500"/>
              </a:solidFill>
            </a:endParaRPr>
          </a:p>
          <a:p>
            <a:r>
              <a:rPr lang="en-US" altLang="zh-CN" dirty="0">
                <a:solidFill>
                  <a:srgbClr val="C02500"/>
                </a:solidFill>
              </a:rPr>
              <a:t>2007</a:t>
            </a:r>
            <a:r>
              <a:rPr lang="zh-CN" altLang="en-US" dirty="0">
                <a:solidFill>
                  <a:srgbClr val="C02500"/>
                </a:solidFill>
              </a:rPr>
              <a:t>年</a:t>
            </a:r>
            <a:r>
              <a:rPr lang="en-US" altLang="zh-CN" dirty="0">
                <a:solidFill>
                  <a:srgbClr val="C02500"/>
                </a:solidFill>
              </a:rPr>
              <a:t>10</a:t>
            </a:r>
            <a:r>
              <a:rPr lang="zh-CN" altLang="en-US" dirty="0">
                <a:solidFill>
                  <a:srgbClr val="C02500"/>
                </a:solidFill>
              </a:rPr>
              <a:t>月</a:t>
            </a:r>
            <a:r>
              <a:rPr lang="en-US" altLang="zh-CN" dirty="0">
                <a:solidFill>
                  <a:srgbClr val="C02500"/>
                </a:solidFill>
              </a:rPr>
              <a:t>21</a:t>
            </a:r>
            <a:r>
              <a:rPr lang="zh-CN" altLang="en-US" dirty="0">
                <a:solidFill>
                  <a:srgbClr val="C02500"/>
                </a:solidFill>
              </a:rPr>
              <a:t>日，中国共产党第十七次全国代表大会通过了</a:t>
            </a:r>
            <a:r>
              <a:rPr lang="en-US" altLang="zh-CN" dirty="0">
                <a:solidFill>
                  <a:srgbClr val="C02500"/>
                </a:solidFill>
              </a:rPr>
              <a:t>《</a:t>
            </a:r>
            <a:r>
              <a:rPr lang="zh-CN" altLang="en-US" dirty="0">
                <a:solidFill>
                  <a:srgbClr val="C02500"/>
                </a:solidFill>
              </a:rPr>
              <a:t>中国共产党章程（修正案）</a:t>
            </a:r>
            <a:r>
              <a:rPr lang="en-US" altLang="zh-CN" dirty="0">
                <a:solidFill>
                  <a:srgbClr val="C02500"/>
                </a:solidFill>
              </a:rPr>
              <a:t>》</a:t>
            </a:r>
            <a:r>
              <a:rPr lang="zh-CN" altLang="en-US" dirty="0" smtClean="0">
                <a:solidFill>
                  <a:srgbClr val="C02500"/>
                </a:solidFill>
              </a:rPr>
              <a:t>。</a:t>
            </a:r>
            <a:endParaRPr lang="en-US" altLang="zh-CN" dirty="0" smtClean="0">
              <a:solidFill>
                <a:srgbClr val="C02500"/>
              </a:solidFill>
            </a:endParaRPr>
          </a:p>
          <a:p>
            <a:endParaRPr lang="en-US" altLang="zh-CN" dirty="0" smtClean="0">
              <a:solidFill>
                <a:srgbClr val="C02500"/>
              </a:solidFill>
            </a:endParaRPr>
          </a:p>
          <a:p>
            <a:r>
              <a:rPr lang="zh-CN" altLang="en-US" dirty="0" smtClean="0">
                <a:solidFill>
                  <a:srgbClr val="C02500"/>
                </a:solidFill>
              </a:rPr>
              <a:t>修改</a:t>
            </a:r>
            <a:r>
              <a:rPr lang="zh-CN" altLang="en-US" dirty="0">
                <a:solidFill>
                  <a:srgbClr val="C02500"/>
                </a:solidFill>
              </a:rPr>
              <a:t>内容</a:t>
            </a:r>
            <a:endParaRPr lang="en-US" altLang="zh-CN" dirty="0" smtClean="0">
              <a:solidFill>
                <a:srgbClr val="C02500"/>
              </a:solidFill>
            </a:endParaRPr>
          </a:p>
          <a:p>
            <a:pPr marL="0" indent="0">
              <a:buNone/>
            </a:pPr>
            <a:r>
              <a:rPr lang="en-US" altLang="zh-CN" dirty="0" smtClean="0">
                <a:solidFill>
                  <a:srgbClr val="C02500"/>
                </a:solidFill>
              </a:rPr>
              <a:t>    1</a:t>
            </a:r>
            <a:r>
              <a:rPr lang="zh-CN" altLang="en-US" dirty="0" smtClean="0">
                <a:solidFill>
                  <a:srgbClr val="C02500"/>
                </a:solidFill>
              </a:rPr>
              <a:t>、</a:t>
            </a:r>
            <a:r>
              <a:rPr lang="zh-CN" altLang="en-US" dirty="0">
                <a:solidFill>
                  <a:srgbClr val="C02500"/>
                </a:solidFill>
              </a:rPr>
              <a:t>科学发展观、中国特色社会主义道路和中国特色社会主义理论体系等马克思主义中国化的</a:t>
            </a:r>
            <a:r>
              <a:rPr lang="zh-CN" altLang="en-US" dirty="0"/>
              <a:t>最新成果</a:t>
            </a:r>
            <a:r>
              <a:rPr lang="zh-CN" altLang="en-US" dirty="0">
                <a:solidFill>
                  <a:srgbClr val="C02500"/>
                </a:solidFill>
              </a:rPr>
              <a:t>，新增入党章。</a:t>
            </a:r>
            <a:endParaRPr lang="en-US" altLang="zh-CN" dirty="0">
              <a:solidFill>
                <a:srgbClr val="C02500"/>
              </a:solidFill>
            </a:endParaRPr>
          </a:p>
        </p:txBody>
      </p:sp>
      <p:sp>
        <p:nvSpPr>
          <p:cNvPr id="3" name="标题 2"/>
          <p:cNvSpPr>
            <a:spLocks noGrp="1"/>
          </p:cNvSpPr>
          <p:nvPr>
            <p:ph type="title"/>
          </p:nvPr>
        </p:nvSpPr>
        <p:spPr/>
        <p:txBody>
          <a:bodyPr/>
          <a:lstStyle/>
          <a:p>
            <a:r>
              <a:rPr lang="zh-CN" altLang="en-US" dirty="0"/>
              <a:t>二、党章历次修订情况</a:t>
            </a:r>
          </a:p>
        </p:txBody>
      </p:sp>
    </p:spTree>
    <p:extLst>
      <p:ext uri="{BB962C8B-B14F-4D97-AF65-F5344CB8AC3E}">
        <p14:creationId xmlns:p14="http://schemas.microsoft.com/office/powerpoint/2010/main" val="378625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smtClean="0">
                <a:solidFill>
                  <a:srgbClr val="C02500"/>
                </a:solidFill>
              </a:rPr>
              <a:t>13</a:t>
            </a:r>
            <a:r>
              <a:rPr lang="zh-CN" altLang="en-US" dirty="0" smtClean="0">
                <a:solidFill>
                  <a:srgbClr val="C02500"/>
                </a:solidFill>
              </a:rPr>
              <a:t>、十八大</a:t>
            </a:r>
            <a:endParaRPr lang="en-US" altLang="zh-CN" dirty="0" smtClean="0">
              <a:solidFill>
                <a:srgbClr val="C02500"/>
              </a:solidFill>
            </a:endParaRPr>
          </a:p>
          <a:p>
            <a:r>
              <a:rPr lang="en-US" altLang="zh-CN" dirty="0">
                <a:solidFill>
                  <a:srgbClr val="C02500"/>
                </a:solidFill>
              </a:rPr>
              <a:t>2012</a:t>
            </a:r>
            <a:r>
              <a:rPr lang="zh-CN" altLang="en-US" dirty="0">
                <a:solidFill>
                  <a:srgbClr val="C02500"/>
                </a:solidFill>
              </a:rPr>
              <a:t>年</a:t>
            </a:r>
            <a:r>
              <a:rPr lang="en-US" altLang="zh-CN" dirty="0">
                <a:solidFill>
                  <a:srgbClr val="C02500"/>
                </a:solidFill>
              </a:rPr>
              <a:t>11</a:t>
            </a:r>
            <a:r>
              <a:rPr lang="zh-CN" altLang="en-US" dirty="0">
                <a:solidFill>
                  <a:srgbClr val="C02500"/>
                </a:solidFill>
              </a:rPr>
              <a:t>月</a:t>
            </a:r>
            <a:r>
              <a:rPr lang="en-US" altLang="zh-CN" dirty="0">
                <a:solidFill>
                  <a:srgbClr val="C02500"/>
                </a:solidFill>
              </a:rPr>
              <a:t>14</a:t>
            </a:r>
            <a:r>
              <a:rPr lang="zh-CN" altLang="en-US" dirty="0">
                <a:solidFill>
                  <a:srgbClr val="C02500"/>
                </a:solidFill>
              </a:rPr>
              <a:t>日，中国共产党第十八次全国代表大会通过了关于</a:t>
            </a:r>
            <a:r>
              <a:rPr lang="en-US" altLang="zh-CN" dirty="0">
                <a:solidFill>
                  <a:srgbClr val="C02500"/>
                </a:solidFill>
              </a:rPr>
              <a:t>《</a:t>
            </a:r>
            <a:r>
              <a:rPr lang="zh-CN" altLang="en-US" dirty="0">
                <a:solidFill>
                  <a:srgbClr val="C02500"/>
                </a:solidFill>
              </a:rPr>
              <a:t>中国共产党章程（修正案）</a:t>
            </a:r>
            <a:r>
              <a:rPr lang="en-US" altLang="zh-CN" dirty="0">
                <a:solidFill>
                  <a:srgbClr val="C02500"/>
                </a:solidFill>
              </a:rPr>
              <a:t>》</a:t>
            </a:r>
            <a:r>
              <a:rPr lang="zh-CN" altLang="en-US" dirty="0">
                <a:solidFill>
                  <a:srgbClr val="C02500"/>
                </a:solidFill>
              </a:rPr>
              <a:t>的</a:t>
            </a:r>
            <a:r>
              <a:rPr lang="zh-CN" altLang="en-US" dirty="0" smtClean="0">
                <a:solidFill>
                  <a:srgbClr val="C02500"/>
                </a:solidFill>
              </a:rPr>
              <a:t>决议。</a:t>
            </a:r>
            <a:endParaRPr lang="en-US" altLang="zh-CN" dirty="0" smtClean="0">
              <a:solidFill>
                <a:srgbClr val="C02500"/>
              </a:solidFill>
            </a:endParaRPr>
          </a:p>
          <a:p>
            <a:r>
              <a:rPr lang="zh-CN" altLang="en-US" dirty="0" smtClean="0">
                <a:solidFill>
                  <a:srgbClr val="C02500"/>
                </a:solidFill>
              </a:rPr>
              <a:t>修改</a:t>
            </a:r>
            <a:r>
              <a:rPr lang="zh-CN" altLang="en-US" dirty="0">
                <a:solidFill>
                  <a:srgbClr val="C02500"/>
                </a:solidFill>
              </a:rPr>
              <a:t>内容</a:t>
            </a:r>
            <a:endParaRPr lang="en-US" altLang="zh-CN" dirty="0" smtClean="0">
              <a:solidFill>
                <a:srgbClr val="C02500"/>
              </a:solidFill>
            </a:endParaRPr>
          </a:p>
          <a:p>
            <a:pPr marL="0" indent="0">
              <a:buNone/>
            </a:pPr>
            <a:r>
              <a:rPr lang="en-US" altLang="zh-CN" dirty="0" smtClean="0">
                <a:solidFill>
                  <a:srgbClr val="C02500"/>
                </a:solidFill>
              </a:rPr>
              <a:t>    1</a:t>
            </a:r>
            <a:r>
              <a:rPr lang="zh-CN" altLang="en-US" dirty="0">
                <a:solidFill>
                  <a:srgbClr val="C02500"/>
                </a:solidFill>
              </a:rPr>
              <a:t>、把科学发展观同马克思列宁主义、毛泽东思想、邓小平理论、“三个代表”重要思想一道确立为党的行动</a:t>
            </a:r>
            <a:r>
              <a:rPr lang="zh-CN" altLang="en-US" dirty="0" smtClean="0">
                <a:solidFill>
                  <a:srgbClr val="C02500"/>
                </a:solidFill>
              </a:rPr>
              <a:t>指南。</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2</a:t>
            </a:r>
            <a:r>
              <a:rPr lang="zh-CN" altLang="en-US" dirty="0">
                <a:solidFill>
                  <a:srgbClr val="C02500"/>
                </a:solidFill>
              </a:rPr>
              <a:t>、把中国特色社会主义制度同中国特色社会主义道路、中国特色社会主义理论体系一道写入</a:t>
            </a:r>
            <a:r>
              <a:rPr lang="zh-CN" altLang="en-US" dirty="0" smtClean="0">
                <a:solidFill>
                  <a:srgbClr val="C02500"/>
                </a:solidFill>
              </a:rPr>
              <a:t>党章。</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3</a:t>
            </a:r>
            <a:r>
              <a:rPr lang="zh-CN" altLang="en-US" dirty="0">
                <a:solidFill>
                  <a:srgbClr val="C02500"/>
                </a:solidFill>
              </a:rPr>
              <a:t>、将生态文明建设写入党章并作出</a:t>
            </a:r>
            <a:r>
              <a:rPr lang="zh-CN" altLang="en-US" dirty="0" smtClean="0">
                <a:solidFill>
                  <a:srgbClr val="C02500"/>
                </a:solidFill>
              </a:rPr>
              <a:t>阐述。</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4</a:t>
            </a:r>
            <a:r>
              <a:rPr lang="zh-CN" altLang="en-US" dirty="0">
                <a:solidFill>
                  <a:srgbClr val="C02500"/>
                </a:solidFill>
              </a:rPr>
              <a:t>、坚持改革开放，是我们的强国之路。只有改革开放，才能发展中国、发展社会主义、发展马克思主义。</a:t>
            </a:r>
            <a:endParaRPr lang="en-US" altLang="zh-CN" dirty="0">
              <a:solidFill>
                <a:srgbClr val="C02500"/>
              </a:solidFill>
            </a:endParaRPr>
          </a:p>
        </p:txBody>
      </p:sp>
      <p:sp>
        <p:nvSpPr>
          <p:cNvPr id="3" name="标题 2"/>
          <p:cNvSpPr>
            <a:spLocks noGrp="1"/>
          </p:cNvSpPr>
          <p:nvPr>
            <p:ph type="title"/>
          </p:nvPr>
        </p:nvSpPr>
        <p:spPr/>
        <p:txBody>
          <a:bodyPr/>
          <a:lstStyle/>
          <a:p>
            <a:r>
              <a:rPr lang="zh-CN" altLang="en-US" dirty="0"/>
              <a:t>二、党章历次修订情况</a:t>
            </a:r>
          </a:p>
        </p:txBody>
      </p:sp>
    </p:spTree>
    <p:extLst>
      <p:ext uri="{BB962C8B-B14F-4D97-AF65-F5344CB8AC3E}">
        <p14:creationId xmlns:p14="http://schemas.microsoft.com/office/powerpoint/2010/main" val="2088665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solidFill>
                  <a:srgbClr val="C02500"/>
                </a:solidFill>
              </a:rPr>
              <a:t>党章框架</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1</a:t>
            </a:r>
            <a:r>
              <a:rPr lang="zh-CN" altLang="en-US" dirty="0" smtClean="0">
                <a:solidFill>
                  <a:srgbClr val="C02500"/>
                </a:solidFill>
              </a:rPr>
              <a:t>、总纲</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2</a:t>
            </a:r>
            <a:r>
              <a:rPr lang="zh-CN" altLang="en-US" dirty="0" smtClean="0">
                <a:solidFill>
                  <a:srgbClr val="C02500"/>
                </a:solidFill>
              </a:rPr>
              <a:t>、第一章  党员</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3</a:t>
            </a:r>
            <a:r>
              <a:rPr lang="zh-CN" altLang="en-US" dirty="0" smtClean="0">
                <a:solidFill>
                  <a:srgbClr val="C02500"/>
                </a:solidFill>
              </a:rPr>
              <a:t>、第二章  党的组织制度</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4</a:t>
            </a:r>
            <a:r>
              <a:rPr lang="zh-CN" altLang="en-US" dirty="0" smtClean="0">
                <a:solidFill>
                  <a:srgbClr val="C02500"/>
                </a:solidFill>
              </a:rPr>
              <a:t>、第三章  党的中央组织</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5</a:t>
            </a:r>
            <a:r>
              <a:rPr lang="zh-CN" altLang="en-US" dirty="0" smtClean="0">
                <a:solidFill>
                  <a:srgbClr val="C02500"/>
                </a:solidFill>
              </a:rPr>
              <a:t>、第四章  党的地方组织</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6</a:t>
            </a:r>
            <a:r>
              <a:rPr lang="zh-CN" altLang="en-US" dirty="0" smtClean="0">
                <a:solidFill>
                  <a:srgbClr val="C02500"/>
                </a:solidFill>
              </a:rPr>
              <a:t>、第五章  党的基层组织</a:t>
            </a:r>
            <a:endParaRPr lang="en-US" altLang="zh-CN" dirty="0">
              <a:solidFill>
                <a:srgbClr val="C02500"/>
              </a:solidFill>
            </a:endParaRPr>
          </a:p>
          <a:p>
            <a:pPr marL="0" indent="0">
              <a:buNone/>
            </a:pPr>
            <a:r>
              <a:rPr lang="en-US" altLang="zh-CN" dirty="0" smtClean="0">
                <a:solidFill>
                  <a:srgbClr val="C02500"/>
                </a:solidFill>
              </a:rPr>
              <a:t>    7</a:t>
            </a:r>
            <a:r>
              <a:rPr lang="zh-CN" altLang="en-US" dirty="0" smtClean="0">
                <a:solidFill>
                  <a:srgbClr val="C02500"/>
                </a:solidFill>
              </a:rPr>
              <a:t>、第六章  党的干部</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8</a:t>
            </a:r>
            <a:r>
              <a:rPr lang="zh-CN" altLang="en-US" dirty="0" smtClean="0">
                <a:solidFill>
                  <a:srgbClr val="C02500"/>
                </a:solidFill>
              </a:rPr>
              <a:t>、第七章  党的纪律</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9</a:t>
            </a:r>
            <a:r>
              <a:rPr lang="zh-CN" altLang="en-US" dirty="0" smtClean="0">
                <a:solidFill>
                  <a:srgbClr val="C02500"/>
                </a:solidFill>
              </a:rPr>
              <a:t>、第八章  党的纪律检查机关  </a:t>
            </a:r>
            <a:endParaRPr lang="en-US" altLang="zh-CN" dirty="0" smtClean="0">
              <a:solidFill>
                <a:srgbClr val="C02500"/>
              </a:solidFill>
            </a:endParaRPr>
          </a:p>
        </p:txBody>
      </p:sp>
      <p:sp>
        <p:nvSpPr>
          <p:cNvPr id="3" name="标题 2"/>
          <p:cNvSpPr>
            <a:spLocks noGrp="1"/>
          </p:cNvSpPr>
          <p:nvPr>
            <p:ph type="title"/>
          </p:nvPr>
        </p:nvSpPr>
        <p:spPr/>
        <p:txBody>
          <a:bodyPr/>
          <a:lstStyle/>
          <a:p>
            <a:r>
              <a:rPr lang="zh-CN" altLang="en-US" dirty="0"/>
              <a:t>三、党章内容简介</a:t>
            </a:r>
          </a:p>
        </p:txBody>
      </p:sp>
    </p:spTree>
    <p:extLst>
      <p:ext uri="{BB962C8B-B14F-4D97-AF65-F5344CB8AC3E}">
        <p14:creationId xmlns:p14="http://schemas.microsoft.com/office/powerpoint/2010/main" val="311818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solidFill>
                  <a:srgbClr val="C02500"/>
                </a:solidFill>
              </a:rPr>
              <a:t>1</a:t>
            </a:r>
            <a:r>
              <a:rPr lang="zh-CN" altLang="en-US" sz="2400" dirty="0" smtClean="0">
                <a:solidFill>
                  <a:srgbClr val="C02500"/>
                </a:solidFill>
              </a:rPr>
              <a:t>、根据</a:t>
            </a:r>
            <a:r>
              <a:rPr lang="zh-CN" altLang="en-US" sz="2400" dirty="0">
                <a:solidFill>
                  <a:srgbClr val="C02500"/>
                </a:solidFill>
              </a:rPr>
              <a:t>中央、总局和认监委的部署</a:t>
            </a:r>
            <a:r>
              <a:rPr lang="zh-CN" altLang="en-US" sz="2400" dirty="0" smtClean="0">
                <a:solidFill>
                  <a:srgbClr val="C02500"/>
                </a:solidFill>
              </a:rPr>
              <a:t>，在</a:t>
            </a:r>
            <a:r>
              <a:rPr lang="zh-CN" altLang="en-US" sz="2400" dirty="0">
                <a:solidFill>
                  <a:srgbClr val="C02500"/>
                </a:solidFill>
              </a:rPr>
              <a:t>全体党员中</a:t>
            </a:r>
            <a:r>
              <a:rPr lang="zh-CN" altLang="en-US" sz="2400" dirty="0" smtClean="0">
                <a:solidFill>
                  <a:srgbClr val="C02500"/>
                </a:solidFill>
              </a:rPr>
              <a:t>开展的“</a:t>
            </a:r>
            <a:r>
              <a:rPr lang="zh-CN" altLang="en-US" sz="2400" dirty="0">
                <a:solidFill>
                  <a:srgbClr val="C02500"/>
                </a:solidFill>
              </a:rPr>
              <a:t>两学一做”学习</a:t>
            </a:r>
            <a:r>
              <a:rPr lang="zh-CN" altLang="en-US" sz="2400" dirty="0" smtClean="0">
                <a:solidFill>
                  <a:srgbClr val="C02500"/>
                </a:solidFill>
              </a:rPr>
              <a:t>教育。即“</a:t>
            </a:r>
            <a:r>
              <a:rPr lang="zh-CN" altLang="en-US" sz="2400" dirty="0">
                <a:solidFill>
                  <a:srgbClr val="C02500"/>
                </a:solidFill>
              </a:rPr>
              <a:t>学党章党规、学系列讲话，做合格党员”学习</a:t>
            </a:r>
            <a:r>
              <a:rPr lang="zh-CN" altLang="en-US" sz="2400" dirty="0" smtClean="0">
                <a:solidFill>
                  <a:srgbClr val="C02500"/>
                </a:solidFill>
              </a:rPr>
              <a:t>教育。</a:t>
            </a:r>
            <a:endParaRPr lang="en-US" altLang="zh-CN" sz="2400" dirty="0" smtClean="0">
              <a:solidFill>
                <a:srgbClr val="C02500"/>
              </a:solidFill>
            </a:endParaRPr>
          </a:p>
          <a:p>
            <a:endParaRPr lang="en-US" altLang="zh-CN" sz="2400" dirty="0" smtClean="0">
              <a:solidFill>
                <a:srgbClr val="C02500"/>
              </a:solidFill>
            </a:endParaRPr>
          </a:p>
          <a:p>
            <a:r>
              <a:rPr lang="zh-CN" altLang="en-US" sz="2400" dirty="0" smtClean="0">
                <a:solidFill>
                  <a:srgbClr val="C02500"/>
                </a:solidFill>
              </a:rPr>
              <a:t> </a:t>
            </a:r>
            <a:r>
              <a:rPr lang="en-US" altLang="zh-CN" sz="2400" dirty="0" smtClean="0">
                <a:solidFill>
                  <a:srgbClr val="C02500"/>
                </a:solidFill>
              </a:rPr>
              <a:t>2</a:t>
            </a:r>
            <a:r>
              <a:rPr lang="zh-CN" altLang="en-US" sz="2400" dirty="0" smtClean="0">
                <a:solidFill>
                  <a:srgbClr val="C02500"/>
                </a:solidFill>
              </a:rPr>
              <a:t>、“</a:t>
            </a:r>
            <a:r>
              <a:rPr lang="zh-CN" altLang="zh-CN" sz="2400" dirty="0" smtClean="0">
                <a:solidFill>
                  <a:srgbClr val="C02500"/>
                </a:solidFill>
              </a:rPr>
              <a:t>讲</a:t>
            </a:r>
            <a:r>
              <a:rPr lang="zh-CN" altLang="zh-CN" sz="2400" dirty="0">
                <a:solidFill>
                  <a:srgbClr val="C02500"/>
                </a:solidFill>
              </a:rPr>
              <a:t>政治、有</a:t>
            </a:r>
            <a:r>
              <a:rPr lang="zh-CN" altLang="zh-CN" sz="2400" dirty="0" smtClean="0">
                <a:solidFill>
                  <a:srgbClr val="C02500"/>
                </a:solidFill>
              </a:rPr>
              <a:t>信念</a:t>
            </a:r>
            <a:r>
              <a:rPr lang="zh-CN" altLang="en-US" sz="2400" dirty="0">
                <a:solidFill>
                  <a:srgbClr val="C02500"/>
                </a:solidFill>
              </a:rPr>
              <a:t>”是按照认可中心党委</a:t>
            </a:r>
            <a:r>
              <a:rPr lang="zh-CN" altLang="en-US" sz="2400" dirty="0" smtClean="0">
                <a:solidFill>
                  <a:srgbClr val="C02500"/>
                </a:solidFill>
              </a:rPr>
              <a:t>要求，进行学习研讨的第一个专题。该专题主要是以</a:t>
            </a:r>
            <a:r>
              <a:rPr lang="en-US" altLang="zh-CN" sz="2400" dirty="0" smtClean="0">
                <a:solidFill>
                  <a:srgbClr val="C02500"/>
                </a:solidFill>
              </a:rPr>
              <a:t>《</a:t>
            </a:r>
            <a:r>
              <a:rPr lang="zh-CN" altLang="en-US" sz="2400" dirty="0" smtClean="0">
                <a:solidFill>
                  <a:srgbClr val="C02500"/>
                </a:solidFill>
              </a:rPr>
              <a:t>党章</a:t>
            </a:r>
            <a:r>
              <a:rPr lang="en-US" altLang="zh-CN" sz="2400" dirty="0" smtClean="0">
                <a:solidFill>
                  <a:srgbClr val="C02500"/>
                </a:solidFill>
              </a:rPr>
              <a:t>》</a:t>
            </a:r>
            <a:r>
              <a:rPr lang="zh-CN" altLang="en-US" sz="2400" dirty="0" smtClean="0">
                <a:solidFill>
                  <a:srgbClr val="C02500"/>
                </a:solidFill>
              </a:rPr>
              <a:t>和</a:t>
            </a:r>
            <a:r>
              <a:rPr lang="zh-CN" altLang="en-US" sz="2400" dirty="0">
                <a:solidFill>
                  <a:srgbClr val="C02500"/>
                </a:solidFill>
              </a:rPr>
              <a:t>习近平总书记关于坚持和发展中国特色社会主义、实现中华民族伟大复兴的中国梦等</a:t>
            </a:r>
            <a:r>
              <a:rPr lang="zh-CN" altLang="en-US" sz="2400" dirty="0" smtClean="0">
                <a:solidFill>
                  <a:srgbClr val="C02500"/>
                </a:solidFill>
              </a:rPr>
              <a:t>方面开展。</a:t>
            </a:r>
            <a:endParaRPr lang="en-US" altLang="zh-CN" sz="2400" dirty="0" smtClean="0">
              <a:solidFill>
                <a:srgbClr val="C02500"/>
              </a:solidFill>
            </a:endParaRPr>
          </a:p>
          <a:p>
            <a:endParaRPr lang="zh-CN" altLang="en-US" dirty="0">
              <a:solidFill>
                <a:srgbClr val="C02500"/>
              </a:solidFill>
            </a:endParaRPr>
          </a:p>
        </p:txBody>
      </p:sp>
      <p:sp>
        <p:nvSpPr>
          <p:cNvPr id="3" name="标题 2"/>
          <p:cNvSpPr>
            <a:spLocks noGrp="1"/>
          </p:cNvSpPr>
          <p:nvPr>
            <p:ph type="title"/>
          </p:nvPr>
        </p:nvSpPr>
        <p:spPr/>
        <p:txBody>
          <a:bodyPr/>
          <a:lstStyle/>
          <a:p>
            <a:r>
              <a:rPr lang="zh-CN" altLang="en-US" dirty="0" smtClean="0"/>
              <a:t>专题教育背景</a:t>
            </a:r>
            <a:endParaRPr lang="zh-CN" altLang="en-US" dirty="0"/>
          </a:p>
        </p:txBody>
      </p:sp>
    </p:spTree>
    <p:extLst>
      <p:ext uri="{BB962C8B-B14F-4D97-AF65-F5344CB8AC3E}">
        <p14:creationId xmlns:p14="http://schemas.microsoft.com/office/powerpoint/2010/main" val="3667256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solidFill>
                  <a:srgbClr val="C02500"/>
                </a:solidFill>
              </a:rPr>
              <a:t>党章框架</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10</a:t>
            </a:r>
            <a:r>
              <a:rPr lang="zh-CN" altLang="en-US" dirty="0" smtClean="0">
                <a:solidFill>
                  <a:srgbClr val="C02500"/>
                </a:solidFill>
              </a:rPr>
              <a:t>、第九章  党组</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11</a:t>
            </a:r>
            <a:r>
              <a:rPr lang="zh-CN" altLang="en-US" dirty="0" smtClean="0">
                <a:solidFill>
                  <a:srgbClr val="C02500"/>
                </a:solidFill>
              </a:rPr>
              <a:t>、第十章  党和共产主义青年团的关系</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12</a:t>
            </a:r>
            <a:r>
              <a:rPr lang="zh-CN" altLang="en-US" dirty="0" smtClean="0">
                <a:solidFill>
                  <a:srgbClr val="C02500"/>
                </a:solidFill>
              </a:rPr>
              <a:t>、第十一章  党徽和党旗</a:t>
            </a:r>
            <a:endParaRPr lang="en-US" altLang="zh-CN" dirty="0" smtClean="0">
              <a:solidFill>
                <a:srgbClr val="C02500"/>
              </a:solidFill>
            </a:endParaRPr>
          </a:p>
          <a:p>
            <a:pPr marL="0" indent="0">
              <a:buNone/>
            </a:pPr>
            <a:endParaRPr lang="en-US" altLang="zh-CN" dirty="0" smtClean="0">
              <a:solidFill>
                <a:srgbClr val="C02500"/>
              </a:solidFill>
            </a:endParaRPr>
          </a:p>
        </p:txBody>
      </p:sp>
      <p:sp>
        <p:nvSpPr>
          <p:cNvPr id="3" name="标题 2"/>
          <p:cNvSpPr>
            <a:spLocks noGrp="1"/>
          </p:cNvSpPr>
          <p:nvPr>
            <p:ph type="title"/>
          </p:nvPr>
        </p:nvSpPr>
        <p:spPr/>
        <p:txBody>
          <a:bodyPr/>
          <a:lstStyle/>
          <a:p>
            <a:r>
              <a:rPr lang="zh-CN" altLang="en-US" dirty="0"/>
              <a:t>三、党章内容简介</a:t>
            </a:r>
          </a:p>
        </p:txBody>
      </p:sp>
    </p:spTree>
    <p:extLst>
      <p:ext uri="{BB962C8B-B14F-4D97-AF65-F5344CB8AC3E}">
        <p14:creationId xmlns:p14="http://schemas.microsoft.com/office/powerpoint/2010/main" val="261593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zh-CN" altLang="en-US" dirty="0" smtClean="0">
                <a:solidFill>
                  <a:srgbClr val="C02500"/>
                </a:solidFill>
              </a:rPr>
              <a:t>      “我</a:t>
            </a:r>
            <a:r>
              <a:rPr lang="zh-CN" altLang="en-US" dirty="0">
                <a:solidFill>
                  <a:srgbClr val="C02500"/>
                </a:solidFill>
              </a:rPr>
              <a:t>志愿加入中国共产党，拥护党的纲领，遵守党的章程，履行党员义务，执行党的决定，严守党的纪律，保守党的秘密，对党忠诚，积极工作，为共产主义奋斗终身，随时准备为党和人民牺牲一切，永不叛党</a:t>
            </a:r>
            <a:r>
              <a:rPr lang="zh-CN" altLang="en-US" dirty="0" smtClean="0">
                <a:solidFill>
                  <a:srgbClr val="C02500"/>
                </a:solidFill>
              </a:rPr>
              <a:t>。”</a:t>
            </a:r>
            <a:endParaRPr lang="en-US" altLang="zh-CN" dirty="0" smtClean="0">
              <a:solidFill>
                <a:srgbClr val="C02500"/>
              </a:solidFill>
            </a:endParaRPr>
          </a:p>
          <a:p>
            <a:pPr marL="0" indent="0">
              <a:buNone/>
            </a:pPr>
            <a:endParaRPr lang="en-US" altLang="zh-CN" dirty="0" smtClean="0">
              <a:solidFill>
                <a:srgbClr val="C02500"/>
              </a:solidFill>
            </a:endParaRPr>
          </a:p>
          <a:p>
            <a:pPr marL="0" indent="0">
              <a:buNone/>
            </a:pPr>
            <a:r>
              <a:rPr lang="en-US" altLang="zh-CN" dirty="0" smtClean="0">
                <a:solidFill>
                  <a:srgbClr val="C02500"/>
                </a:solidFill>
              </a:rPr>
              <a:t>                                       ——《</a:t>
            </a:r>
            <a:r>
              <a:rPr lang="zh-CN" altLang="en-US" dirty="0" smtClean="0">
                <a:solidFill>
                  <a:srgbClr val="C02500"/>
                </a:solidFill>
              </a:rPr>
              <a:t>中国共产党章程</a:t>
            </a:r>
            <a:r>
              <a:rPr lang="en-US" altLang="zh-CN" dirty="0" smtClean="0">
                <a:solidFill>
                  <a:srgbClr val="C02500"/>
                </a:solidFill>
              </a:rPr>
              <a:t>》</a:t>
            </a:r>
            <a:r>
              <a:rPr lang="zh-CN" altLang="en-US" dirty="0" smtClean="0">
                <a:solidFill>
                  <a:srgbClr val="C02500"/>
                </a:solidFill>
              </a:rPr>
              <a:t>（中国共产党第十八次全国代表大会部分修改，                  </a:t>
            </a:r>
            <a:r>
              <a:rPr lang="en-US" altLang="zh-CN" dirty="0" smtClean="0">
                <a:solidFill>
                  <a:srgbClr val="C02500"/>
                </a:solidFill>
              </a:rPr>
              <a:t>						      2012</a:t>
            </a:r>
            <a:r>
              <a:rPr lang="zh-CN" altLang="en-US" dirty="0" smtClean="0">
                <a:solidFill>
                  <a:srgbClr val="C02500"/>
                </a:solidFill>
              </a:rPr>
              <a:t>年</a:t>
            </a:r>
            <a:r>
              <a:rPr lang="en-US" altLang="zh-CN" dirty="0" smtClean="0">
                <a:solidFill>
                  <a:srgbClr val="C02500"/>
                </a:solidFill>
              </a:rPr>
              <a:t>11</a:t>
            </a:r>
            <a:r>
              <a:rPr lang="zh-CN" altLang="en-US" dirty="0" smtClean="0">
                <a:solidFill>
                  <a:srgbClr val="C02500"/>
                </a:solidFill>
              </a:rPr>
              <a:t>月</a:t>
            </a:r>
            <a:r>
              <a:rPr lang="en-US" altLang="zh-CN" dirty="0" smtClean="0">
                <a:solidFill>
                  <a:srgbClr val="C02500"/>
                </a:solidFill>
              </a:rPr>
              <a:t>14 </a:t>
            </a:r>
            <a:r>
              <a:rPr lang="zh-CN" altLang="en-US" dirty="0" smtClean="0">
                <a:solidFill>
                  <a:srgbClr val="C02500"/>
                </a:solidFill>
              </a:rPr>
              <a:t>日通过）</a:t>
            </a:r>
            <a:endParaRPr lang="en-US" altLang="zh-CN" dirty="0" smtClean="0">
              <a:solidFill>
                <a:srgbClr val="C02500"/>
              </a:solidFill>
            </a:endParaRPr>
          </a:p>
        </p:txBody>
      </p:sp>
      <p:sp>
        <p:nvSpPr>
          <p:cNvPr id="3" name="标题 2"/>
          <p:cNvSpPr>
            <a:spLocks noGrp="1"/>
          </p:cNvSpPr>
          <p:nvPr>
            <p:ph type="title"/>
          </p:nvPr>
        </p:nvSpPr>
        <p:spPr/>
        <p:txBody>
          <a:bodyPr/>
          <a:lstStyle/>
          <a:p>
            <a:r>
              <a:rPr lang="zh-CN" altLang="en-US" dirty="0"/>
              <a:t>四、入党誓词</a:t>
            </a:r>
          </a:p>
        </p:txBody>
      </p:sp>
    </p:spTree>
    <p:extLst>
      <p:ext uri="{BB962C8B-B14F-4D97-AF65-F5344CB8AC3E}">
        <p14:creationId xmlns:p14="http://schemas.microsoft.com/office/powerpoint/2010/main" val="330046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solidFill>
                  <a:srgbClr val="C02500"/>
                </a:solidFill>
              </a:rPr>
              <a:t>1</a:t>
            </a:r>
            <a:r>
              <a:rPr lang="zh-CN" altLang="en-US" dirty="0" smtClean="0">
                <a:solidFill>
                  <a:srgbClr val="C02500"/>
                </a:solidFill>
              </a:rPr>
              <a:t>、“讲政治、有信念”意义</a:t>
            </a:r>
            <a:endParaRPr lang="en-US" altLang="zh-CN" dirty="0" smtClean="0">
              <a:solidFill>
                <a:srgbClr val="C02500"/>
              </a:solidFill>
            </a:endParaRPr>
          </a:p>
          <a:p>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a:t>
            </a:r>
            <a:r>
              <a:rPr lang="zh-CN" altLang="en-US" dirty="0" smtClean="0">
                <a:solidFill>
                  <a:srgbClr val="C02500"/>
                </a:solidFill>
              </a:rPr>
              <a:t>（</a:t>
            </a:r>
            <a:r>
              <a:rPr lang="en-US" altLang="zh-CN" dirty="0" smtClean="0">
                <a:solidFill>
                  <a:srgbClr val="C02500"/>
                </a:solidFill>
              </a:rPr>
              <a:t>1</a:t>
            </a:r>
            <a:r>
              <a:rPr lang="zh-CN" altLang="en-US" dirty="0" smtClean="0">
                <a:solidFill>
                  <a:srgbClr val="C02500"/>
                </a:solidFill>
              </a:rPr>
              <a:t>）、讲</a:t>
            </a:r>
            <a:r>
              <a:rPr lang="zh-CN" altLang="en-US" dirty="0">
                <a:solidFill>
                  <a:srgbClr val="C02500"/>
                </a:solidFill>
              </a:rPr>
              <a:t>政治、有信念是中国共产党能够赢得政权的根本缘由。理想信念是一个人的精神内核，是支撑人坚定事业信心的动力源泉</a:t>
            </a:r>
            <a:r>
              <a:rPr lang="zh-CN" altLang="en-US" dirty="0" smtClean="0">
                <a:solidFill>
                  <a:srgbClr val="C02500"/>
                </a:solidFill>
              </a:rPr>
              <a:t>。</a:t>
            </a:r>
            <a:endParaRPr lang="en-US" altLang="zh-CN" dirty="0" smtClean="0">
              <a:solidFill>
                <a:srgbClr val="C02500"/>
              </a:solidFill>
            </a:endParaRPr>
          </a:p>
          <a:p>
            <a:pPr marL="0" indent="0">
              <a:buNone/>
            </a:pP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a:t>
            </a:r>
            <a:r>
              <a:rPr lang="zh-CN" altLang="en-US" dirty="0" smtClean="0">
                <a:solidFill>
                  <a:srgbClr val="C02500"/>
                </a:solidFill>
              </a:rPr>
              <a:t>（</a:t>
            </a:r>
            <a:r>
              <a:rPr lang="en-US" altLang="zh-CN" dirty="0" smtClean="0">
                <a:solidFill>
                  <a:srgbClr val="C02500"/>
                </a:solidFill>
              </a:rPr>
              <a:t>2</a:t>
            </a:r>
            <a:r>
              <a:rPr lang="zh-CN" altLang="en-US" dirty="0">
                <a:solidFill>
                  <a:srgbClr val="C02500"/>
                </a:solidFill>
              </a:rPr>
              <a:t>）、讲政治、有信念是中国共产党得以长期执政的重要</a:t>
            </a:r>
            <a:r>
              <a:rPr lang="zh-CN" altLang="en-US" dirty="0" smtClean="0">
                <a:solidFill>
                  <a:srgbClr val="C02500"/>
                </a:solidFill>
              </a:rPr>
              <a:t>保证。</a:t>
            </a:r>
            <a:endParaRPr lang="en-US" altLang="zh-CN" dirty="0" smtClean="0">
              <a:solidFill>
                <a:srgbClr val="C02500"/>
              </a:solidFill>
            </a:endParaRPr>
          </a:p>
          <a:p>
            <a:pPr marL="0" indent="0">
              <a:buNone/>
            </a:pP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a:t>
            </a:r>
            <a:r>
              <a:rPr lang="zh-CN" altLang="en-US" dirty="0" smtClean="0">
                <a:solidFill>
                  <a:srgbClr val="C02500"/>
                </a:solidFill>
              </a:rPr>
              <a:t>（</a:t>
            </a:r>
            <a:r>
              <a:rPr lang="en-US" altLang="zh-CN" dirty="0" smtClean="0">
                <a:solidFill>
                  <a:srgbClr val="C02500"/>
                </a:solidFill>
              </a:rPr>
              <a:t>3</a:t>
            </a:r>
            <a:r>
              <a:rPr lang="zh-CN" altLang="en-US" dirty="0" smtClean="0">
                <a:solidFill>
                  <a:srgbClr val="C02500"/>
                </a:solidFill>
              </a:rPr>
              <a:t>）、讲</a:t>
            </a:r>
            <a:r>
              <a:rPr lang="zh-CN" altLang="en-US" dirty="0">
                <a:solidFill>
                  <a:srgbClr val="C02500"/>
                </a:solidFill>
              </a:rPr>
              <a:t>政治、有信念是应对现实考验的必要法宝</a:t>
            </a:r>
            <a:endParaRPr lang="en-US" altLang="zh-CN" dirty="0" smtClean="0">
              <a:solidFill>
                <a:srgbClr val="C02500"/>
              </a:solidFill>
            </a:endParaRPr>
          </a:p>
          <a:p>
            <a:endParaRPr lang="zh-CN" altLang="en-US" dirty="0">
              <a:solidFill>
                <a:srgbClr val="C02500"/>
              </a:solidFill>
            </a:endParaRPr>
          </a:p>
        </p:txBody>
      </p:sp>
      <p:sp>
        <p:nvSpPr>
          <p:cNvPr id="3" name="标题 2"/>
          <p:cNvSpPr>
            <a:spLocks noGrp="1"/>
          </p:cNvSpPr>
          <p:nvPr>
            <p:ph type="title"/>
          </p:nvPr>
        </p:nvSpPr>
        <p:spPr/>
        <p:txBody>
          <a:bodyPr/>
          <a:lstStyle/>
          <a:p>
            <a:r>
              <a:rPr lang="zh-CN" altLang="en-US" dirty="0"/>
              <a:t>五、“讲政治、有信念</a:t>
            </a:r>
            <a:r>
              <a:rPr lang="zh-CN" altLang="en-US" dirty="0" smtClean="0"/>
              <a:t>”</a:t>
            </a:r>
            <a:endParaRPr lang="zh-CN" altLang="en-US" dirty="0"/>
          </a:p>
        </p:txBody>
      </p:sp>
    </p:spTree>
    <p:extLst>
      <p:ext uri="{BB962C8B-B14F-4D97-AF65-F5344CB8AC3E}">
        <p14:creationId xmlns:p14="http://schemas.microsoft.com/office/powerpoint/2010/main" val="71410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solidFill>
                  <a:srgbClr val="C02500"/>
                </a:solidFill>
              </a:rPr>
              <a:t>2</a:t>
            </a:r>
            <a:r>
              <a:rPr lang="zh-CN" altLang="en-US" dirty="0" smtClean="0">
                <a:solidFill>
                  <a:srgbClr val="C02500"/>
                </a:solidFill>
              </a:rPr>
              <a:t>、如何“讲政治、有信念”</a:t>
            </a:r>
            <a:endParaRPr lang="en-US" altLang="zh-CN" dirty="0" smtClean="0">
              <a:solidFill>
                <a:srgbClr val="C02500"/>
              </a:solidFill>
            </a:endParaRPr>
          </a:p>
          <a:p>
            <a:endParaRPr lang="en-US" altLang="zh-CN" dirty="0" smtClean="0">
              <a:solidFill>
                <a:srgbClr val="C02500"/>
              </a:solidFill>
            </a:endParaRPr>
          </a:p>
          <a:p>
            <a:pPr marL="0" indent="0">
              <a:buNone/>
            </a:pPr>
            <a:r>
              <a:rPr lang="zh-CN" altLang="en-US" dirty="0" smtClean="0">
                <a:solidFill>
                  <a:srgbClr val="C02500"/>
                </a:solidFill>
              </a:rPr>
              <a:t>        （</a:t>
            </a:r>
            <a:r>
              <a:rPr lang="en-US" altLang="zh-CN" dirty="0">
                <a:solidFill>
                  <a:srgbClr val="C02500"/>
                </a:solidFill>
              </a:rPr>
              <a:t>1</a:t>
            </a:r>
            <a:r>
              <a:rPr lang="zh-CN" altLang="en-US" dirty="0" smtClean="0">
                <a:solidFill>
                  <a:srgbClr val="C02500"/>
                </a:solidFill>
              </a:rPr>
              <a:t>）、</a:t>
            </a:r>
            <a:r>
              <a:rPr lang="zh-CN" altLang="en-US" dirty="0">
                <a:solidFill>
                  <a:srgbClr val="C02500"/>
                </a:solidFill>
              </a:rPr>
              <a:t>认真学习党章、严格遵守党章、模范践行党章，是加强党的作风建设的重要保障，是促进党员领导干部自觉遵守政治纪律和政治规矩同自觉践行“三严三实”的基本要求</a:t>
            </a:r>
            <a:r>
              <a:rPr lang="zh-CN" altLang="en-US" dirty="0" smtClean="0">
                <a:solidFill>
                  <a:srgbClr val="C02500"/>
                </a:solidFill>
              </a:rPr>
              <a:t>。</a:t>
            </a:r>
            <a:endParaRPr lang="en-US" altLang="zh-CN" dirty="0" smtClean="0">
              <a:solidFill>
                <a:srgbClr val="C02500"/>
              </a:solidFill>
            </a:endParaRPr>
          </a:p>
          <a:p>
            <a:pPr marL="0" indent="0">
              <a:buNone/>
            </a:pP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a:t>
            </a:r>
            <a:r>
              <a:rPr lang="zh-CN" altLang="en-US" dirty="0" smtClean="0">
                <a:solidFill>
                  <a:srgbClr val="C02500"/>
                </a:solidFill>
              </a:rPr>
              <a:t>（</a:t>
            </a:r>
            <a:r>
              <a:rPr lang="en-US" altLang="zh-CN" dirty="0" smtClean="0">
                <a:solidFill>
                  <a:srgbClr val="C02500"/>
                </a:solidFill>
              </a:rPr>
              <a:t>2</a:t>
            </a:r>
            <a:r>
              <a:rPr lang="zh-CN" altLang="en-US" dirty="0" smtClean="0">
                <a:solidFill>
                  <a:srgbClr val="C02500"/>
                </a:solidFill>
              </a:rPr>
              <a:t>）、</a:t>
            </a:r>
            <a:r>
              <a:rPr lang="zh-CN" altLang="en-US" dirty="0">
                <a:solidFill>
                  <a:srgbClr val="C02500"/>
                </a:solidFill>
              </a:rPr>
              <a:t>加强以党章为核心的思想理论教育，全面提升党员队伍的先进性和纯洁性，让全体党员树立“政治意识、大局意识、核心意识、看齐意识”，充分发挥党组织的战斗堡垒作用和党员的先锋模范作用具有重大的意义。</a:t>
            </a:r>
          </a:p>
          <a:p>
            <a:pPr marL="0" indent="0">
              <a:buNone/>
            </a:pPr>
            <a:endParaRPr lang="en-US" altLang="zh-CN" dirty="0">
              <a:solidFill>
                <a:srgbClr val="C02500"/>
              </a:solidFill>
            </a:endParaRPr>
          </a:p>
          <a:p>
            <a:pPr marL="0" indent="0">
              <a:buNone/>
            </a:pPr>
            <a:endParaRPr lang="en-US" altLang="zh-CN" dirty="0" smtClean="0">
              <a:solidFill>
                <a:srgbClr val="C02500"/>
              </a:solidFill>
            </a:endParaRPr>
          </a:p>
          <a:p>
            <a:endParaRPr lang="zh-CN" altLang="en-US" dirty="0">
              <a:solidFill>
                <a:srgbClr val="C02500"/>
              </a:solidFill>
            </a:endParaRPr>
          </a:p>
        </p:txBody>
      </p:sp>
      <p:sp>
        <p:nvSpPr>
          <p:cNvPr id="3" name="标题 2"/>
          <p:cNvSpPr>
            <a:spLocks noGrp="1"/>
          </p:cNvSpPr>
          <p:nvPr>
            <p:ph type="title"/>
          </p:nvPr>
        </p:nvSpPr>
        <p:spPr/>
        <p:txBody>
          <a:bodyPr/>
          <a:lstStyle/>
          <a:p>
            <a:r>
              <a:rPr lang="zh-CN" altLang="en-US" dirty="0"/>
              <a:t>五、“讲政治、有信念</a:t>
            </a:r>
            <a:r>
              <a:rPr lang="zh-CN" altLang="en-US" dirty="0" smtClean="0"/>
              <a:t>”</a:t>
            </a:r>
            <a:endParaRPr lang="zh-CN" altLang="en-US" dirty="0"/>
          </a:p>
        </p:txBody>
      </p:sp>
    </p:spTree>
    <p:extLst>
      <p:ext uri="{BB962C8B-B14F-4D97-AF65-F5344CB8AC3E}">
        <p14:creationId xmlns:p14="http://schemas.microsoft.com/office/powerpoint/2010/main" val="19781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solidFill>
                  <a:srgbClr val="C02500"/>
                </a:solidFill>
              </a:rPr>
              <a:t>3</a:t>
            </a:r>
            <a:r>
              <a:rPr lang="zh-CN" altLang="en-US" dirty="0" smtClean="0">
                <a:solidFill>
                  <a:srgbClr val="C02500"/>
                </a:solidFill>
              </a:rPr>
              <a:t>、“讲政治、有信念”体现</a:t>
            </a:r>
            <a:endParaRPr lang="en-US" altLang="zh-CN" dirty="0" smtClean="0">
              <a:solidFill>
                <a:srgbClr val="C02500"/>
              </a:solidFill>
            </a:endParaRPr>
          </a:p>
          <a:p>
            <a:pPr marL="0" indent="0">
              <a:buNone/>
            </a:pPr>
            <a:r>
              <a:rPr lang="zh-CN" altLang="en-US" dirty="0" smtClean="0">
                <a:solidFill>
                  <a:srgbClr val="C02500"/>
                </a:solidFill>
              </a:rPr>
              <a:t>       </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a:t>
            </a:r>
            <a:r>
              <a:rPr lang="zh-CN" altLang="en-US" dirty="0" smtClean="0">
                <a:solidFill>
                  <a:srgbClr val="C02500"/>
                </a:solidFill>
              </a:rPr>
              <a:t>（</a:t>
            </a:r>
            <a:r>
              <a:rPr lang="en-US" altLang="zh-CN" dirty="0" smtClean="0">
                <a:solidFill>
                  <a:srgbClr val="C02500"/>
                </a:solidFill>
              </a:rPr>
              <a:t>1</a:t>
            </a:r>
            <a:r>
              <a:rPr lang="zh-CN" altLang="en-US" dirty="0" smtClean="0">
                <a:solidFill>
                  <a:srgbClr val="C02500"/>
                </a:solidFill>
              </a:rPr>
              <a:t>）、十八</a:t>
            </a:r>
            <a:r>
              <a:rPr lang="zh-CN" altLang="en-US" dirty="0">
                <a:solidFill>
                  <a:srgbClr val="C02500"/>
                </a:solidFill>
              </a:rPr>
              <a:t>大以来，习近平总书记在多次考察、讲话中，从树立党章意识、坚定理想信念等层面阐述了共产党员如何加强党性，始终心系党、心系人民、心系国家，体现先进性和纯洁性</a:t>
            </a:r>
            <a:r>
              <a:rPr lang="zh-CN" altLang="en-US" dirty="0" smtClean="0">
                <a:solidFill>
                  <a:srgbClr val="C02500"/>
                </a:solidFill>
              </a:rPr>
              <a:t>。</a:t>
            </a:r>
            <a:endParaRPr lang="en-US" altLang="zh-CN" dirty="0" smtClean="0">
              <a:solidFill>
                <a:srgbClr val="C02500"/>
              </a:solidFill>
            </a:endParaRPr>
          </a:p>
          <a:p>
            <a:pPr marL="0" indent="0">
              <a:buNone/>
            </a:pP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a:t>
            </a:r>
            <a:r>
              <a:rPr lang="zh-CN" altLang="en-US" dirty="0" smtClean="0">
                <a:solidFill>
                  <a:srgbClr val="C02500"/>
                </a:solidFill>
              </a:rPr>
              <a:t>（</a:t>
            </a:r>
            <a:r>
              <a:rPr lang="en-US" altLang="zh-CN" dirty="0" smtClean="0">
                <a:solidFill>
                  <a:srgbClr val="C02500"/>
                </a:solidFill>
              </a:rPr>
              <a:t>2</a:t>
            </a:r>
            <a:r>
              <a:rPr lang="zh-CN" altLang="en-US" dirty="0" smtClean="0">
                <a:solidFill>
                  <a:srgbClr val="C02500"/>
                </a:solidFill>
              </a:rPr>
              <a:t>）、“三严三实”、“两学一做”、坚持</a:t>
            </a:r>
            <a:r>
              <a:rPr lang="zh-CN" altLang="en-US" dirty="0">
                <a:solidFill>
                  <a:srgbClr val="C02500"/>
                </a:solidFill>
              </a:rPr>
              <a:t>和发展中国特色社会主义、实现中华民族伟大复兴的中国梦，必须要强化党史党章党纪的学习，严守党的政治纪律和政治规矩，在思想上、行动上，坚决与党中央保持高度一致，并积极内化于心、外化于行。</a:t>
            </a:r>
            <a:endParaRPr lang="en-US" altLang="zh-CN" dirty="0" smtClean="0">
              <a:solidFill>
                <a:srgbClr val="C02500"/>
              </a:solidFill>
            </a:endParaRPr>
          </a:p>
          <a:p>
            <a:endParaRPr lang="zh-CN" altLang="en-US" dirty="0">
              <a:solidFill>
                <a:srgbClr val="C02500"/>
              </a:solidFill>
            </a:endParaRPr>
          </a:p>
        </p:txBody>
      </p:sp>
      <p:sp>
        <p:nvSpPr>
          <p:cNvPr id="3" name="标题 2"/>
          <p:cNvSpPr>
            <a:spLocks noGrp="1"/>
          </p:cNvSpPr>
          <p:nvPr>
            <p:ph type="title"/>
          </p:nvPr>
        </p:nvSpPr>
        <p:spPr/>
        <p:txBody>
          <a:bodyPr/>
          <a:lstStyle/>
          <a:p>
            <a:r>
              <a:rPr lang="zh-CN" altLang="en-US" dirty="0"/>
              <a:t>五、“讲政治、有信念</a:t>
            </a:r>
            <a:r>
              <a:rPr lang="zh-CN" altLang="en-US" dirty="0" smtClean="0"/>
              <a:t>”</a:t>
            </a:r>
            <a:endParaRPr lang="zh-CN" altLang="en-US" dirty="0"/>
          </a:p>
        </p:txBody>
      </p:sp>
    </p:spTree>
    <p:extLst>
      <p:ext uri="{BB962C8B-B14F-4D97-AF65-F5344CB8AC3E}">
        <p14:creationId xmlns:p14="http://schemas.microsoft.com/office/powerpoint/2010/main" val="3762169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ctrTitle"/>
          </p:nvPr>
        </p:nvSpPr>
        <p:spPr>
          <a:xfrm>
            <a:off x="1919536" y="2060848"/>
            <a:ext cx="7884362" cy="2160240"/>
          </a:xfrm>
        </p:spPr>
        <p:txBody>
          <a:bodyPr/>
          <a:lstStyle/>
          <a:p>
            <a:pPr algn="ctr"/>
            <a:r>
              <a:rPr lang="zh-CN" altLang="en-US" sz="5400" dirty="0" smtClean="0">
                <a:solidFill>
                  <a:srgbClr val="FFFF00"/>
                </a:solidFill>
              </a:rPr>
              <a:t>谢谢</a:t>
            </a:r>
            <a:r>
              <a:rPr lang="en-US" altLang="zh-CN" sz="5400" dirty="0" smtClean="0">
                <a:solidFill>
                  <a:srgbClr val="FFFF00"/>
                </a:solidFill>
              </a:rPr>
              <a:t/>
            </a:r>
            <a:br>
              <a:rPr lang="en-US" altLang="zh-CN" sz="5400" dirty="0" smtClean="0">
                <a:solidFill>
                  <a:srgbClr val="FFFF00"/>
                </a:solidFill>
              </a:rPr>
            </a:br>
            <a:r>
              <a:rPr lang="en-US" altLang="zh-CN" dirty="0" smtClean="0"/>
              <a:t>2016.7.21</a:t>
            </a:r>
            <a:endParaRPr lang="zh-CN" altLang="zh-CN" sz="5400" dirty="0">
              <a:solidFill>
                <a:srgbClr val="FFFF00"/>
              </a:solidFill>
            </a:endParaRPr>
          </a:p>
        </p:txBody>
      </p:sp>
    </p:spTree>
    <p:extLst>
      <p:ext uri="{BB962C8B-B14F-4D97-AF65-F5344CB8AC3E}">
        <p14:creationId xmlns:p14="http://schemas.microsoft.com/office/powerpoint/2010/main" val="3012921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400" dirty="0" smtClean="0">
                <a:solidFill>
                  <a:srgbClr val="C02500"/>
                </a:solidFill>
              </a:rPr>
              <a:t>一、什么是党章？</a:t>
            </a:r>
            <a:endParaRPr lang="en-US" altLang="zh-CN" sz="2400" dirty="0" smtClean="0">
              <a:solidFill>
                <a:srgbClr val="C02500"/>
              </a:solidFill>
            </a:endParaRPr>
          </a:p>
          <a:p>
            <a:r>
              <a:rPr lang="zh-CN" altLang="en-US" sz="2400" dirty="0" smtClean="0">
                <a:solidFill>
                  <a:srgbClr val="C02500"/>
                </a:solidFill>
              </a:rPr>
              <a:t>二、党章历次修订情况</a:t>
            </a:r>
            <a:endParaRPr lang="en-US" altLang="zh-CN" sz="2400" dirty="0" smtClean="0">
              <a:solidFill>
                <a:srgbClr val="C02500"/>
              </a:solidFill>
            </a:endParaRPr>
          </a:p>
          <a:p>
            <a:r>
              <a:rPr lang="zh-CN" altLang="en-US" sz="2400" dirty="0" smtClean="0">
                <a:solidFill>
                  <a:srgbClr val="C02500"/>
                </a:solidFill>
              </a:rPr>
              <a:t>三、党章内容</a:t>
            </a:r>
            <a:r>
              <a:rPr lang="zh-CN" altLang="en-US" sz="2400" dirty="0" smtClean="0">
                <a:solidFill>
                  <a:srgbClr val="C02500"/>
                </a:solidFill>
              </a:rPr>
              <a:t>简介</a:t>
            </a:r>
            <a:endParaRPr lang="en-US" altLang="zh-CN" sz="2400" dirty="0" smtClean="0">
              <a:solidFill>
                <a:srgbClr val="C02500"/>
              </a:solidFill>
            </a:endParaRPr>
          </a:p>
          <a:p>
            <a:r>
              <a:rPr lang="zh-CN" altLang="en-US" sz="2400" dirty="0" smtClean="0">
                <a:solidFill>
                  <a:srgbClr val="C02500"/>
                </a:solidFill>
              </a:rPr>
              <a:t>四、入党誓词</a:t>
            </a:r>
            <a:endParaRPr lang="en-US" altLang="zh-CN" sz="2400" dirty="0" smtClean="0">
              <a:solidFill>
                <a:srgbClr val="C02500"/>
              </a:solidFill>
            </a:endParaRPr>
          </a:p>
          <a:p>
            <a:r>
              <a:rPr lang="zh-CN" altLang="en-US" sz="2400" dirty="0" smtClean="0">
                <a:solidFill>
                  <a:srgbClr val="C02500"/>
                </a:solidFill>
              </a:rPr>
              <a:t>五、“讲政治、有信念”</a:t>
            </a:r>
            <a:endParaRPr lang="zh-CN" altLang="en-US" sz="2400" dirty="0">
              <a:solidFill>
                <a:srgbClr val="C02500"/>
              </a:solidFill>
            </a:endParaRPr>
          </a:p>
        </p:txBody>
      </p:sp>
      <p:sp>
        <p:nvSpPr>
          <p:cNvPr id="3" name="标题 2"/>
          <p:cNvSpPr>
            <a:spLocks noGrp="1"/>
          </p:cNvSpPr>
          <p:nvPr>
            <p:ph type="title"/>
          </p:nvPr>
        </p:nvSpPr>
        <p:spPr/>
        <p:txBody>
          <a:bodyPr/>
          <a:lstStyle/>
          <a:p>
            <a:r>
              <a:rPr lang="zh-CN" altLang="en-US" dirty="0" smtClean="0"/>
              <a:t>讲解内容</a:t>
            </a:r>
            <a:endParaRPr lang="zh-CN" altLang="en-US" dirty="0"/>
          </a:p>
        </p:txBody>
      </p:sp>
    </p:spTree>
    <p:extLst>
      <p:ext uri="{BB962C8B-B14F-4D97-AF65-F5344CB8AC3E}">
        <p14:creationId xmlns:p14="http://schemas.microsoft.com/office/powerpoint/2010/main" val="1062555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smtClean="0">
                <a:solidFill>
                  <a:srgbClr val="C02500"/>
                </a:solidFill>
              </a:rPr>
              <a:t>1</a:t>
            </a:r>
            <a:r>
              <a:rPr lang="zh-CN" altLang="en-US" sz="2400" dirty="0" smtClean="0">
                <a:solidFill>
                  <a:srgbClr val="C02500"/>
                </a:solidFill>
              </a:rPr>
              <a:t>、党章即</a:t>
            </a:r>
            <a:r>
              <a:rPr lang="en-US" altLang="zh-CN" sz="2400" dirty="0" smtClean="0">
                <a:solidFill>
                  <a:srgbClr val="C02500"/>
                </a:solidFill>
              </a:rPr>
              <a:t>《</a:t>
            </a:r>
            <a:r>
              <a:rPr lang="zh-CN" altLang="en-US" sz="2400" dirty="0" smtClean="0">
                <a:solidFill>
                  <a:srgbClr val="C02500"/>
                </a:solidFill>
              </a:rPr>
              <a:t>中国共产党章程</a:t>
            </a:r>
            <a:r>
              <a:rPr lang="en-US" altLang="zh-CN" sz="2400" dirty="0" smtClean="0">
                <a:solidFill>
                  <a:srgbClr val="C02500"/>
                </a:solidFill>
              </a:rPr>
              <a:t>》</a:t>
            </a:r>
            <a:r>
              <a:rPr lang="zh-CN" altLang="en-US" sz="2400" dirty="0" smtClean="0">
                <a:solidFill>
                  <a:srgbClr val="C02500"/>
                </a:solidFill>
              </a:rPr>
              <a:t>。</a:t>
            </a:r>
            <a:endParaRPr lang="en-US" altLang="zh-CN" sz="2400" dirty="0" smtClean="0">
              <a:solidFill>
                <a:srgbClr val="C02500"/>
              </a:solidFill>
            </a:endParaRPr>
          </a:p>
          <a:p>
            <a:endParaRPr lang="en-US" altLang="zh-CN" sz="2400" dirty="0" smtClean="0">
              <a:solidFill>
                <a:srgbClr val="C02500"/>
              </a:solidFill>
            </a:endParaRPr>
          </a:p>
          <a:p>
            <a:r>
              <a:rPr lang="en-US" altLang="zh-CN" sz="2400" dirty="0" smtClean="0">
                <a:solidFill>
                  <a:srgbClr val="C02500"/>
                </a:solidFill>
              </a:rPr>
              <a:t>2</a:t>
            </a:r>
            <a:r>
              <a:rPr lang="zh-CN" altLang="en-US" sz="2400" dirty="0" smtClean="0">
                <a:solidFill>
                  <a:srgbClr val="C02500"/>
                </a:solidFill>
              </a:rPr>
              <a:t>、党章</a:t>
            </a:r>
            <a:r>
              <a:rPr lang="zh-CN" altLang="en-US" sz="2400" dirty="0">
                <a:solidFill>
                  <a:srgbClr val="C02500"/>
                </a:solidFill>
              </a:rPr>
              <a:t>是党的总章程，集中体现了党的性质和宗旨、党的理论和路线方针政策、党的重要主张，规定了党的重要制度和体制机制，是全党必须共同遵守的根本行为规范。没有规矩，不成方圆。党章就是党的根本大法，是全党必须遵循的总</a:t>
            </a:r>
            <a:r>
              <a:rPr lang="zh-CN" altLang="en-US" sz="2400" dirty="0" smtClean="0">
                <a:solidFill>
                  <a:srgbClr val="C02500"/>
                </a:solidFill>
              </a:rPr>
              <a:t>规矩。</a:t>
            </a:r>
            <a:r>
              <a:rPr lang="en-US" altLang="zh-CN" sz="2400" dirty="0" smtClean="0">
                <a:solidFill>
                  <a:srgbClr val="C02500"/>
                </a:solidFill>
              </a:rPr>
              <a:t>——</a:t>
            </a:r>
            <a:r>
              <a:rPr lang="zh-CN" altLang="en-US" sz="2400" dirty="0" smtClean="0">
                <a:solidFill>
                  <a:srgbClr val="C02500"/>
                </a:solidFill>
              </a:rPr>
              <a:t>习近平</a:t>
            </a:r>
            <a:r>
              <a:rPr lang="en-US" altLang="zh-CN" sz="2400" dirty="0" smtClean="0">
                <a:solidFill>
                  <a:srgbClr val="C02500"/>
                </a:solidFill>
              </a:rPr>
              <a:t>《</a:t>
            </a:r>
            <a:r>
              <a:rPr lang="zh-CN" altLang="en-US" sz="2400" dirty="0" smtClean="0">
                <a:solidFill>
                  <a:srgbClr val="C02500"/>
                </a:solidFill>
              </a:rPr>
              <a:t>认真学习党章    严格遵守党章</a:t>
            </a:r>
            <a:r>
              <a:rPr lang="en-US" altLang="zh-CN" sz="2400" dirty="0" smtClean="0">
                <a:solidFill>
                  <a:srgbClr val="C02500"/>
                </a:solidFill>
              </a:rPr>
              <a:t>》</a:t>
            </a:r>
          </a:p>
          <a:p>
            <a:endParaRPr lang="en-US" altLang="zh-CN" sz="2400" dirty="0">
              <a:solidFill>
                <a:srgbClr val="C02500"/>
              </a:solidFill>
            </a:endParaRPr>
          </a:p>
          <a:p>
            <a:r>
              <a:rPr lang="en-US" altLang="zh-CN" sz="2400" dirty="0" smtClean="0">
                <a:solidFill>
                  <a:srgbClr val="C02500"/>
                </a:solidFill>
              </a:rPr>
              <a:t>3</a:t>
            </a:r>
            <a:r>
              <a:rPr lang="zh-CN" altLang="en-US" sz="2400" dirty="0" smtClean="0">
                <a:solidFill>
                  <a:srgbClr val="C02500"/>
                </a:solidFill>
              </a:rPr>
              <a:t>、现行</a:t>
            </a:r>
            <a:r>
              <a:rPr lang="en-US" altLang="zh-CN" sz="2400" dirty="0" smtClean="0">
                <a:solidFill>
                  <a:srgbClr val="C02500"/>
                </a:solidFill>
              </a:rPr>
              <a:t>《</a:t>
            </a:r>
            <a:r>
              <a:rPr lang="zh-CN" altLang="en-US" sz="2400" dirty="0" smtClean="0">
                <a:solidFill>
                  <a:srgbClr val="C02500"/>
                </a:solidFill>
              </a:rPr>
              <a:t>中国共产党章程</a:t>
            </a:r>
            <a:r>
              <a:rPr lang="en-US" altLang="zh-CN" sz="2400" dirty="0" smtClean="0">
                <a:solidFill>
                  <a:srgbClr val="C02500"/>
                </a:solidFill>
              </a:rPr>
              <a:t>》</a:t>
            </a:r>
            <a:r>
              <a:rPr lang="zh-CN" altLang="en-US" sz="2400" dirty="0" smtClean="0">
                <a:solidFill>
                  <a:srgbClr val="C02500"/>
                </a:solidFill>
              </a:rPr>
              <a:t>是</a:t>
            </a:r>
            <a:r>
              <a:rPr lang="en-US" altLang="zh-CN" sz="2400" dirty="0">
                <a:solidFill>
                  <a:srgbClr val="C02500"/>
                </a:solidFill>
              </a:rPr>
              <a:t>1982</a:t>
            </a:r>
            <a:r>
              <a:rPr lang="zh-CN" altLang="en-US" sz="2400" dirty="0">
                <a:solidFill>
                  <a:srgbClr val="C02500"/>
                </a:solidFill>
              </a:rPr>
              <a:t>年</a:t>
            </a:r>
            <a:r>
              <a:rPr lang="en-US" altLang="zh-CN" sz="2400" dirty="0">
                <a:solidFill>
                  <a:srgbClr val="C02500"/>
                </a:solidFill>
              </a:rPr>
              <a:t>9</a:t>
            </a:r>
            <a:r>
              <a:rPr lang="zh-CN" altLang="en-US" sz="2400" dirty="0">
                <a:solidFill>
                  <a:srgbClr val="C02500"/>
                </a:solidFill>
              </a:rPr>
              <a:t>月党的十二大修改制定</a:t>
            </a:r>
            <a:r>
              <a:rPr lang="zh-CN" altLang="en-US" sz="2400" dirty="0" smtClean="0">
                <a:solidFill>
                  <a:srgbClr val="C02500"/>
                </a:solidFill>
              </a:rPr>
              <a:t>的，</a:t>
            </a:r>
            <a:r>
              <a:rPr lang="en-US" altLang="zh-CN" sz="2400" dirty="0" smtClean="0">
                <a:solidFill>
                  <a:srgbClr val="C02500"/>
                </a:solidFill>
              </a:rPr>
              <a:t>2012</a:t>
            </a:r>
            <a:r>
              <a:rPr lang="zh-CN" altLang="en-US" sz="2400" dirty="0" smtClean="0">
                <a:solidFill>
                  <a:srgbClr val="C02500"/>
                </a:solidFill>
              </a:rPr>
              <a:t>年</a:t>
            </a:r>
            <a:r>
              <a:rPr lang="en-US" altLang="zh-CN" sz="2400" dirty="0" smtClean="0">
                <a:solidFill>
                  <a:srgbClr val="C02500"/>
                </a:solidFill>
              </a:rPr>
              <a:t>11</a:t>
            </a:r>
            <a:r>
              <a:rPr lang="zh-CN" altLang="en-US" sz="2400" dirty="0" smtClean="0">
                <a:solidFill>
                  <a:srgbClr val="C02500"/>
                </a:solidFill>
              </a:rPr>
              <a:t>月</a:t>
            </a:r>
            <a:r>
              <a:rPr lang="en-US" altLang="zh-CN" sz="2400" dirty="0" smtClean="0">
                <a:solidFill>
                  <a:srgbClr val="C02500"/>
                </a:solidFill>
              </a:rPr>
              <a:t>14</a:t>
            </a:r>
            <a:r>
              <a:rPr lang="zh-CN" altLang="en-US" sz="2400" dirty="0" smtClean="0">
                <a:solidFill>
                  <a:srgbClr val="C02500"/>
                </a:solidFill>
              </a:rPr>
              <a:t>日，中国共产党第十八次全国代表大会最近一次修改通过的。</a:t>
            </a:r>
            <a:endParaRPr lang="zh-CN" altLang="en-US" sz="2400" dirty="0">
              <a:solidFill>
                <a:srgbClr val="C02500"/>
              </a:solidFill>
            </a:endParaRPr>
          </a:p>
        </p:txBody>
      </p:sp>
      <p:sp>
        <p:nvSpPr>
          <p:cNvPr id="3" name="标题 2"/>
          <p:cNvSpPr>
            <a:spLocks noGrp="1"/>
          </p:cNvSpPr>
          <p:nvPr>
            <p:ph type="title"/>
          </p:nvPr>
        </p:nvSpPr>
        <p:spPr/>
        <p:txBody>
          <a:bodyPr/>
          <a:lstStyle/>
          <a:p>
            <a:r>
              <a:rPr lang="zh-CN" altLang="en-US" dirty="0"/>
              <a:t>一、什么是党章？</a:t>
            </a:r>
          </a:p>
        </p:txBody>
      </p:sp>
    </p:spTree>
    <p:extLst>
      <p:ext uri="{BB962C8B-B14F-4D97-AF65-F5344CB8AC3E}">
        <p14:creationId xmlns:p14="http://schemas.microsoft.com/office/powerpoint/2010/main" val="3763328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smtClean="0">
                <a:solidFill>
                  <a:srgbClr val="C02500"/>
                </a:solidFill>
              </a:rPr>
              <a:t>1</a:t>
            </a:r>
            <a:r>
              <a:rPr lang="zh-CN" altLang="en-US" dirty="0" smtClean="0">
                <a:solidFill>
                  <a:srgbClr val="C02500"/>
                </a:solidFill>
              </a:rPr>
              <a:t>、简单概况</a:t>
            </a:r>
            <a:endParaRPr lang="en-US" altLang="zh-CN" dirty="0" smtClean="0">
              <a:solidFill>
                <a:srgbClr val="C02500"/>
              </a:solidFill>
            </a:endParaRPr>
          </a:p>
          <a:p>
            <a:pPr marL="0" indent="0">
              <a:buNone/>
            </a:pPr>
            <a:endParaRPr lang="en-US" altLang="zh-CN" dirty="0" smtClean="0">
              <a:solidFill>
                <a:srgbClr val="C02500"/>
              </a:solidFill>
            </a:endParaRPr>
          </a:p>
          <a:p>
            <a:r>
              <a:rPr lang="zh-CN" altLang="en-US" dirty="0" smtClean="0">
                <a:solidFill>
                  <a:srgbClr val="C02500"/>
                </a:solidFill>
              </a:rPr>
              <a:t>第一</a:t>
            </a:r>
            <a:r>
              <a:rPr lang="zh-CN" altLang="en-US" dirty="0">
                <a:solidFill>
                  <a:srgbClr val="C02500"/>
                </a:solidFill>
              </a:rPr>
              <a:t>部党章是党的二大制定的。根据形势和任务的变化，二大以后的历次代表大会（五大除外）均对党章作出不同程度的修改。由于当时的特殊环境，五大未对党章进行修改，会后由中央政治局</a:t>
            </a:r>
            <a:r>
              <a:rPr lang="zh-CN" altLang="en-US" dirty="0" smtClean="0">
                <a:solidFill>
                  <a:srgbClr val="C02500"/>
                </a:solidFill>
              </a:rPr>
              <a:t>对党章</a:t>
            </a:r>
            <a:r>
              <a:rPr lang="zh-CN" altLang="en-US" dirty="0">
                <a:solidFill>
                  <a:srgbClr val="C02500"/>
                </a:solidFill>
              </a:rPr>
              <a:t>进行修改</a:t>
            </a:r>
            <a:r>
              <a:rPr lang="zh-CN" altLang="en-US" dirty="0" smtClean="0">
                <a:solidFill>
                  <a:srgbClr val="C02500"/>
                </a:solidFill>
              </a:rPr>
              <a:t>。</a:t>
            </a:r>
            <a:endParaRPr lang="en-US" altLang="zh-CN" dirty="0" smtClean="0">
              <a:solidFill>
                <a:srgbClr val="C02500"/>
              </a:solidFill>
            </a:endParaRPr>
          </a:p>
          <a:p>
            <a:r>
              <a:rPr lang="zh-CN" altLang="en-US" dirty="0">
                <a:solidFill>
                  <a:srgbClr val="C02500"/>
                </a:solidFill>
              </a:rPr>
              <a:t>现行党章是</a:t>
            </a:r>
            <a:r>
              <a:rPr lang="en-US" altLang="zh-CN" dirty="0">
                <a:solidFill>
                  <a:srgbClr val="C02500"/>
                </a:solidFill>
              </a:rPr>
              <a:t>1982</a:t>
            </a:r>
            <a:r>
              <a:rPr lang="zh-CN" altLang="en-US" dirty="0">
                <a:solidFill>
                  <a:srgbClr val="C02500"/>
                </a:solidFill>
              </a:rPr>
              <a:t>年</a:t>
            </a:r>
            <a:r>
              <a:rPr lang="en-US" altLang="zh-CN" dirty="0">
                <a:solidFill>
                  <a:srgbClr val="C02500"/>
                </a:solidFill>
              </a:rPr>
              <a:t>9</a:t>
            </a:r>
            <a:r>
              <a:rPr lang="zh-CN" altLang="en-US" dirty="0">
                <a:solidFill>
                  <a:srgbClr val="C02500"/>
                </a:solidFill>
              </a:rPr>
              <a:t>月党的十二大修改制定的。</a:t>
            </a:r>
            <a:r>
              <a:rPr lang="en-US" altLang="zh-CN" dirty="0">
                <a:solidFill>
                  <a:srgbClr val="C02500"/>
                </a:solidFill>
              </a:rPr>
              <a:t>30</a:t>
            </a:r>
            <a:r>
              <a:rPr lang="zh-CN" altLang="en-US" dirty="0">
                <a:solidFill>
                  <a:srgbClr val="C02500"/>
                </a:solidFill>
              </a:rPr>
              <a:t>年来，在保持党章基本内容稳定的前提下，根据形势和任务发展变化，党的十三大、十四大、十五大、十六大、十七大和十八大都对党章作了不同程度的修改</a:t>
            </a:r>
            <a:r>
              <a:rPr lang="zh-CN" altLang="en-US" dirty="0" smtClean="0">
                <a:solidFill>
                  <a:srgbClr val="C02500"/>
                </a:solidFill>
              </a:rPr>
              <a:t>。最后一次修改是</a:t>
            </a:r>
            <a:r>
              <a:rPr lang="en-US" altLang="zh-CN" dirty="0">
                <a:solidFill>
                  <a:srgbClr val="C02500"/>
                </a:solidFill>
              </a:rPr>
              <a:t>2012</a:t>
            </a:r>
            <a:r>
              <a:rPr lang="zh-CN" altLang="en-US" dirty="0">
                <a:solidFill>
                  <a:srgbClr val="C02500"/>
                </a:solidFill>
              </a:rPr>
              <a:t>年</a:t>
            </a:r>
            <a:r>
              <a:rPr lang="en-US" altLang="zh-CN" dirty="0">
                <a:solidFill>
                  <a:srgbClr val="C02500"/>
                </a:solidFill>
              </a:rPr>
              <a:t>11</a:t>
            </a:r>
            <a:r>
              <a:rPr lang="zh-CN" altLang="en-US" dirty="0">
                <a:solidFill>
                  <a:srgbClr val="C02500"/>
                </a:solidFill>
              </a:rPr>
              <a:t>月</a:t>
            </a:r>
            <a:r>
              <a:rPr lang="en-US" altLang="zh-CN" dirty="0">
                <a:solidFill>
                  <a:srgbClr val="C02500"/>
                </a:solidFill>
              </a:rPr>
              <a:t>14</a:t>
            </a:r>
            <a:r>
              <a:rPr lang="zh-CN" altLang="en-US" dirty="0" smtClean="0">
                <a:solidFill>
                  <a:srgbClr val="C02500"/>
                </a:solidFill>
              </a:rPr>
              <a:t>日的十八大。</a:t>
            </a:r>
            <a:endParaRPr lang="zh-CN" altLang="en-US" dirty="0">
              <a:solidFill>
                <a:srgbClr val="C02500"/>
              </a:solidFill>
            </a:endParaRPr>
          </a:p>
        </p:txBody>
      </p:sp>
      <p:sp>
        <p:nvSpPr>
          <p:cNvPr id="3" name="标题 2"/>
          <p:cNvSpPr>
            <a:spLocks noGrp="1"/>
          </p:cNvSpPr>
          <p:nvPr>
            <p:ph type="title"/>
          </p:nvPr>
        </p:nvSpPr>
        <p:spPr/>
        <p:txBody>
          <a:bodyPr/>
          <a:lstStyle/>
          <a:p>
            <a:r>
              <a:rPr lang="zh-CN" altLang="en-US" dirty="0"/>
              <a:t>二、党章历次修订</a:t>
            </a:r>
            <a:r>
              <a:rPr lang="zh-CN" altLang="en-US" dirty="0" smtClean="0"/>
              <a:t>情况</a:t>
            </a:r>
            <a:endParaRPr lang="zh-CN" altLang="en-US" dirty="0"/>
          </a:p>
        </p:txBody>
      </p:sp>
    </p:spTree>
    <p:extLst>
      <p:ext uri="{BB962C8B-B14F-4D97-AF65-F5344CB8AC3E}">
        <p14:creationId xmlns:p14="http://schemas.microsoft.com/office/powerpoint/2010/main" val="3361507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a:solidFill>
                  <a:srgbClr val="C02500"/>
                </a:solidFill>
              </a:rPr>
              <a:t>2</a:t>
            </a:r>
            <a:r>
              <a:rPr lang="zh-CN" altLang="en-US" dirty="0" smtClean="0">
                <a:solidFill>
                  <a:srgbClr val="C02500"/>
                </a:solidFill>
              </a:rPr>
              <a:t>、一大党纲</a:t>
            </a:r>
            <a:endParaRPr lang="en-US" altLang="zh-CN" dirty="0" smtClean="0">
              <a:solidFill>
                <a:srgbClr val="C02500"/>
              </a:solidFill>
            </a:endParaRPr>
          </a:p>
          <a:p>
            <a:pPr marL="0" indent="0">
              <a:buNone/>
            </a:pPr>
            <a:endParaRPr lang="en-US" altLang="zh-CN" dirty="0" smtClean="0">
              <a:solidFill>
                <a:srgbClr val="C02500"/>
              </a:solidFill>
            </a:endParaRPr>
          </a:p>
          <a:p>
            <a:r>
              <a:rPr lang="en-US" altLang="zh-CN" dirty="0">
                <a:solidFill>
                  <a:srgbClr val="C02500"/>
                </a:solidFill>
              </a:rPr>
              <a:t>1921</a:t>
            </a:r>
            <a:r>
              <a:rPr lang="zh-CN" altLang="en-US" dirty="0">
                <a:solidFill>
                  <a:srgbClr val="C02500"/>
                </a:solidFill>
              </a:rPr>
              <a:t>年</a:t>
            </a:r>
            <a:r>
              <a:rPr lang="en-US" altLang="zh-CN" dirty="0">
                <a:solidFill>
                  <a:srgbClr val="C02500"/>
                </a:solidFill>
              </a:rPr>
              <a:t>7</a:t>
            </a:r>
            <a:r>
              <a:rPr lang="zh-CN" altLang="en-US" dirty="0">
                <a:solidFill>
                  <a:srgbClr val="C02500"/>
                </a:solidFill>
              </a:rPr>
              <a:t>月在上海召开的中国共产党第一次全国代表大会，讨论和通过了</a:t>
            </a:r>
            <a:r>
              <a:rPr lang="en-US" altLang="zh-CN" dirty="0">
                <a:solidFill>
                  <a:srgbClr val="C02500"/>
                </a:solidFill>
              </a:rPr>
              <a:t>《</a:t>
            </a:r>
            <a:r>
              <a:rPr lang="zh-CN" altLang="en-US" dirty="0">
                <a:solidFill>
                  <a:srgbClr val="C02500"/>
                </a:solidFill>
              </a:rPr>
              <a:t>中国共产党纲领</a:t>
            </a:r>
            <a:r>
              <a:rPr lang="en-US" altLang="zh-CN" dirty="0">
                <a:solidFill>
                  <a:srgbClr val="C02500"/>
                </a:solidFill>
              </a:rPr>
              <a:t>》</a:t>
            </a:r>
            <a:r>
              <a:rPr lang="zh-CN" altLang="en-US" dirty="0">
                <a:solidFill>
                  <a:srgbClr val="C02500"/>
                </a:solidFill>
              </a:rPr>
              <a:t>。这是党的历史上关于党的建设的第一个马克思主义的光辉文献</a:t>
            </a:r>
            <a:r>
              <a:rPr lang="zh-CN" altLang="en-US" dirty="0" smtClean="0">
                <a:solidFill>
                  <a:srgbClr val="C02500"/>
                </a:solidFill>
              </a:rPr>
              <a:t>。</a:t>
            </a:r>
            <a:endParaRPr lang="en-US" altLang="zh-CN" dirty="0" smtClean="0">
              <a:solidFill>
                <a:srgbClr val="C02500"/>
              </a:solidFill>
            </a:endParaRPr>
          </a:p>
          <a:p>
            <a:endParaRPr lang="en-US" altLang="zh-CN" dirty="0" smtClean="0">
              <a:solidFill>
                <a:srgbClr val="C02500"/>
              </a:solidFill>
            </a:endParaRPr>
          </a:p>
        </p:txBody>
      </p:sp>
      <p:sp>
        <p:nvSpPr>
          <p:cNvPr id="3" name="标题 2"/>
          <p:cNvSpPr>
            <a:spLocks noGrp="1"/>
          </p:cNvSpPr>
          <p:nvPr>
            <p:ph type="title"/>
          </p:nvPr>
        </p:nvSpPr>
        <p:spPr/>
        <p:txBody>
          <a:bodyPr/>
          <a:lstStyle/>
          <a:p>
            <a:r>
              <a:rPr lang="zh-CN" altLang="en-US" dirty="0"/>
              <a:t>二、党章历次修订</a:t>
            </a:r>
            <a:r>
              <a:rPr lang="zh-CN" altLang="en-US" dirty="0" smtClean="0"/>
              <a:t>情况</a:t>
            </a:r>
            <a:endParaRPr lang="zh-CN" altLang="en-US" dirty="0"/>
          </a:p>
        </p:txBody>
      </p:sp>
    </p:spTree>
    <p:extLst>
      <p:ext uri="{BB962C8B-B14F-4D97-AF65-F5344CB8AC3E}">
        <p14:creationId xmlns:p14="http://schemas.microsoft.com/office/powerpoint/2010/main" val="2790024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a:solidFill>
                  <a:srgbClr val="C02500"/>
                </a:solidFill>
              </a:rPr>
              <a:t>3</a:t>
            </a:r>
            <a:r>
              <a:rPr lang="zh-CN" altLang="en-US" dirty="0">
                <a:solidFill>
                  <a:srgbClr val="C02500"/>
                </a:solidFill>
              </a:rPr>
              <a:t>、二大</a:t>
            </a:r>
            <a:r>
              <a:rPr lang="zh-CN" altLang="en-US" dirty="0" smtClean="0">
                <a:solidFill>
                  <a:srgbClr val="C02500"/>
                </a:solidFill>
              </a:rPr>
              <a:t>党章</a:t>
            </a:r>
            <a:endParaRPr lang="en-US" altLang="zh-CN" dirty="0" smtClean="0">
              <a:solidFill>
                <a:srgbClr val="C02500"/>
              </a:solidFill>
            </a:endParaRPr>
          </a:p>
          <a:p>
            <a:pPr marL="0" indent="0">
              <a:buNone/>
            </a:pPr>
            <a:endParaRPr lang="en-US" altLang="zh-CN" dirty="0">
              <a:solidFill>
                <a:srgbClr val="C02500"/>
              </a:solidFill>
            </a:endParaRPr>
          </a:p>
          <a:p>
            <a:r>
              <a:rPr lang="en-US" altLang="zh-CN" dirty="0">
                <a:solidFill>
                  <a:srgbClr val="C02500"/>
                </a:solidFill>
              </a:rPr>
              <a:t>1922</a:t>
            </a:r>
            <a:r>
              <a:rPr lang="zh-CN" altLang="en-US" dirty="0">
                <a:solidFill>
                  <a:srgbClr val="C02500"/>
                </a:solidFill>
              </a:rPr>
              <a:t>年</a:t>
            </a:r>
            <a:r>
              <a:rPr lang="en-US" altLang="zh-CN" dirty="0">
                <a:solidFill>
                  <a:srgbClr val="C02500"/>
                </a:solidFill>
              </a:rPr>
              <a:t>7</a:t>
            </a:r>
            <a:r>
              <a:rPr lang="zh-CN" altLang="en-US" dirty="0">
                <a:solidFill>
                  <a:srgbClr val="C02500"/>
                </a:solidFill>
              </a:rPr>
              <a:t>月在上海召开的中国共产党第二次全国代表大会，讨论和通过了</a:t>
            </a:r>
            <a:r>
              <a:rPr lang="en-US" altLang="zh-CN" dirty="0">
                <a:solidFill>
                  <a:srgbClr val="C02500"/>
                </a:solidFill>
              </a:rPr>
              <a:t>《</a:t>
            </a:r>
            <a:r>
              <a:rPr lang="zh-CN" altLang="en-US" dirty="0">
                <a:solidFill>
                  <a:srgbClr val="C02500"/>
                </a:solidFill>
              </a:rPr>
              <a:t>中国共产党章程</a:t>
            </a:r>
            <a:r>
              <a:rPr lang="en-US" altLang="zh-CN" dirty="0">
                <a:solidFill>
                  <a:srgbClr val="C02500"/>
                </a:solidFill>
              </a:rPr>
              <a:t>》 </a:t>
            </a:r>
            <a:r>
              <a:rPr lang="zh-CN" altLang="en-US" dirty="0">
                <a:solidFill>
                  <a:srgbClr val="C02500"/>
                </a:solidFill>
              </a:rPr>
              <a:t>。这部章程是中国共产党第一部比较完整的章程，共六章，二十九条。章程第一次明确提出了彻底地反对帝国主义和反对封建主义的民主革命纲领，即党的最低纲领；第一次详尽地规定了党员条件和入党手续，对党的组织原则、组织机构、党的纪律和制度，也都作了具体的规定。</a:t>
            </a:r>
            <a:endParaRPr lang="en-US" altLang="zh-CN" dirty="0">
              <a:solidFill>
                <a:srgbClr val="C02500"/>
              </a:solidFill>
            </a:endParaRPr>
          </a:p>
          <a:p>
            <a:endParaRPr lang="en-US" altLang="zh-CN" dirty="0" smtClean="0">
              <a:solidFill>
                <a:srgbClr val="C02500"/>
              </a:solidFill>
            </a:endParaRPr>
          </a:p>
        </p:txBody>
      </p:sp>
      <p:sp>
        <p:nvSpPr>
          <p:cNvPr id="3" name="标题 2"/>
          <p:cNvSpPr>
            <a:spLocks noGrp="1"/>
          </p:cNvSpPr>
          <p:nvPr>
            <p:ph type="title"/>
          </p:nvPr>
        </p:nvSpPr>
        <p:spPr/>
        <p:txBody>
          <a:bodyPr/>
          <a:lstStyle/>
          <a:p>
            <a:r>
              <a:rPr lang="zh-CN" altLang="en-US" dirty="0" smtClean="0"/>
              <a:t>二、党章历次修订情况</a:t>
            </a:r>
            <a:endParaRPr lang="zh-CN" altLang="en-US" dirty="0"/>
          </a:p>
        </p:txBody>
      </p:sp>
    </p:spTree>
    <p:extLst>
      <p:ext uri="{BB962C8B-B14F-4D97-AF65-F5344CB8AC3E}">
        <p14:creationId xmlns:p14="http://schemas.microsoft.com/office/powerpoint/2010/main" val="78050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smtClean="0">
                <a:solidFill>
                  <a:srgbClr val="C02500"/>
                </a:solidFill>
              </a:rPr>
              <a:t>4</a:t>
            </a:r>
            <a:r>
              <a:rPr lang="zh-CN" altLang="en-US" dirty="0" smtClean="0">
                <a:solidFill>
                  <a:srgbClr val="C02500"/>
                </a:solidFill>
              </a:rPr>
              <a:t>、三大修正</a:t>
            </a:r>
            <a:endParaRPr lang="en-US" altLang="zh-CN" dirty="0" smtClean="0">
              <a:solidFill>
                <a:srgbClr val="C02500"/>
              </a:solidFill>
            </a:endParaRPr>
          </a:p>
          <a:p>
            <a:pPr marL="0" indent="0">
              <a:buNone/>
            </a:pPr>
            <a:endParaRPr lang="en-US" altLang="zh-CN" dirty="0">
              <a:solidFill>
                <a:srgbClr val="C02500"/>
              </a:solidFill>
            </a:endParaRPr>
          </a:p>
          <a:p>
            <a:r>
              <a:rPr lang="en-US" altLang="zh-CN" dirty="0">
                <a:solidFill>
                  <a:srgbClr val="C02500"/>
                </a:solidFill>
              </a:rPr>
              <a:t>1923</a:t>
            </a:r>
            <a:r>
              <a:rPr lang="zh-CN" altLang="en-US" dirty="0">
                <a:solidFill>
                  <a:srgbClr val="C02500"/>
                </a:solidFill>
              </a:rPr>
              <a:t>年</a:t>
            </a:r>
            <a:r>
              <a:rPr lang="en-US" altLang="zh-CN" dirty="0">
                <a:solidFill>
                  <a:srgbClr val="C02500"/>
                </a:solidFill>
              </a:rPr>
              <a:t>6</a:t>
            </a:r>
            <a:r>
              <a:rPr lang="zh-CN" altLang="en-US" dirty="0">
                <a:solidFill>
                  <a:srgbClr val="C02500"/>
                </a:solidFill>
              </a:rPr>
              <a:t>月在广州召开的中国共产党第三次全国代表大会，通过了</a:t>
            </a:r>
            <a:r>
              <a:rPr lang="en-US" altLang="zh-CN" dirty="0">
                <a:solidFill>
                  <a:srgbClr val="C02500"/>
                </a:solidFill>
              </a:rPr>
              <a:t>《</a:t>
            </a:r>
            <a:r>
              <a:rPr lang="zh-CN" altLang="en-US" dirty="0">
                <a:solidFill>
                  <a:srgbClr val="C02500"/>
                </a:solidFill>
              </a:rPr>
              <a:t>中国共产党第一次修正章程 </a:t>
            </a:r>
            <a:r>
              <a:rPr lang="en-US" altLang="zh-CN" dirty="0">
                <a:solidFill>
                  <a:srgbClr val="C02500"/>
                </a:solidFill>
              </a:rPr>
              <a:t>》</a:t>
            </a:r>
            <a:r>
              <a:rPr lang="zh-CN" altLang="en-US" dirty="0">
                <a:solidFill>
                  <a:srgbClr val="C02500"/>
                </a:solidFill>
              </a:rPr>
              <a:t>。章程共六章，三十条。它和二大通过的党章相比较，基本是二大党章原来的结构的内容，只是个别条文的改动</a:t>
            </a:r>
            <a:r>
              <a:rPr lang="zh-CN" altLang="en-US" dirty="0" smtClean="0">
                <a:solidFill>
                  <a:srgbClr val="C02500"/>
                </a:solidFill>
              </a:rPr>
              <a:t>。</a:t>
            </a:r>
            <a:endParaRPr lang="en-US" altLang="zh-CN" dirty="0" smtClean="0">
              <a:solidFill>
                <a:srgbClr val="C02500"/>
              </a:solidFill>
            </a:endParaRPr>
          </a:p>
          <a:p>
            <a:r>
              <a:rPr lang="zh-CN" altLang="en-US" dirty="0" smtClean="0">
                <a:solidFill>
                  <a:srgbClr val="C02500"/>
                </a:solidFill>
              </a:rPr>
              <a:t>修正内容</a:t>
            </a:r>
            <a:endParaRPr lang="en-US" altLang="zh-CN" dirty="0">
              <a:solidFill>
                <a:srgbClr val="C02500"/>
              </a:solidFill>
            </a:endParaRPr>
          </a:p>
          <a:p>
            <a:pPr marL="0" indent="0">
              <a:buNone/>
            </a:pPr>
            <a:r>
              <a:rPr lang="en-US" altLang="zh-CN" dirty="0" smtClean="0">
                <a:solidFill>
                  <a:srgbClr val="C02500"/>
                </a:solidFill>
              </a:rPr>
              <a:t>    1</a:t>
            </a:r>
            <a:r>
              <a:rPr lang="zh-CN" altLang="en-US" dirty="0" smtClean="0">
                <a:solidFill>
                  <a:srgbClr val="C02500"/>
                </a:solidFill>
              </a:rPr>
              <a:t>、在</a:t>
            </a:r>
            <a:r>
              <a:rPr lang="zh-CN" altLang="en-US" dirty="0">
                <a:solidFill>
                  <a:srgbClr val="C02500"/>
                </a:solidFill>
              </a:rPr>
              <a:t>关于党员入党手续方面，第一次规定了新党员候补期（劳动者三个月，非劳动者六个月）</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smtClean="0">
                <a:solidFill>
                  <a:srgbClr val="C02500"/>
                </a:solidFill>
              </a:rPr>
              <a:t>    2</a:t>
            </a:r>
            <a:r>
              <a:rPr lang="zh-CN" altLang="en-US" dirty="0" smtClean="0">
                <a:solidFill>
                  <a:srgbClr val="C02500"/>
                </a:solidFill>
              </a:rPr>
              <a:t>、分别</a:t>
            </a:r>
            <a:r>
              <a:rPr lang="zh-CN" altLang="en-US" dirty="0">
                <a:solidFill>
                  <a:srgbClr val="C02500"/>
                </a:solidFill>
              </a:rPr>
              <a:t>规定了候补党员和正式党员的权利和义务。</a:t>
            </a:r>
            <a:endParaRPr lang="en-US" altLang="zh-CN" dirty="0" smtClean="0">
              <a:solidFill>
                <a:srgbClr val="C02500"/>
              </a:solidFill>
            </a:endParaRPr>
          </a:p>
        </p:txBody>
      </p:sp>
      <p:sp>
        <p:nvSpPr>
          <p:cNvPr id="3" name="标题 2"/>
          <p:cNvSpPr>
            <a:spLocks noGrp="1"/>
          </p:cNvSpPr>
          <p:nvPr>
            <p:ph type="title"/>
          </p:nvPr>
        </p:nvSpPr>
        <p:spPr/>
        <p:txBody>
          <a:bodyPr/>
          <a:lstStyle/>
          <a:p>
            <a:r>
              <a:rPr lang="zh-CN" altLang="en-US" dirty="0"/>
              <a:t>二、党章历次修订</a:t>
            </a:r>
            <a:r>
              <a:rPr lang="zh-CN" altLang="en-US" dirty="0" smtClean="0"/>
              <a:t>情况</a:t>
            </a:r>
            <a:endParaRPr lang="zh-CN" altLang="en-US" dirty="0"/>
          </a:p>
        </p:txBody>
      </p:sp>
    </p:spTree>
    <p:extLst>
      <p:ext uri="{BB962C8B-B14F-4D97-AF65-F5344CB8AC3E}">
        <p14:creationId xmlns:p14="http://schemas.microsoft.com/office/powerpoint/2010/main" val="1464486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altLang="zh-CN" dirty="0">
                <a:solidFill>
                  <a:srgbClr val="C02500"/>
                </a:solidFill>
              </a:rPr>
              <a:t>5</a:t>
            </a:r>
            <a:r>
              <a:rPr lang="zh-CN" altLang="en-US" dirty="0" smtClean="0">
                <a:solidFill>
                  <a:srgbClr val="C02500"/>
                </a:solidFill>
              </a:rPr>
              <a:t>、</a:t>
            </a:r>
            <a:r>
              <a:rPr lang="zh-CN" altLang="en-US" dirty="0">
                <a:solidFill>
                  <a:srgbClr val="C02500"/>
                </a:solidFill>
              </a:rPr>
              <a:t>四</a:t>
            </a:r>
            <a:r>
              <a:rPr lang="zh-CN" altLang="en-US" dirty="0" smtClean="0">
                <a:solidFill>
                  <a:srgbClr val="C02500"/>
                </a:solidFill>
              </a:rPr>
              <a:t>大修正</a:t>
            </a:r>
            <a:endParaRPr lang="en-US" altLang="zh-CN" dirty="0" smtClean="0">
              <a:solidFill>
                <a:srgbClr val="C02500"/>
              </a:solidFill>
            </a:endParaRPr>
          </a:p>
          <a:p>
            <a:pPr marL="0" indent="0">
              <a:buNone/>
            </a:pPr>
            <a:endParaRPr lang="en-US" altLang="zh-CN" dirty="0">
              <a:solidFill>
                <a:srgbClr val="C02500"/>
              </a:solidFill>
            </a:endParaRPr>
          </a:p>
          <a:p>
            <a:r>
              <a:rPr lang="en-US" altLang="zh-CN" dirty="0">
                <a:solidFill>
                  <a:srgbClr val="C02500"/>
                </a:solidFill>
              </a:rPr>
              <a:t>1925</a:t>
            </a:r>
            <a:r>
              <a:rPr lang="zh-CN" altLang="en-US" dirty="0">
                <a:solidFill>
                  <a:srgbClr val="C02500"/>
                </a:solidFill>
              </a:rPr>
              <a:t>年</a:t>
            </a:r>
            <a:r>
              <a:rPr lang="en-US" altLang="zh-CN" dirty="0">
                <a:solidFill>
                  <a:srgbClr val="C02500"/>
                </a:solidFill>
              </a:rPr>
              <a:t>1</a:t>
            </a:r>
            <a:r>
              <a:rPr lang="zh-CN" altLang="en-US" dirty="0">
                <a:solidFill>
                  <a:srgbClr val="C02500"/>
                </a:solidFill>
              </a:rPr>
              <a:t>月在上海召开的中国共产党第四次全国代表大会，通过了</a:t>
            </a:r>
            <a:r>
              <a:rPr lang="en-US" altLang="zh-CN" dirty="0">
                <a:solidFill>
                  <a:srgbClr val="C02500"/>
                </a:solidFill>
              </a:rPr>
              <a:t>《</a:t>
            </a:r>
            <a:r>
              <a:rPr lang="zh-CN" altLang="en-US" dirty="0">
                <a:solidFill>
                  <a:srgbClr val="C02500"/>
                </a:solidFill>
              </a:rPr>
              <a:t>中国共产党第二次修正章程 </a:t>
            </a:r>
            <a:r>
              <a:rPr lang="en-US" altLang="zh-CN" dirty="0">
                <a:solidFill>
                  <a:srgbClr val="C02500"/>
                </a:solidFill>
              </a:rPr>
              <a:t>》</a:t>
            </a:r>
            <a:r>
              <a:rPr lang="zh-CN" altLang="en-US" dirty="0" smtClean="0">
                <a:solidFill>
                  <a:srgbClr val="C02500"/>
                </a:solidFill>
              </a:rPr>
              <a:t>。 </a:t>
            </a:r>
            <a:endParaRPr lang="en-US" altLang="zh-CN" dirty="0" smtClean="0">
              <a:solidFill>
                <a:srgbClr val="C02500"/>
              </a:solidFill>
            </a:endParaRPr>
          </a:p>
          <a:p>
            <a:r>
              <a:rPr lang="zh-CN" altLang="en-US" dirty="0" smtClean="0">
                <a:solidFill>
                  <a:srgbClr val="C02500"/>
                </a:solidFill>
              </a:rPr>
              <a:t>修正内容</a:t>
            </a:r>
            <a:endParaRPr lang="en-US" altLang="zh-CN" dirty="0">
              <a:solidFill>
                <a:srgbClr val="C02500"/>
              </a:solidFill>
            </a:endParaRPr>
          </a:p>
          <a:p>
            <a:pPr marL="0" indent="0">
              <a:buNone/>
            </a:pPr>
            <a:r>
              <a:rPr lang="en-US" altLang="zh-CN" dirty="0" smtClean="0">
                <a:solidFill>
                  <a:srgbClr val="C02500"/>
                </a:solidFill>
              </a:rPr>
              <a:t>    1</a:t>
            </a:r>
            <a:r>
              <a:rPr lang="zh-CN" altLang="en-US" dirty="0" smtClean="0">
                <a:solidFill>
                  <a:srgbClr val="C02500"/>
                </a:solidFill>
              </a:rPr>
              <a:t>、“</a:t>
            </a:r>
            <a:r>
              <a:rPr lang="zh-CN" altLang="en-US" dirty="0">
                <a:solidFill>
                  <a:srgbClr val="C02500"/>
                </a:solidFill>
              </a:rPr>
              <a:t>凡有党员三人以上均得成立一支部”，在党的历史上第一次将党的支部规定为党的基层单位</a:t>
            </a:r>
            <a:r>
              <a:rPr lang="zh-CN" altLang="en-US" dirty="0" smtClean="0">
                <a:solidFill>
                  <a:srgbClr val="C02500"/>
                </a:solidFill>
              </a:rPr>
              <a:t>。</a:t>
            </a:r>
            <a:endParaRPr lang="en-US" altLang="zh-CN" dirty="0" smtClean="0">
              <a:solidFill>
                <a:srgbClr val="C02500"/>
              </a:solidFill>
            </a:endParaRPr>
          </a:p>
          <a:p>
            <a:pPr marL="0" indent="0">
              <a:buNone/>
            </a:pPr>
            <a:r>
              <a:rPr lang="en-US" altLang="zh-CN" dirty="0">
                <a:solidFill>
                  <a:srgbClr val="C02500"/>
                </a:solidFill>
              </a:rPr>
              <a:t> </a:t>
            </a:r>
            <a:r>
              <a:rPr lang="en-US" altLang="zh-CN" dirty="0" smtClean="0">
                <a:solidFill>
                  <a:srgbClr val="C02500"/>
                </a:solidFill>
              </a:rPr>
              <a:t>   2</a:t>
            </a:r>
            <a:r>
              <a:rPr lang="zh-CN" altLang="en-US" dirty="0" smtClean="0">
                <a:solidFill>
                  <a:srgbClr val="C02500"/>
                </a:solidFill>
              </a:rPr>
              <a:t>、规定</a:t>
            </a:r>
            <a:r>
              <a:rPr lang="zh-CN" altLang="en-US" dirty="0">
                <a:solidFill>
                  <a:srgbClr val="C02500"/>
                </a:solidFill>
              </a:rPr>
              <a:t>从四大开始对中央委员会委员长的职务，改称为“总书记”；地方各级党的执行委员会的委员长职务，改称为“书记”。</a:t>
            </a:r>
            <a:endParaRPr lang="en-US" altLang="zh-CN" dirty="0">
              <a:solidFill>
                <a:srgbClr val="C02500"/>
              </a:solidFill>
            </a:endParaRPr>
          </a:p>
          <a:p>
            <a:endParaRPr lang="en-US" altLang="zh-CN" dirty="0" smtClean="0">
              <a:solidFill>
                <a:srgbClr val="C02500"/>
              </a:solidFill>
            </a:endParaRPr>
          </a:p>
        </p:txBody>
      </p:sp>
      <p:sp>
        <p:nvSpPr>
          <p:cNvPr id="3" name="标题 2"/>
          <p:cNvSpPr>
            <a:spLocks noGrp="1"/>
          </p:cNvSpPr>
          <p:nvPr>
            <p:ph type="title"/>
          </p:nvPr>
        </p:nvSpPr>
        <p:spPr/>
        <p:txBody>
          <a:bodyPr/>
          <a:lstStyle/>
          <a:p>
            <a:r>
              <a:rPr lang="zh-CN" altLang="en-US" dirty="0"/>
              <a:t>二、党章历次修订</a:t>
            </a:r>
            <a:r>
              <a:rPr lang="zh-CN" altLang="en-US" dirty="0" smtClean="0"/>
              <a:t>情况</a:t>
            </a:r>
            <a:endParaRPr lang="zh-CN" altLang="en-US" dirty="0"/>
          </a:p>
        </p:txBody>
      </p:sp>
    </p:spTree>
    <p:extLst>
      <p:ext uri="{BB962C8B-B14F-4D97-AF65-F5344CB8AC3E}">
        <p14:creationId xmlns:p14="http://schemas.microsoft.com/office/powerpoint/2010/main" val="295093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dridesign.com">
  <a:themeElements>
    <a:clrScheme name="nordridesign.com 2">
      <a:dk1>
        <a:srgbClr val="000000"/>
      </a:dk1>
      <a:lt1>
        <a:srgbClr val="FFFFFF"/>
      </a:lt1>
      <a:dk2>
        <a:srgbClr val="000000"/>
      </a:dk2>
      <a:lt2>
        <a:srgbClr val="C0C0C0"/>
      </a:lt2>
      <a:accent1>
        <a:srgbClr val="FE0000"/>
      </a:accent1>
      <a:accent2>
        <a:srgbClr val="B80023"/>
      </a:accent2>
      <a:accent3>
        <a:srgbClr val="FFFFFF"/>
      </a:accent3>
      <a:accent4>
        <a:srgbClr val="000000"/>
      </a:accent4>
      <a:accent5>
        <a:srgbClr val="FEAAAA"/>
      </a:accent5>
      <a:accent6>
        <a:srgbClr val="A6001F"/>
      </a:accent6>
      <a:hlink>
        <a:srgbClr val="5C0000"/>
      </a:hlink>
      <a:folHlink>
        <a:srgbClr val="EE0000"/>
      </a:folHlink>
    </a:clrScheme>
    <a:fontScheme name="奥斯汀">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nordridesign.com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C0C0C0"/>
        </a:lt2>
        <a:accent1>
          <a:srgbClr val="FE0000"/>
        </a:accent1>
        <a:accent2>
          <a:srgbClr val="B80023"/>
        </a:accent2>
        <a:accent3>
          <a:srgbClr val="FFFFFF"/>
        </a:accent3>
        <a:accent4>
          <a:srgbClr val="000000"/>
        </a:accent4>
        <a:accent5>
          <a:srgbClr val="FEAAAA"/>
        </a:accent5>
        <a:accent6>
          <a:srgbClr val="A6001F"/>
        </a:accent6>
        <a:hlink>
          <a:srgbClr val="5C0000"/>
        </a:hlink>
        <a:folHlink>
          <a:srgbClr val="EE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TotalTime>
  <Pages>0</Pages>
  <Words>2857</Words>
  <Characters>0</Characters>
  <Application>Microsoft Office PowerPoint</Application>
  <DocSecurity>0</DocSecurity>
  <PresentationFormat>Widescreen</PresentationFormat>
  <Lines>0</Lines>
  <Paragraphs>188</Paragraphs>
  <Slides>25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MS UI Gothic</vt:lpstr>
      <vt:lpstr>黑体</vt:lpstr>
      <vt:lpstr>华文彩云</vt:lpstr>
      <vt:lpstr>华文细黑</vt:lpstr>
      <vt:lpstr>幼圆</vt:lpstr>
      <vt:lpstr>Arial</vt:lpstr>
      <vt:lpstr>Century Gothic</vt:lpstr>
      <vt:lpstr>Wingdings</vt:lpstr>
      <vt:lpstr>nordridesign.com</vt:lpstr>
      <vt:lpstr>“两学一做”系列学习教育 ——讲政治、有信念</vt:lpstr>
      <vt:lpstr>专题教育背景</vt:lpstr>
      <vt:lpstr>讲解内容</vt:lpstr>
      <vt:lpstr>一、什么是党章？</vt:lpstr>
      <vt:lpstr>二、党章历次修订情况</vt:lpstr>
      <vt:lpstr>二、党章历次修订情况</vt:lpstr>
      <vt:lpstr>二、党章历次修订情况</vt:lpstr>
      <vt:lpstr>二、党章历次修订情况</vt:lpstr>
      <vt:lpstr>二、党章历次修订情况</vt:lpstr>
      <vt:lpstr>二、党章历次修订情况</vt:lpstr>
      <vt:lpstr>二、党章历次修订情况</vt:lpstr>
      <vt:lpstr>二、党章历次修订情况</vt:lpstr>
      <vt:lpstr>二、党章历次修订情况</vt:lpstr>
      <vt:lpstr>二、党章历次修订情况</vt:lpstr>
      <vt:lpstr>二、党章历次修订情况</vt:lpstr>
      <vt:lpstr>二、党章历次修订情况</vt:lpstr>
      <vt:lpstr>二、党章历次修订情况</vt:lpstr>
      <vt:lpstr>二、党章历次修订情况</vt:lpstr>
      <vt:lpstr>三、党章内容简介</vt:lpstr>
      <vt:lpstr>三、党章内容简介</vt:lpstr>
      <vt:lpstr>四、入党誓词</vt:lpstr>
      <vt:lpstr>五、“讲政治、有信念”</vt:lpstr>
      <vt:lpstr>五、“讲政治、有信念”</vt:lpstr>
      <vt:lpstr>五、“讲政治、有信念”</vt:lpstr>
      <vt:lpstr>谢谢 2016.7.21</vt:lpstr>
    </vt:vector>
  </TitlesOfParts>
  <Company>NordriDesign</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NordriDesign</dc:creator>
  <cp:keywords>ppt幻灯设计/ppt模板设计</cp:keywords>
  <dc:description>nordridesign.com</dc:description>
  <cp:lastModifiedBy>jiang yazhi</cp:lastModifiedBy>
  <cp:revision>339</cp:revision>
  <cp:lastPrinted>1899-12-30T00:00:00Z</cp:lastPrinted>
  <dcterms:created xsi:type="dcterms:W3CDTF">2008-05-06T01:42:58Z</dcterms:created>
  <dcterms:modified xsi:type="dcterms:W3CDTF">2016-09-29T06:34:39Z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2052-6.5.0.1966</vt:lpwstr>
  </property>
</Properties>
</file>