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62" r:id="rId2"/>
    <p:sldId id="337" r:id="rId3"/>
    <p:sldId id="264" r:id="rId4"/>
    <p:sldId id="412" r:id="rId5"/>
    <p:sldId id="433" r:id="rId6"/>
    <p:sldId id="464" r:id="rId7"/>
    <p:sldId id="465" r:id="rId8"/>
    <p:sldId id="413" r:id="rId9"/>
    <p:sldId id="438" r:id="rId10"/>
    <p:sldId id="450" r:id="rId11"/>
    <p:sldId id="474" r:id="rId12"/>
    <p:sldId id="503" r:id="rId13"/>
    <p:sldId id="386" r:id="rId14"/>
    <p:sldId id="417" r:id="rId15"/>
    <p:sldId id="418" r:id="rId16"/>
    <p:sldId id="419" r:id="rId17"/>
    <p:sldId id="420" r:id="rId18"/>
    <p:sldId id="471" r:id="rId19"/>
    <p:sldId id="469" r:id="rId20"/>
    <p:sldId id="467" r:id="rId21"/>
    <p:sldId id="472" r:id="rId22"/>
    <p:sldId id="499" r:id="rId23"/>
    <p:sldId id="460" r:id="rId24"/>
    <p:sldId id="475" r:id="rId25"/>
    <p:sldId id="484" r:id="rId26"/>
    <p:sldId id="485" r:id="rId27"/>
    <p:sldId id="486" r:id="rId28"/>
    <p:sldId id="487" r:id="rId29"/>
    <p:sldId id="488" r:id="rId30"/>
    <p:sldId id="489" r:id="rId31"/>
    <p:sldId id="502" r:id="rId32"/>
    <p:sldId id="483" r:id="rId33"/>
    <p:sldId id="441" r:id="rId34"/>
    <p:sldId id="435" r:id="rId35"/>
    <p:sldId id="364" r:id="rId36"/>
    <p:sldId id="297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6"/>
    <a:srgbClr val="FDEAE6"/>
    <a:srgbClr val="FFEAE6"/>
    <a:srgbClr val="FDFBF8"/>
    <a:srgbClr val="FFFFFF"/>
    <a:srgbClr val="04BC41"/>
    <a:srgbClr val="20B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6296" autoAdjust="0"/>
  </p:normalViewPr>
  <p:slideViewPr>
    <p:cSldViewPr>
      <p:cViewPr>
        <p:scale>
          <a:sx n="75" d="100"/>
          <a:sy n="75" d="100"/>
        </p:scale>
        <p:origin x="-1746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F55E8-D027-40E1-934A-6D39EC4B2A6F}" type="datetimeFigureOut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9A979-A1FC-4576-AFD3-AFD0F8F621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16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9DCEA-2556-45DF-914F-20ED3DA32CD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054D2-D585-4302-8241-37DF6F1F7EA4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37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FA95-FAAC-43EB-AC9F-F6C2342D8A58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98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4AE4-6E97-4A89-8430-F05DEB5EED3A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07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2757-34D4-4770-B807-610C128E0DC3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8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E2BA-25E4-4E20-A160-CF2B259FA39C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8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C8C3-CE79-4B37-916F-B948ECF8ACB1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4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3519-D1AF-4302-80F8-7728DA2DDA2B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81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0EAF-13A5-4691-B732-E8CD67709685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0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096F-7AFB-46BF-AE0F-9E060D536E15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7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F0F6-1A1A-41AB-960A-BA5B6BA4635E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8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3EE2-DC84-449E-86F6-29435796E1E4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68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657DB-296A-4414-A1B7-964075481783}" type="datetime1">
              <a:rPr lang="zh-CN" altLang="en-US" smtClean="0"/>
              <a:t>2016/6/15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8C5F4-3292-4052-9478-63A12AF5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46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1071546"/>
            <a:ext cx="8215370" cy="1853398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ts val="4700"/>
              </a:lnSpc>
            </a:pPr>
            <a:r>
              <a:rPr lang="zh-CN" altLang="en-US" sz="2800" b="1" spc="-1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进一步学习党章习近平系列讲话  以实际行动迎接建党</a:t>
            </a:r>
            <a:r>
              <a:rPr lang="en-US" altLang="zh-CN" sz="2800" b="1" spc="-1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95</a:t>
            </a:r>
            <a:r>
              <a:rPr lang="zh-CN" altLang="en-US" sz="2800" b="1" spc="-1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周年</a:t>
            </a:r>
            <a:r>
              <a:rPr lang="en-US" altLang="zh-CN" sz="2800" b="1" spc="-1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2800" b="1" spc="-1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3200" b="1" spc="2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en-US" altLang="zh-C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年第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次学习型、服务型、创新型组织建设党课</a:t>
            </a:r>
            <a:endParaRPr lang="zh-CN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fld id="{4BB22EB0-CFEB-4406-B906-C22F997694F5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286000" y="436510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6000"/>
              </a:lnSpc>
              <a:spcBef>
                <a:spcPts val="0"/>
              </a:spcBef>
            </a:pPr>
            <a:r>
              <a:rPr lang="zh-CN" altLang="en-US" sz="3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认可五</a:t>
            </a:r>
            <a:r>
              <a:rPr lang="zh-CN" altLang="en-US" sz="32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处</a:t>
            </a:r>
            <a:r>
              <a:rPr lang="zh-CN" altLang="en-US" sz="3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党</a:t>
            </a:r>
            <a:r>
              <a:rPr lang="zh-CN" altLang="en-US" sz="32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支部  </a:t>
            </a:r>
            <a:r>
              <a:rPr lang="zh-CN" altLang="en-US" sz="3200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曹 实</a:t>
            </a:r>
            <a:endParaRPr lang="en-US" altLang="zh-CN" sz="3200" b="1" spc="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6000"/>
              </a:lnSpc>
              <a:spcBef>
                <a:spcPts val="0"/>
              </a:spcBef>
            </a:pPr>
            <a:r>
              <a:rPr lang="zh-CN" altLang="en-US" sz="32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二〇一六年六月</a:t>
            </a:r>
            <a:endParaRPr lang="zh-CN" altLang="en-US" sz="32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87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图片 4"/>
          <p:cNvPicPr/>
          <p:nvPr/>
        </p:nvPicPr>
        <p:blipFill rotWithShape="1">
          <a:blip r:embed="rId2"/>
          <a:srcRect l="19023" t="23646" r="49634" b="35691"/>
          <a:stretch/>
        </p:blipFill>
        <p:spPr bwMode="auto">
          <a:xfrm rot="-300000">
            <a:off x="323528" y="1310969"/>
            <a:ext cx="6120680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图片 5"/>
          <p:cNvPicPr/>
          <p:nvPr/>
        </p:nvPicPr>
        <p:blipFill rotWithShape="1">
          <a:blip r:embed="rId3"/>
          <a:srcRect l="10671" t="18327" r="39590" b="18329"/>
          <a:stretch/>
        </p:blipFill>
        <p:spPr bwMode="auto">
          <a:xfrm rot="300000">
            <a:off x="2771800" y="1409700"/>
            <a:ext cx="6120680" cy="4467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66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974882" y="6448251"/>
            <a:ext cx="845590" cy="365125"/>
          </a:xfrm>
        </p:spPr>
        <p:txBody>
          <a:bodyPr/>
          <a:lstStyle/>
          <a:p>
            <a:fld id="{471D98B8-F132-436A-AB43-886584986DC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2910" y="404664"/>
            <a:ext cx="7929618" cy="881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  <a:defRPr/>
            </a:pPr>
            <a:r>
              <a:rPr lang="zh-CN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学习</a:t>
            </a:r>
            <a:r>
              <a:rPr lang="zh-CN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教育内容</a:t>
            </a:r>
            <a:endParaRPr lang="zh-CN" altLang="en-US" sz="2800" b="1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11" name="内容占位符 3"/>
          <p:cNvSpPr txBox="1">
            <a:spLocks/>
          </p:cNvSpPr>
          <p:nvPr/>
        </p:nvSpPr>
        <p:spPr>
          <a:xfrm>
            <a:off x="642910" y="1285861"/>
            <a:ext cx="7929618" cy="264719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 fontAlgn="t">
              <a:lnSpc>
                <a:spcPts val="4100"/>
              </a:lnSpc>
              <a:spcBef>
                <a:spcPts val="600"/>
              </a:spcBef>
              <a:buClr>
                <a:schemeClr val="accent1"/>
              </a:buClr>
              <a:buSzPct val="85000"/>
              <a:defRPr/>
            </a:pP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1.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学党章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党规</a:t>
            </a:r>
            <a:endParaRPr lang="en-US" altLang="zh-CN" sz="24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 fontAlgn="t">
              <a:lnSpc>
                <a:spcPts val="4100"/>
              </a:lnSpc>
              <a:spcBef>
                <a:spcPts val="600"/>
              </a:spcBef>
              <a:buClr>
                <a:schemeClr val="accent1"/>
              </a:buClr>
              <a:buSzPct val="85000"/>
              <a:defRPr/>
            </a:pP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逐条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逐句通读党章，全面理解党的纲领，</a:t>
            </a:r>
            <a:r>
              <a:rPr lang="zh-CN" altLang="zh-CN" sz="24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牢记入党誓词，牢记党的宗旨，牢记党员义务和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权利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认真学习</a:t>
            </a:r>
            <a:r>
              <a:rPr lang="zh-CN" altLang="zh-CN" sz="24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《中国共产党廉洁自律准则》、《中国共产党纪律处分条例》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等党内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法规。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642910" y="4005064"/>
            <a:ext cx="7929618" cy="259228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 fontAlgn="t">
              <a:lnSpc>
                <a:spcPts val="4100"/>
              </a:lnSpc>
              <a:spcBef>
                <a:spcPts val="600"/>
              </a:spcBef>
              <a:buClr>
                <a:schemeClr val="accent1"/>
              </a:buClr>
              <a:buSzPct val="85000"/>
              <a:defRPr/>
            </a:pP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2.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学系列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讲话</a:t>
            </a:r>
            <a:endParaRPr lang="en-US" altLang="zh-CN" sz="24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 fontAlgn="t">
              <a:lnSpc>
                <a:spcPts val="4100"/>
              </a:lnSpc>
              <a:spcBef>
                <a:spcPts val="600"/>
              </a:spcBef>
              <a:buClr>
                <a:schemeClr val="accent1"/>
              </a:buClr>
              <a:buSzPct val="85000"/>
              <a:defRPr/>
            </a:pPr>
            <a:r>
              <a:rPr lang="en-US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 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认真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学习习近平总书记关于</a:t>
            </a:r>
            <a:r>
              <a:rPr lang="zh-CN" altLang="zh-CN" sz="24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改革发展稳定、内政外交国防、治党治国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治军</a:t>
            </a:r>
            <a:r>
              <a:rPr lang="zh-CN" altLang="en-US" sz="24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治国</a:t>
            </a:r>
            <a:r>
              <a:rPr lang="zh-CN" altLang="zh-CN" sz="24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理政新理念新思想新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战略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深入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领会系列重要讲话的丰富内涵和核心要义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，贯穿</a:t>
            </a:r>
            <a:r>
              <a:rPr lang="zh-CN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其中的马克思主义立场观点方法</a:t>
            </a:r>
            <a:r>
              <a:rPr lang="zh-CN" altLang="zh-CN" sz="24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08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Picture 4" descr="http://s2.sinaimg.cn/mw690/b290035ftdaefaa1de091&amp;6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184576" cy="59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6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40263" r="31355" b="29643"/>
          <a:stretch/>
        </p:blipFill>
        <p:spPr bwMode="auto">
          <a:xfrm>
            <a:off x="395535" y="548680"/>
            <a:ext cx="4032449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4533096" y="476672"/>
            <a:ext cx="4215368" cy="61206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总 纲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第一章 党 员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第二章 党的组织制度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第三章 党的中央组织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第四章 党的地方组织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第五章 党的基层组织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第六章 党的干部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第七章 党的纪律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第八章 党的纪律检查机关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第九章 党 组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第十章 党和共产主义青年团的关系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第十一章 党徽党旗</a:t>
            </a:r>
            <a:endParaRPr lang="en-US" altLang="zh-CN" sz="24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2195736" y="3356992"/>
            <a:ext cx="5328592" cy="2615819"/>
          </a:xfrm>
          <a:prstGeom prst="cloudCallout">
            <a:avLst>
              <a:gd name="adj1" fmla="val 20113"/>
              <a:gd name="adj2" fmla="val -1215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atinLnBrk="1">
              <a:lnSpc>
                <a:spcPts val="2600"/>
              </a:lnSpc>
            </a:pPr>
            <a:r>
              <a:rPr lang="zh-CN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第三条　党员必须履行下列</a:t>
            </a:r>
            <a:r>
              <a:rPr lang="zh-CN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义务</a:t>
            </a:r>
            <a:r>
              <a:rPr lang="zh-CN" altLang="zh-CN" sz="17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zh-CN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一）认真</a:t>
            </a:r>
            <a:r>
              <a:rPr lang="zh-CN" altLang="zh-CN" sz="17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en-US" altLang="zh-CN" sz="17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zh-CN" sz="17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zh-CN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科学发展观，学习党的路线、方针、政策和决议，学习党的基本知识，</a:t>
            </a:r>
            <a:r>
              <a:rPr lang="zh-CN" altLang="zh-CN" sz="17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学习科学、文化、法律和业务知识</a:t>
            </a:r>
            <a:r>
              <a:rPr lang="zh-CN" altLang="zh-CN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，努力</a:t>
            </a:r>
            <a:r>
              <a:rPr lang="zh-CN" altLang="zh-CN" sz="17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  <a:r>
              <a:rPr lang="zh-CN" altLang="zh-CN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为人民服务的</a:t>
            </a:r>
            <a:r>
              <a:rPr lang="zh-CN" altLang="zh-CN" sz="17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本领</a:t>
            </a:r>
            <a:r>
              <a:rPr lang="zh-CN" altLang="zh-CN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5149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99593" y="764705"/>
            <a:ext cx="7416823" cy="52565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00"/>
              </a:lnSpc>
              <a:spcAft>
                <a:spcPts val="1200"/>
              </a:spcAft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　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入党誓词</a:t>
            </a:r>
            <a:endParaRPr lang="en-US" altLang="zh-CN" sz="3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500"/>
              </a:lnSpc>
              <a:spcAft>
                <a:spcPts val="120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志愿加入中国共产党，拥护党的纲领，遵守党的章程，履行党员义务，执行党的决定，严守党的纪律，保守党的秘密，对党忠诚，积极工作，为共产主义奋斗终身，随时准备为党和人民牺牲一切，永不叛党</a:t>
            </a: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86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4" t="25364" r="50710" b="14480"/>
          <a:stretch/>
        </p:blipFill>
        <p:spPr bwMode="auto">
          <a:xfrm>
            <a:off x="218238" y="476817"/>
            <a:ext cx="3993722" cy="590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 rot="-300000">
            <a:off x="797589" y="3574781"/>
            <a:ext cx="3059529" cy="10976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200"/>
              </a:lnSpc>
            </a:pPr>
            <a:r>
              <a:rPr lang="zh-CN" altLang="zh-CN" sz="2000" b="1" dirty="0">
                <a:solidFill>
                  <a:schemeClr val="tx1"/>
                </a:solidFill>
                <a:latin typeface="+mj-ea"/>
                <a:ea typeface="+mj-ea"/>
              </a:rPr>
              <a:t>绪论、</a:t>
            </a:r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</a:rPr>
              <a:t>16</a:t>
            </a:r>
            <a:r>
              <a:rPr lang="zh-CN" altLang="zh-CN" sz="2000" b="1" dirty="0">
                <a:solidFill>
                  <a:schemeClr val="tx1"/>
                </a:solidFill>
                <a:latin typeface="+mj-ea"/>
                <a:ea typeface="+mj-ea"/>
              </a:rPr>
              <a:t>个</a:t>
            </a:r>
            <a:r>
              <a:rPr lang="zh-CN" altLang="zh-CN" sz="2000" b="1" dirty="0" smtClean="0">
                <a:solidFill>
                  <a:schemeClr val="tx1"/>
                </a:solidFill>
                <a:latin typeface="+mj-ea"/>
                <a:ea typeface="+mj-ea"/>
              </a:rPr>
              <a:t>专题</a:t>
            </a:r>
            <a:r>
              <a:rPr lang="en-US" altLang="zh-CN" sz="2000" b="1" dirty="0" smtClean="0">
                <a:solidFill>
                  <a:schemeClr val="tx1"/>
                </a:solidFill>
                <a:latin typeface="+mj-ea"/>
                <a:ea typeface="+mj-ea"/>
              </a:rPr>
              <a:t>97</a:t>
            </a:r>
            <a:r>
              <a:rPr lang="zh-CN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节</a:t>
            </a:r>
            <a:r>
              <a:rPr lang="zh-CN" altLang="zh-CN" sz="2000" b="1" dirty="0" smtClean="0">
                <a:solidFill>
                  <a:schemeClr val="tx1"/>
                </a:solidFill>
                <a:latin typeface="+mj-ea"/>
                <a:ea typeface="+mj-ea"/>
              </a:rPr>
              <a:t>、</a:t>
            </a:r>
            <a:r>
              <a:rPr lang="zh-CN" altLang="zh-CN" sz="2000" b="1" dirty="0">
                <a:solidFill>
                  <a:schemeClr val="tx1"/>
                </a:solidFill>
                <a:latin typeface="+mj-ea"/>
                <a:ea typeface="+mj-ea"/>
              </a:rPr>
              <a:t>结束语</a:t>
            </a:r>
            <a:r>
              <a:rPr lang="zh-CN" altLang="zh-CN" sz="2000" b="1" dirty="0" smtClean="0">
                <a:solidFill>
                  <a:schemeClr val="tx1"/>
                </a:solidFill>
                <a:latin typeface="+mj-ea"/>
                <a:ea typeface="+mj-ea"/>
              </a:rPr>
              <a:t>构成</a:t>
            </a:r>
            <a:endParaRPr lang="zh-CN" altLang="en-US" sz="2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283969" y="260648"/>
            <a:ext cx="4680520" cy="64087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500"/>
              </a:lnSpc>
              <a:spcBef>
                <a:spcPts val="1200"/>
              </a:spcBef>
            </a:pP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学习《习近平总书记系列重要讲话读本》的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目的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统一思想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、指导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行动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CN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500"/>
              </a:lnSpc>
              <a:spcBef>
                <a:spcPts val="1200"/>
              </a:spcBef>
            </a:pP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第一，要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充分认识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讲话的重大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政治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意义、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理论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意义、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实践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意义和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方法论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意义。因为只有对讲话的意义有充分地认识，才能够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自觉学习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，才能够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真学真信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  <a:p>
            <a:pPr>
              <a:lnSpc>
                <a:spcPts val="3500"/>
              </a:lnSpc>
              <a:spcBef>
                <a:spcPts val="1200"/>
              </a:spcBef>
            </a:pP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第二，要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深刻领会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讲话体现的中国共产党人的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政治立场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价值追求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思想风范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CN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500"/>
              </a:lnSpc>
              <a:spcBef>
                <a:spcPts val="1200"/>
              </a:spcBef>
            </a:pP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第三，要通过深入学习，切实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增强政治意识、大局意识、核心意识、看齐意识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CN" altLang="zh-C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3500"/>
              </a:lnSpc>
              <a:spcBef>
                <a:spcPts val="1200"/>
              </a:spcBef>
            </a:pPr>
            <a:endParaRPr lang="zh-CN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75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67544" y="260648"/>
            <a:ext cx="8496945" cy="64087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900"/>
              </a:lnSpc>
            </a:pPr>
            <a:r>
              <a:rPr lang="zh-CN" altLang="en-US" sz="2000" b="1" spc="-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2000" b="1" spc="-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、中华民族近代以来最伟大的梦想</a:t>
            </a:r>
            <a:r>
              <a:rPr lang="en-US" altLang="zh-CN" sz="2000" b="1" spc="-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spc="-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关于实现中华民族伟大复兴的中国梦</a:t>
            </a:r>
            <a:endParaRPr lang="zh-CN" altLang="zh-CN" sz="2000" b="1" spc="-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</a:pPr>
            <a:r>
              <a:rPr lang="zh-CN" altLang="en-US" sz="2000" b="1" spc="-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000" b="1" spc="-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、实现中华民族伟大复兴的必由之路</a:t>
            </a:r>
            <a:r>
              <a:rPr lang="en-US" altLang="zh-CN" sz="2000" b="1" spc="-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spc="-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关于坚持和发展中国特色</a:t>
            </a:r>
            <a:r>
              <a:rPr lang="zh-CN" altLang="en-US" sz="2000" b="1" spc="-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社会主义</a:t>
            </a:r>
            <a:endParaRPr lang="en-US" altLang="zh-CN" sz="2000" b="1" spc="-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三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、新的历史条件下治国理政总方略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关于协调推进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“四个全面”战略</a:t>
            </a:r>
            <a:r>
              <a:rPr lang="zh-CN" altLang="en-US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布局</a:t>
            </a:r>
            <a:endParaRPr lang="en-US" altLang="zh-CN" b="1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四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、奋力实现第一个百年奋斗目标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全面建成小康社会</a:t>
            </a:r>
            <a:endParaRPr lang="en-US" altLang="zh-CN" b="1" dirty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五</a:t>
            </a:r>
            <a:r>
              <a:rPr lang="zh-CN" altLang="en-US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、决定当代中国命运的关键一招</a:t>
            </a:r>
            <a:r>
              <a:rPr lang="en-US" altLang="zh-CN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全面深化改革</a:t>
            </a:r>
            <a:endParaRPr lang="en-US" altLang="zh-CN" b="1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六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、全力推进法治中国建设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全面依法</a:t>
            </a:r>
            <a:r>
              <a:rPr lang="zh-CN" altLang="en-US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治国</a:t>
            </a:r>
            <a:endParaRPr lang="en-US" altLang="zh-CN" b="1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七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、打铁还需自身硬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全面从严治</a:t>
            </a:r>
            <a:r>
              <a:rPr lang="zh-CN" altLang="en-US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党</a:t>
            </a:r>
            <a:endParaRPr lang="en-US" altLang="zh-CN" b="1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八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en-US" b="1" spc="-100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以新发展理念引领发展</a:t>
            </a:r>
            <a:r>
              <a:rPr lang="en-US" altLang="zh-CN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树立</a:t>
            </a:r>
            <a:r>
              <a:rPr lang="zh-CN" altLang="en-US" b="1" spc="-100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创新、协调、绿色、开放、共享的发展理念</a:t>
            </a:r>
            <a:endParaRPr lang="en-US" altLang="zh-CN" b="1" spc="-100" dirty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九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主动适应、把握、引领经济发展新</a:t>
            </a:r>
            <a:r>
              <a:rPr lang="zh-CN" altLang="en-US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常态</a:t>
            </a:r>
            <a:endParaRPr lang="en-US" altLang="zh-CN" b="1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十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、充分发挥我国社会主义政治制度优越性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发展社会主义</a:t>
            </a:r>
            <a:r>
              <a:rPr lang="zh-CN" altLang="en-US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民主政治</a:t>
            </a:r>
            <a:endParaRPr lang="en-US" altLang="zh-CN" b="1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十一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、用社会主义核心价值观凝心聚力 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建设社会主义文化</a:t>
            </a:r>
            <a:r>
              <a:rPr lang="zh-CN" altLang="en-US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强国</a:t>
            </a:r>
            <a:endParaRPr lang="en-US" altLang="zh-CN" b="1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十二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、让老百姓过上好日子 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改善民生和创新社会</a:t>
            </a:r>
            <a:r>
              <a:rPr lang="zh-CN" altLang="en-US" b="1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治理</a:t>
            </a:r>
            <a:endParaRPr lang="en-US" altLang="zh-CN" b="1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十三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、绿水青山就是金山银山 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大力推进生态文明建设</a:t>
            </a:r>
            <a:endParaRPr lang="en-US" altLang="zh-CN" b="1" dirty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十四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en-US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建设听</a:t>
            </a:r>
            <a:r>
              <a:rPr lang="zh-CN" altLang="en-US" b="1" spc="-100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党指挥能打胜仗作风优良的</a:t>
            </a:r>
            <a:r>
              <a:rPr lang="zh-CN" altLang="en-US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人民军队</a:t>
            </a:r>
            <a:r>
              <a:rPr lang="en-US" altLang="zh-CN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全面</a:t>
            </a:r>
            <a:r>
              <a:rPr lang="zh-CN" altLang="en-US" b="1" spc="-100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推进国防和军队建设</a:t>
            </a:r>
            <a:endParaRPr lang="en-US" altLang="zh-CN" b="1" spc="-100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十五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en-US" b="1" spc="-100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推动构建以合作共赢为核心的新型国际</a:t>
            </a:r>
            <a:r>
              <a:rPr lang="zh-CN" altLang="en-US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关系</a:t>
            </a:r>
            <a:r>
              <a:rPr lang="en-US" altLang="zh-CN" b="1" spc="-100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spc="-100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国际</a:t>
            </a:r>
            <a:r>
              <a:rPr lang="zh-CN" altLang="en-US" b="1" spc="-100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关系和我国外交</a:t>
            </a:r>
            <a:r>
              <a:rPr lang="zh-CN" altLang="en-US" b="1" spc="-100" dirty="0" smtClean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战略</a:t>
            </a:r>
            <a:endParaRPr lang="en-US" altLang="zh-CN" b="1" spc="-100" dirty="0" smtClean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ts val="29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十六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、提高解决改革发展基本问题的本领 </a:t>
            </a:r>
            <a:r>
              <a:rPr lang="en-US" altLang="zh-CN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关于</a:t>
            </a:r>
            <a:r>
              <a:rPr lang="zh-CN" altLang="en-US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科学的思想方法和工作方法</a:t>
            </a:r>
            <a:endParaRPr lang="en-US" altLang="zh-CN" b="1" dirty="0">
              <a:solidFill>
                <a:srgbClr val="C0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95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23528" y="260648"/>
            <a:ext cx="8640961" cy="64087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一、中华民族近代以来最伟大的梦想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关于实现中华民族伟大复兴的中国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中国梦凝聚了几代中国人的夙愿 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中国梦归根到底是人民的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梦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55600">
              <a:lnSpc>
                <a:spcPts val="3400"/>
              </a:lnSpc>
              <a:spcBef>
                <a:spcPts val="600"/>
              </a:spcBef>
            </a:pP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中国梦的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本质</a:t>
            </a:r>
            <a:r>
              <a:rPr lang="zh-CN" altLang="en-US" sz="24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en-US" altLang="zh-CN" sz="2400" b="1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55600">
              <a:lnSpc>
                <a:spcPts val="34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国家</a:t>
            </a: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富强、民族振兴、人民幸福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b="1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55600">
              <a:lnSpc>
                <a:spcPts val="3400"/>
              </a:lnSpc>
              <a:spcBef>
                <a:spcPts val="600"/>
              </a:spcBef>
            </a:pP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中国梦的最大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特点</a:t>
            </a:r>
            <a:r>
              <a:rPr lang="zh-CN" altLang="en-US" sz="24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en-US" altLang="zh-CN" sz="2400" b="1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55600">
              <a:lnSpc>
                <a:spcPts val="34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把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国家、民族和个人作为一个命运共同体，把国家利益、民族利益和每个人的具体利益紧紧联系在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一起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坚持中国道路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、弘扬中国精神、凝聚中国力量 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实干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才能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梦想成真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中国梦与世界各国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人民的美好梦想相通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043608" y="2564904"/>
            <a:ext cx="2160240" cy="5040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025724" y="3573016"/>
            <a:ext cx="2898204" cy="5040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2052" name="Picture 4" descr="http://img3.laibafile.cn/p/m/133354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0000">
            <a:off x="242871" y="842256"/>
            <a:ext cx="6383103" cy="427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曹实讲课材料\淡雅图片\壁纸\云南绝美水稻梯田(图)2010年06月22日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"/>
          <a:stretch/>
        </p:blipFill>
        <p:spPr bwMode="auto">
          <a:xfrm>
            <a:off x="871495" y="764705"/>
            <a:ext cx="7084881" cy="48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691834" y="5877272"/>
            <a:ext cx="7606889" cy="720079"/>
          </a:xfrm>
          <a:prstGeom prst="roundRect">
            <a:avLst/>
          </a:prstGeom>
          <a:solidFill>
            <a:srgbClr val="FFFAE6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创新、协调、绿色、开放、共享</a:t>
            </a:r>
          </a:p>
        </p:txBody>
      </p:sp>
      <p:pic>
        <p:nvPicPr>
          <p:cNvPr id="2" name="Picture 4" descr="C:\Users\levovo\Desktop\e0fec6e8551d7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1171319" y="764704"/>
            <a:ext cx="7739484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4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t="21852" r="17166" b="12518"/>
          <a:stretch/>
        </p:blipFill>
        <p:spPr bwMode="auto">
          <a:xfrm>
            <a:off x="412483" y="390000"/>
            <a:ext cx="8047949" cy="606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0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1643050"/>
            <a:ext cx="3686172" cy="4525963"/>
          </a:xfrm>
        </p:spPr>
        <p:txBody>
          <a:bodyPr>
            <a:norm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6E39-7E85-4FCE-8F81-413997380332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857752" y="1643050"/>
            <a:ext cx="3786214" cy="466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11560" y="332656"/>
            <a:ext cx="7931328" cy="62646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</a:pPr>
            <a:r>
              <a:rPr lang="zh-CN" altLang="en-US" sz="40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学习的目的</a:t>
            </a:r>
            <a:endParaRPr lang="en-US" altLang="zh-CN" sz="40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4000"/>
              </a:lnSpc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、按照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两学一做”学习教育工作专项台</a:t>
            </a:r>
            <a:r>
              <a:rPr lang="zh-CN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账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latinLnBrk="1">
              <a:lnSpc>
                <a:spcPts val="4000"/>
              </a:lnSpc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第一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专题：以“讲政治、有信念”为主要内容，重点学习党章和习近平总书记关于坚持和发展中国特色社会主义、实现中华民族伟大复兴的中国梦等方面的重要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论述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4000"/>
              </a:lnSpc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、按照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认可五处支部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年工作计划台账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latinLnBrk="1">
              <a:lnSpc>
                <a:spcPts val="4000"/>
              </a:lnSpc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次党课：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结合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纪念建党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95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周年，开展一次“主题党日”活动，引导党员进一步增强党员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意识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，特别是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真抓实干的优良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作风</a:t>
            </a:r>
            <a:endParaRPr lang="zh-CN" altLang="zh-CN" sz="24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23528" y="260648"/>
            <a:ext cx="8640961" cy="64087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二、实现中华民族伟大复兴的必由之路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关于坚持和发展中国特色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社会主义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中国特色社会主义是</a:t>
            </a: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历史的结论、人民的</a:t>
            </a:r>
            <a:r>
              <a:rPr lang="zh-CN" altLang="zh-CN" sz="24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</a:t>
            </a:r>
            <a:endParaRPr lang="en-US" altLang="zh-CN" sz="2400" b="1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中国特色社会主义由</a:t>
            </a:r>
            <a:r>
              <a:rPr lang="zh-CN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道路、理论体系、制度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三位一体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构成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中国特色社会主义是社会主义而不是其他什么主义 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正确认识改革开放前后两个历史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时期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丰富和发展当代中国马克思主义 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继续把中国特色社会主义这篇大文章写下去</a:t>
            </a:r>
            <a:endParaRPr lang="en-US" altLang="zh-CN" sz="24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14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323528" y="1412776"/>
            <a:ext cx="8424936" cy="3915727"/>
          </a:xfrm>
          <a:prstGeom prst="roundRect">
            <a:avLst>
              <a:gd name="adj" fmla="val 4690"/>
            </a:avLst>
          </a:prstGeom>
          <a:solidFill>
            <a:srgbClr val="FFFAE6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b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762000" y="764704"/>
            <a:ext cx="2438400" cy="54993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B828"/>
              </a:gs>
              <a:gs pos="100000">
                <a:srgbClr val="2F611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 rot="1332565">
            <a:off x="2567600" y="51608"/>
            <a:ext cx="1466850" cy="876860"/>
          </a:xfrm>
          <a:custGeom>
            <a:avLst/>
            <a:gdLst>
              <a:gd name="T0" fmla="*/ 0 w 982"/>
              <a:gd name="T1" fmla="*/ 2147483647 h 774"/>
              <a:gd name="T2" fmla="*/ 2147483647 w 982"/>
              <a:gd name="T3" fmla="*/ 2147483647 h 774"/>
              <a:gd name="T4" fmla="*/ 2147483647 w 982"/>
              <a:gd name="T5" fmla="*/ 2147483647 h 774"/>
              <a:gd name="T6" fmla="*/ 2147483647 w 982"/>
              <a:gd name="T7" fmla="*/ 2147483647 h 774"/>
              <a:gd name="T8" fmla="*/ 2147483647 w 982"/>
              <a:gd name="T9" fmla="*/ 2147483647 h 774"/>
              <a:gd name="T10" fmla="*/ 2147483647 w 982"/>
              <a:gd name="T11" fmla="*/ 2147483647 h 774"/>
              <a:gd name="T12" fmla="*/ 2147483647 w 982"/>
              <a:gd name="T13" fmla="*/ 2147483647 h 774"/>
              <a:gd name="T14" fmla="*/ 2147483647 w 982"/>
              <a:gd name="T15" fmla="*/ 2147483647 h 774"/>
              <a:gd name="T16" fmla="*/ 2147483647 w 982"/>
              <a:gd name="T17" fmla="*/ 2147483647 h 774"/>
              <a:gd name="T18" fmla="*/ 2147483647 w 982"/>
              <a:gd name="T19" fmla="*/ 2147483647 h 774"/>
              <a:gd name="T20" fmla="*/ 2147483647 w 982"/>
              <a:gd name="T21" fmla="*/ 2147483647 h 774"/>
              <a:gd name="T22" fmla="*/ 2147483647 w 982"/>
              <a:gd name="T23" fmla="*/ 2147483647 h 774"/>
              <a:gd name="T24" fmla="*/ 2147483647 w 982"/>
              <a:gd name="T25" fmla="*/ 2147483647 h 774"/>
              <a:gd name="T26" fmla="*/ 2147483647 w 982"/>
              <a:gd name="T27" fmla="*/ 2147483647 h 774"/>
              <a:gd name="T28" fmla="*/ 2147483647 w 982"/>
              <a:gd name="T29" fmla="*/ 2147483647 h 774"/>
              <a:gd name="T30" fmla="*/ 2147483647 w 982"/>
              <a:gd name="T31" fmla="*/ 2147483647 h 774"/>
              <a:gd name="T32" fmla="*/ 2147483647 w 982"/>
              <a:gd name="T33" fmla="*/ 2147483647 h 774"/>
              <a:gd name="T34" fmla="*/ 2147483647 w 982"/>
              <a:gd name="T35" fmla="*/ 2147483647 h 774"/>
              <a:gd name="T36" fmla="*/ 2147483647 w 982"/>
              <a:gd name="T37" fmla="*/ 2147483647 h 774"/>
              <a:gd name="T38" fmla="*/ 2147483647 w 982"/>
              <a:gd name="T39" fmla="*/ 2147483647 h 774"/>
              <a:gd name="T40" fmla="*/ 2147483647 w 982"/>
              <a:gd name="T41" fmla="*/ 2147483647 h 774"/>
              <a:gd name="T42" fmla="*/ 2147483647 w 982"/>
              <a:gd name="T43" fmla="*/ 2147483647 h 774"/>
              <a:gd name="T44" fmla="*/ 2147483647 w 982"/>
              <a:gd name="T45" fmla="*/ 2147483647 h 774"/>
              <a:gd name="T46" fmla="*/ 2147483647 w 982"/>
              <a:gd name="T47" fmla="*/ 2147483647 h 774"/>
              <a:gd name="T48" fmla="*/ 2147483647 w 982"/>
              <a:gd name="T49" fmla="*/ 2147483647 h 774"/>
              <a:gd name="T50" fmla="*/ 2147483647 w 982"/>
              <a:gd name="T51" fmla="*/ 2147483647 h 774"/>
              <a:gd name="T52" fmla="*/ 2147483647 w 982"/>
              <a:gd name="T53" fmla="*/ 0 h 774"/>
              <a:gd name="T54" fmla="*/ 2147483647 w 982"/>
              <a:gd name="T55" fmla="*/ 2147483647 h 774"/>
              <a:gd name="T56" fmla="*/ 2147483647 w 982"/>
              <a:gd name="T57" fmla="*/ 2147483647 h 774"/>
              <a:gd name="T58" fmla="*/ 2147483647 w 982"/>
              <a:gd name="T59" fmla="*/ 2147483647 h 774"/>
              <a:gd name="T60" fmla="*/ 2147483647 w 982"/>
              <a:gd name="T61" fmla="*/ 2147483647 h 774"/>
              <a:gd name="T62" fmla="*/ 2147483647 w 982"/>
              <a:gd name="T63" fmla="*/ 2147483647 h 774"/>
              <a:gd name="T64" fmla="*/ 2147483647 w 982"/>
              <a:gd name="T65" fmla="*/ 2147483647 h 774"/>
              <a:gd name="T66" fmla="*/ 2147483647 w 982"/>
              <a:gd name="T67" fmla="*/ 2147483647 h 774"/>
              <a:gd name="T68" fmla="*/ 2147483647 w 982"/>
              <a:gd name="T69" fmla="*/ 2147483647 h 774"/>
              <a:gd name="T70" fmla="*/ 2147483647 w 982"/>
              <a:gd name="T71" fmla="*/ 2147483647 h 774"/>
              <a:gd name="T72" fmla="*/ 2147483647 w 982"/>
              <a:gd name="T73" fmla="*/ 2147483647 h 774"/>
              <a:gd name="T74" fmla="*/ 2147483647 w 982"/>
              <a:gd name="T75" fmla="*/ 2147483647 h 774"/>
              <a:gd name="T76" fmla="*/ 2147483647 w 982"/>
              <a:gd name="T77" fmla="*/ 2147483647 h 774"/>
              <a:gd name="T78" fmla="*/ 2147483647 w 982"/>
              <a:gd name="T79" fmla="*/ 2147483647 h 774"/>
              <a:gd name="T80" fmla="*/ 2147483647 w 982"/>
              <a:gd name="T81" fmla="*/ 2147483647 h 774"/>
              <a:gd name="T82" fmla="*/ 2147483647 w 982"/>
              <a:gd name="T83" fmla="*/ 2147483647 h 774"/>
              <a:gd name="T84" fmla="*/ 2147483647 w 982"/>
              <a:gd name="T85" fmla="*/ 2147483647 h 774"/>
              <a:gd name="T86" fmla="*/ 2147483647 w 982"/>
              <a:gd name="T87" fmla="*/ 2147483647 h 774"/>
              <a:gd name="T88" fmla="*/ 2147483647 w 982"/>
              <a:gd name="T89" fmla="*/ 2147483647 h 774"/>
              <a:gd name="T90" fmla="*/ 2147483647 w 982"/>
              <a:gd name="T91" fmla="*/ 2147483647 h 774"/>
              <a:gd name="T92" fmla="*/ 2147483647 w 982"/>
              <a:gd name="T93" fmla="*/ 2147483647 h 774"/>
              <a:gd name="T94" fmla="*/ 2147483647 w 982"/>
              <a:gd name="T95" fmla="*/ 2147483647 h 774"/>
              <a:gd name="T96" fmla="*/ 2147483647 w 982"/>
              <a:gd name="T97" fmla="*/ 2147483647 h 774"/>
              <a:gd name="T98" fmla="*/ 2147483647 w 982"/>
              <a:gd name="T99" fmla="*/ 2147483647 h 774"/>
              <a:gd name="T100" fmla="*/ 2147483647 w 982"/>
              <a:gd name="T101" fmla="*/ 2147483647 h 774"/>
              <a:gd name="T102" fmla="*/ 2147483647 w 982"/>
              <a:gd name="T103" fmla="*/ 2147483647 h 774"/>
              <a:gd name="T104" fmla="*/ 0 w 982"/>
              <a:gd name="T105" fmla="*/ 2147483647 h 774"/>
              <a:gd name="T106" fmla="*/ 0 w 982"/>
              <a:gd name="T107" fmla="*/ 2147483647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93D267">
                  <a:alpha val="32001"/>
                </a:srgbClr>
              </a:gs>
              <a:gs pos="100000">
                <a:srgbClr val="88CE5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0" name="Freeform 8"/>
          <p:cNvSpPr>
            <a:spLocks/>
          </p:cNvSpPr>
          <p:nvPr/>
        </p:nvSpPr>
        <p:spPr bwMode="gray">
          <a:xfrm rot="1754271">
            <a:off x="5535742" y="-12964"/>
            <a:ext cx="1466850" cy="875657"/>
          </a:xfrm>
          <a:custGeom>
            <a:avLst/>
            <a:gdLst>
              <a:gd name="T0" fmla="*/ 0 w 982"/>
              <a:gd name="T1" fmla="*/ 2147483647 h 774"/>
              <a:gd name="T2" fmla="*/ 2147483647 w 982"/>
              <a:gd name="T3" fmla="*/ 2147483647 h 774"/>
              <a:gd name="T4" fmla="*/ 2147483647 w 982"/>
              <a:gd name="T5" fmla="*/ 2147483647 h 774"/>
              <a:gd name="T6" fmla="*/ 2147483647 w 982"/>
              <a:gd name="T7" fmla="*/ 2147483647 h 774"/>
              <a:gd name="T8" fmla="*/ 2147483647 w 982"/>
              <a:gd name="T9" fmla="*/ 2147483647 h 774"/>
              <a:gd name="T10" fmla="*/ 2147483647 w 982"/>
              <a:gd name="T11" fmla="*/ 2147483647 h 774"/>
              <a:gd name="T12" fmla="*/ 2147483647 w 982"/>
              <a:gd name="T13" fmla="*/ 2147483647 h 774"/>
              <a:gd name="T14" fmla="*/ 2147483647 w 982"/>
              <a:gd name="T15" fmla="*/ 2147483647 h 774"/>
              <a:gd name="T16" fmla="*/ 2147483647 w 982"/>
              <a:gd name="T17" fmla="*/ 2147483647 h 774"/>
              <a:gd name="T18" fmla="*/ 2147483647 w 982"/>
              <a:gd name="T19" fmla="*/ 2147483647 h 774"/>
              <a:gd name="T20" fmla="*/ 2147483647 w 982"/>
              <a:gd name="T21" fmla="*/ 2147483647 h 774"/>
              <a:gd name="T22" fmla="*/ 2147483647 w 982"/>
              <a:gd name="T23" fmla="*/ 2147483647 h 774"/>
              <a:gd name="T24" fmla="*/ 2147483647 w 982"/>
              <a:gd name="T25" fmla="*/ 2147483647 h 774"/>
              <a:gd name="T26" fmla="*/ 2147483647 w 982"/>
              <a:gd name="T27" fmla="*/ 2147483647 h 774"/>
              <a:gd name="T28" fmla="*/ 2147483647 w 982"/>
              <a:gd name="T29" fmla="*/ 2147483647 h 774"/>
              <a:gd name="T30" fmla="*/ 2147483647 w 982"/>
              <a:gd name="T31" fmla="*/ 2147483647 h 774"/>
              <a:gd name="T32" fmla="*/ 2147483647 w 982"/>
              <a:gd name="T33" fmla="*/ 2147483647 h 774"/>
              <a:gd name="T34" fmla="*/ 2147483647 w 982"/>
              <a:gd name="T35" fmla="*/ 2147483647 h 774"/>
              <a:gd name="T36" fmla="*/ 2147483647 w 982"/>
              <a:gd name="T37" fmla="*/ 2147483647 h 774"/>
              <a:gd name="T38" fmla="*/ 2147483647 w 982"/>
              <a:gd name="T39" fmla="*/ 2147483647 h 774"/>
              <a:gd name="T40" fmla="*/ 2147483647 w 982"/>
              <a:gd name="T41" fmla="*/ 2147483647 h 774"/>
              <a:gd name="T42" fmla="*/ 2147483647 w 982"/>
              <a:gd name="T43" fmla="*/ 2147483647 h 774"/>
              <a:gd name="T44" fmla="*/ 2147483647 w 982"/>
              <a:gd name="T45" fmla="*/ 2147483647 h 774"/>
              <a:gd name="T46" fmla="*/ 2147483647 w 982"/>
              <a:gd name="T47" fmla="*/ 2147483647 h 774"/>
              <a:gd name="T48" fmla="*/ 2147483647 w 982"/>
              <a:gd name="T49" fmla="*/ 2147483647 h 774"/>
              <a:gd name="T50" fmla="*/ 2147483647 w 982"/>
              <a:gd name="T51" fmla="*/ 2147483647 h 774"/>
              <a:gd name="T52" fmla="*/ 2147483647 w 982"/>
              <a:gd name="T53" fmla="*/ 0 h 774"/>
              <a:gd name="T54" fmla="*/ 2147483647 w 982"/>
              <a:gd name="T55" fmla="*/ 2147483647 h 774"/>
              <a:gd name="T56" fmla="*/ 2147483647 w 982"/>
              <a:gd name="T57" fmla="*/ 2147483647 h 774"/>
              <a:gd name="T58" fmla="*/ 2147483647 w 982"/>
              <a:gd name="T59" fmla="*/ 2147483647 h 774"/>
              <a:gd name="T60" fmla="*/ 2147483647 w 982"/>
              <a:gd name="T61" fmla="*/ 2147483647 h 774"/>
              <a:gd name="T62" fmla="*/ 2147483647 w 982"/>
              <a:gd name="T63" fmla="*/ 2147483647 h 774"/>
              <a:gd name="T64" fmla="*/ 2147483647 w 982"/>
              <a:gd name="T65" fmla="*/ 2147483647 h 774"/>
              <a:gd name="T66" fmla="*/ 2147483647 w 982"/>
              <a:gd name="T67" fmla="*/ 2147483647 h 774"/>
              <a:gd name="T68" fmla="*/ 2147483647 w 982"/>
              <a:gd name="T69" fmla="*/ 2147483647 h 774"/>
              <a:gd name="T70" fmla="*/ 2147483647 w 982"/>
              <a:gd name="T71" fmla="*/ 2147483647 h 774"/>
              <a:gd name="T72" fmla="*/ 2147483647 w 982"/>
              <a:gd name="T73" fmla="*/ 2147483647 h 774"/>
              <a:gd name="T74" fmla="*/ 2147483647 w 982"/>
              <a:gd name="T75" fmla="*/ 2147483647 h 774"/>
              <a:gd name="T76" fmla="*/ 2147483647 w 982"/>
              <a:gd name="T77" fmla="*/ 2147483647 h 774"/>
              <a:gd name="T78" fmla="*/ 2147483647 w 982"/>
              <a:gd name="T79" fmla="*/ 2147483647 h 774"/>
              <a:gd name="T80" fmla="*/ 2147483647 w 982"/>
              <a:gd name="T81" fmla="*/ 2147483647 h 774"/>
              <a:gd name="T82" fmla="*/ 2147483647 w 982"/>
              <a:gd name="T83" fmla="*/ 2147483647 h 774"/>
              <a:gd name="T84" fmla="*/ 2147483647 w 982"/>
              <a:gd name="T85" fmla="*/ 2147483647 h 774"/>
              <a:gd name="T86" fmla="*/ 2147483647 w 982"/>
              <a:gd name="T87" fmla="*/ 2147483647 h 774"/>
              <a:gd name="T88" fmla="*/ 2147483647 w 982"/>
              <a:gd name="T89" fmla="*/ 2147483647 h 774"/>
              <a:gd name="T90" fmla="*/ 2147483647 w 982"/>
              <a:gd name="T91" fmla="*/ 2147483647 h 774"/>
              <a:gd name="T92" fmla="*/ 2147483647 w 982"/>
              <a:gd name="T93" fmla="*/ 2147483647 h 774"/>
              <a:gd name="T94" fmla="*/ 2147483647 w 982"/>
              <a:gd name="T95" fmla="*/ 2147483647 h 774"/>
              <a:gd name="T96" fmla="*/ 2147483647 w 982"/>
              <a:gd name="T97" fmla="*/ 2147483647 h 774"/>
              <a:gd name="T98" fmla="*/ 2147483647 w 982"/>
              <a:gd name="T99" fmla="*/ 2147483647 h 774"/>
              <a:gd name="T100" fmla="*/ 2147483647 w 982"/>
              <a:gd name="T101" fmla="*/ 2147483647 h 774"/>
              <a:gd name="T102" fmla="*/ 2147483647 w 982"/>
              <a:gd name="T103" fmla="*/ 2147483647 h 774"/>
              <a:gd name="T104" fmla="*/ 0 w 982"/>
              <a:gd name="T105" fmla="*/ 2147483647 h 774"/>
              <a:gd name="T106" fmla="*/ 0 w 982"/>
              <a:gd name="T107" fmla="*/ 2147483647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B48EED">
                  <a:alpha val="32001"/>
                </a:srgbClr>
              </a:gs>
              <a:gs pos="100000">
                <a:srgbClr val="AD83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gray">
          <a:xfrm>
            <a:off x="1436257" y="782168"/>
            <a:ext cx="877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革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命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gray">
          <a:xfrm>
            <a:off x="432573" y="1556792"/>
            <a:ext cx="7793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中国特色社会主义由道路、理论体系、制度三位一体构成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gray">
          <a:xfrm>
            <a:off x="3429000" y="782168"/>
            <a:ext cx="2438400" cy="54993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79133"/>
              </a:gs>
              <a:gs pos="100000">
                <a:srgbClr val="63431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gray">
          <a:xfrm>
            <a:off x="4174694" y="854176"/>
            <a:ext cx="877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建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设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gray">
          <a:xfrm>
            <a:off x="6096000" y="782168"/>
            <a:ext cx="2438400" cy="53246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B71DD"/>
              </a:gs>
              <a:gs pos="100000">
                <a:srgbClr val="2334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gray">
          <a:xfrm>
            <a:off x="6832848" y="782168"/>
            <a:ext cx="877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改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革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Freeform 4"/>
          <p:cNvSpPr>
            <a:spLocks/>
          </p:cNvSpPr>
          <p:nvPr/>
        </p:nvSpPr>
        <p:spPr bwMode="gray">
          <a:xfrm>
            <a:off x="838200" y="5334148"/>
            <a:ext cx="7118175" cy="111918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gray">
          <a:xfrm>
            <a:off x="1518226" y="6136891"/>
            <a:ext cx="6078110" cy="53246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B71DD"/>
              </a:gs>
              <a:gs pos="100000">
                <a:srgbClr val="2334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走了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一条</a:t>
            </a:r>
            <a:r>
              <a:rPr lang="zh-CN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</a:t>
            </a:r>
            <a:r>
              <a:rPr lang="zh-CN" altLang="zh-CN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特色</a:t>
            </a:r>
            <a:r>
              <a:rPr lang="zh-CN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社会主义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道路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gray">
          <a:xfrm>
            <a:off x="395536" y="2060848"/>
            <a:ext cx="83529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道路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以</a:t>
            </a:r>
            <a:r>
              <a:rPr lang="zh-CN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经济建设为中心</a:t>
            </a:r>
            <a:r>
              <a:rPr lang="zh-CN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，全面</a:t>
            </a:r>
            <a:r>
              <a:rPr lang="zh-CN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推进经济建设、政治建设、文化建设、社会建设、生态文明建设以及其他各方面建设；既坚持四项基本原则，又坚持改革开放；既不断解放和发展社会生产力，又逐步实现全体人民共同富裕、促进人的全面发展。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gray">
          <a:xfrm>
            <a:off x="395536" y="3569127"/>
            <a:ext cx="835292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理论体系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包括</a:t>
            </a:r>
            <a:r>
              <a:rPr lang="zh-CN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邓小平理论、“三个代表”重要思想、</a:t>
            </a:r>
            <a:r>
              <a:rPr lang="zh-CN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科学发展观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gray">
          <a:xfrm>
            <a:off x="395536" y="4113253"/>
            <a:ext cx="8352928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制度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坚持</a:t>
            </a:r>
            <a:r>
              <a:rPr lang="zh-CN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把根本政治制度、基本政治制度同基本经济制度以及各方面体制机制等具体</a:t>
            </a:r>
            <a:r>
              <a:rPr lang="zh-CN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制度结合</a:t>
            </a:r>
            <a:r>
              <a:rPr lang="zh-CN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起来，坚持把国家层面民主制度同基层民主制度有机结合起来，坚持把党的领导、人民当家作主、依法治国有机结合起来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84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66112" y="6520259"/>
            <a:ext cx="442392" cy="365125"/>
          </a:xfrm>
        </p:spPr>
        <p:txBody>
          <a:bodyPr/>
          <a:lstStyle/>
          <a:p>
            <a:fld id="{4C08C5F4-3292-4052-9478-63A12AF5ABDB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5705" r="21917" b="13481"/>
          <a:stretch/>
        </p:blipFill>
        <p:spPr bwMode="auto">
          <a:xfrm>
            <a:off x="192980" y="382736"/>
            <a:ext cx="86995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2980" y="608400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中国梦归根到底是人民的梦</a:t>
            </a:r>
            <a:endParaRPr lang="zh-CN" alt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55577" y="836712"/>
            <a:ext cx="7416824" cy="122413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800" b="1" spc="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三、</a:t>
            </a:r>
            <a:r>
              <a:rPr lang="zh-CN" altLang="en-US" sz="2800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增强党员意识，真抓实干</a:t>
            </a:r>
            <a:endParaRPr lang="en-US" altLang="zh-CN" sz="2800" b="1" spc="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E:\曹实讲课材料\GIF\修修车吧 这开车技术也是没谁了（冒险-黑车）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5040560" cy="39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76758" cy="365125"/>
          </a:xfrm>
        </p:spPr>
        <p:txBody>
          <a:bodyPr/>
          <a:lstStyle/>
          <a:p>
            <a:fld id="{471D98B8-F132-436A-AB43-886584986DCB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2910" y="845262"/>
            <a:ext cx="7929618" cy="881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  <a:defRPr/>
            </a:pPr>
            <a:r>
              <a:rPr lang="zh-CN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学习</a:t>
            </a:r>
            <a:r>
              <a:rPr lang="zh-CN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教育内容</a:t>
            </a:r>
            <a:endParaRPr lang="zh-CN" altLang="en-US" sz="2800" b="1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14" name="内容占位符 3"/>
          <p:cNvSpPr txBox="1">
            <a:spLocks/>
          </p:cNvSpPr>
          <p:nvPr/>
        </p:nvSpPr>
        <p:spPr>
          <a:xfrm>
            <a:off x="634278" y="1916832"/>
            <a:ext cx="7929618" cy="410445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274320" lvl="0" indent="-274320" fontAlgn="t">
              <a:lnSpc>
                <a:spcPts val="5300"/>
              </a:lnSpc>
              <a:spcBef>
                <a:spcPts val="1200"/>
              </a:spcBef>
              <a:buClr>
                <a:schemeClr val="accent1"/>
              </a:buClr>
              <a:buSzPct val="85000"/>
              <a:defRPr/>
            </a:pPr>
            <a:r>
              <a:rPr lang="zh-CN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做</a:t>
            </a:r>
            <a:r>
              <a:rPr lang="zh-CN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合格</a:t>
            </a:r>
            <a:r>
              <a:rPr lang="zh-CN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党员</a:t>
            </a: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28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 fontAlgn="t">
              <a:lnSpc>
                <a:spcPts val="5300"/>
              </a:lnSpc>
              <a:spcBef>
                <a:spcPts val="1200"/>
              </a:spcBef>
              <a:buClr>
                <a:schemeClr val="accent1"/>
              </a:buClr>
              <a:buSzPct val="85000"/>
              <a:defRPr/>
            </a:pPr>
            <a:r>
              <a:rPr lang="en-US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</a:t>
            </a:r>
            <a:r>
              <a:rPr lang="zh-CN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着眼</a:t>
            </a:r>
            <a:r>
              <a:rPr lang="zh-CN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党和国家事业的新发展对党员的</a:t>
            </a:r>
            <a:r>
              <a:rPr lang="zh-CN" altLang="zh-CN" sz="28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新要求</a:t>
            </a:r>
            <a:r>
              <a:rPr lang="zh-CN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，坚持以知促行，做</a:t>
            </a:r>
            <a:r>
              <a:rPr lang="zh-CN" altLang="zh-CN" sz="28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讲政治、有信念，讲规矩、有纪律，讲道德、有品行，讲奉献、有作为</a:t>
            </a:r>
            <a:r>
              <a:rPr lang="zh-CN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的合格党员</a:t>
            </a:r>
            <a:r>
              <a:rPr lang="zh-CN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02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78080" y="6356350"/>
            <a:ext cx="442392" cy="365125"/>
          </a:xfrm>
        </p:spPr>
        <p:txBody>
          <a:bodyPr/>
          <a:lstStyle/>
          <a:p>
            <a:pPr>
              <a:defRPr/>
            </a:pPr>
            <a:fld id="{E901081B-1C0B-4A73-B854-D7D751A13264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AutoShape 46"/>
          <p:cNvSpPr>
            <a:spLocks noChangeArrowheads="1"/>
          </p:cNvSpPr>
          <p:nvPr/>
        </p:nvSpPr>
        <p:spPr bwMode="auto">
          <a:xfrm>
            <a:off x="2102581" y="280925"/>
            <a:ext cx="5068418" cy="1235968"/>
          </a:xfrm>
          <a:prstGeom prst="roundRect">
            <a:avLst>
              <a:gd name="adj" fmla="val 36699"/>
            </a:avLst>
          </a:prstGeom>
          <a:solidFill>
            <a:srgbClr val="FBE1FB"/>
          </a:solidFill>
          <a:ln w="9525">
            <a:solidFill>
              <a:srgbClr val="0033CC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lang="zh-CN" altLang="en-US" sz="2400" b="1" spc="-1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制</a:t>
            </a:r>
            <a:r>
              <a:rPr lang="zh-CN" altLang="en-US" sz="2400" b="1" spc="-1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修订：支部台账、专项台账；</a:t>
            </a:r>
            <a:endParaRPr lang="en-US" altLang="zh-CN" sz="2400" b="1" spc="-16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参加</a:t>
            </a:r>
            <a:r>
              <a:rPr lang="zh-CN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认证</a:t>
            </a:r>
            <a:r>
              <a:rPr lang="zh-CN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认可强国之路青年报告</a:t>
            </a:r>
            <a:r>
              <a:rPr lang="zh-CN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会</a:t>
            </a:r>
            <a:endParaRPr lang="en-US" altLang="zh-CN" sz="2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26" y="169256"/>
            <a:ext cx="11239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/>
          <p:nvPr/>
        </p:nvPicPr>
        <p:blipFill rotWithShape="1">
          <a:blip r:embed="rId3"/>
          <a:srcRect l="19895" t="24437" r="19514" b="14148"/>
          <a:stretch/>
        </p:blipFill>
        <p:spPr bwMode="auto">
          <a:xfrm rot="-360000">
            <a:off x="315514" y="1877690"/>
            <a:ext cx="6776766" cy="4431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/>
          <p:cNvPicPr/>
          <p:nvPr/>
        </p:nvPicPr>
        <p:blipFill rotWithShape="1">
          <a:blip r:embed="rId4"/>
          <a:srcRect l="19895" t="29261" r="19514" b="9647"/>
          <a:stretch/>
        </p:blipFill>
        <p:spPr bwMode="auto">
          <a:xfrm rot="-240000">
            <a:off x="1101180" y="1970596"/>
            <a:ext cx="7071220" cy="4154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/>
          <p:cNvPicPr/>
          <p:nvPr/>
        </p:nvPicPr>
        <p:blipFill rotWithShape="1">
          <a:blip r:embed="rId5"/>
          <a:srcRect l="30771" t="21196" r="30562" b="6943"/>
          <a:stretch/>
        </p:blipFill>
        <p:spPr bwMode="auto">
          <a:xfrm rot="240000">
            <a:off x="3367263" y="1810290"/>
            <a:ext cx="4308664" cy="4696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/>
          <p:cNvPicPr/>
          <p:nvPr/>
        </p:nvPicPr>
        <p:blipFill rotWithShape="1">
          <a:blip r:embed="rId6"/>
          <a:srcRect l="33460" t="22509" r="21865" b="17041"/>
          <a:stretch/>
        </p:blipFill>
        <p:spPr bwMode="auto">
          <a:xfrm rot="360000">
            <a:off x="3834352" y="2401219"/>
            <a:ext cx="5069836" cy="3583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79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78080" y="6356350"/>
            <a:ext cx="442392" cy="365125"/>
          </a:xfrm>
        </p:spPr>
        <p:txBody>
          <a:bodyPr/>
          <a:lstStyle/>
          <a:p>
            <a:pPr>
              <a:defRPr/>
            </a:pPr>
            <a:fld id="{E901081B-1C0B-4A73-B854-D7D751A13264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AutoShape 46"/>
          <p:cNvSpPr>
            <a:spLocks noChangeArrowheads="1"/>
          </p:cNvSpPr>
          <p:nvPr/>
        </p:nvSpPr>
        <p:spPr bwMode="auto">
          <a:xfrm>
            <a:off x="1735830" y="260648"/>
            <a:ext cx="5500466" cy="929332"/>
          </a:xfrm>
          <a:prstGeom prst="roundRect">
            <a:avLst>
              <a:gd name="adj" fmla="val 36699"/>
            </a:avLst>
          </a:prstGeom>
          <a:solidFill>
            <a:srgbClr val="FBE1FB"/>
          </a:solidFill>
          <a:ln w="9525">
            <a:solidFill>
              <a:srgbClr val="0033CC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spc="-1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党建和思想政治征文</a:t>
            </a:r>
            <a:endParaRPr lang="en-US" altLang="zh-CN" sz="2400" b="1" spc="-16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spc="-1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支部展</a:t>
            </a:r>
            <a:r>
              <a:rPr lang="zh-CN" altLang="en-US" sz="2400" b="1" spc="-1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板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内容设计</a:t>
            </a:r>
            <a:endParaRPr lang="en-US" altLang="zh-CN" sz="2400" b="1" spc="-16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728"/>
            <a:ext cx="1133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/>
          <p:nvPr/>
        </p:nvPicPr>
        <p:blipFill rotWithShape="1">
          <a:blip r:embed="rId3"/>
          <a:srcRect l="28757" t="13611" r="29255" b="7921"/>
          <a:stretch/>
        </p:blipFill>
        <p:spPr bwMode="auto">
          <a:xfrm rot="-360000">
            <a:off x="371751" y="1487375"/>
            <a:ext cx="4450043" cy="5098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/>
          <p:cNvPicPr/>
          <p:nvPr/>
        </p:nvPicPr>
        <p:blipFill rotWithShape="1">
          <a:blip r:embed="rId4"/>
          <a:srcRect l="30264" t="20282" r="29749" b="6492"/>
          <a:stretch/>
        </p:blipFill>
        <p:spPr bwMode="auto">
          <a:xfrm rot="-240000">
            <a:off x="1430207" y="1554211"/>
            <a:ext cx="4231048" cy="5038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AE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/>
          <p:cNvPicPr/>
          <p:nvPr/>
        </p:nvPicPr>
        <p:blipFill rotWithShape="1">
          <a:blip r:embed="rId5"/>
          <a:srcRect l="5245" t="5466" r="5044" b="12862"/>
          <a:stretch/>
        </p:blipFill>
        <p:spPr bwMode="auto">
          <a:xfrm rot="300000">
            <a:off x="2214644" y="1836329"/>
            <a:ext cx="6728420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34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78080" y="6356350"/>
            <a:ext cx="442392" cy="365125"/>
          </a:xfrm>
        </p:spPr>
        <p:txBody>
          <a:bodyPr/>
          <a:lstStyle/>
          <a:p>
            <a:pPr>
              <a:defRPr/>
            </a:pPr>
            <a:fld id="{E901081B-1C0B-4A73-B854-D7D751A13264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AutoShape 46"/>
          <p:cNvSpPr>
            <a:spLocks noChangeArrowheads="1"/>
          </p:cNvSpPr>
          <p:nvPr/>
        </p:nvSpPr>
        <p:spPr bwMode="auto">
          <a:xfrm>
            <a:off x="1691680" y="332656"/>
            <a:ext cx="6482721" cy="711204"/>
          </a:xfrm>
          <a:prstGeom prst="roundRect">
            <a:avLst>
              <a:gd name="adj" fmla="val 36699"/>
            </a:avLst>
          </a:prstGeom>
          <a:solidFill>
            <a:srgbClr val="FBE1FB"/>
          </a:solidFill>
          <a:ln w="9525">
            <a:solidFill>
              <a:srgbClr val="0033CC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对职责范围内的党风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廉政建设责任进行分解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233"/>
            <a:ext cx="1246805" cy="169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4" t="14762" r="32662" b="16273"/>
          <a:stretch/>
        </p:blipFill>
        <p:spPr bwMode="auto">
          <a:xfrm rot="-300000">
            <a:off x="1793486" y="1407256"/>
            <a:ext cx="3132409" cy="4125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圆角矩形 9"/>
          <p:cNvSpPr/>
          <p:nvPr/>
        </p:nvSpPr>
        <p:spPr>
          <a:xfrm>
            <a:off x="899592" y="5949280"/>
            <a:ext cx="4249527" cy="7711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altLang="zh-C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2016</a:t>
            </a:r>
            <a:r>
              <a:rPr lang="zh-CN" alt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日签署</a:t>
            </a:r>
            <a:endParaRPr lang="en-US" altLang="zh-CN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ts val="3100"/>
              </a:lnSpc>
            </a:pPr>
            <a:r>
              <a:rPr lang="en-US" altLang="zh-C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2016</a:t>
            </a:r>
            <a:r>
              <a:rPr lang="zh-CN" alt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年度廉政建设责任书</a:t>
            </a:r>
            <a:endParaRPr lang="en-US" altLang="zh-CN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8" t="13871" r="34448" b="12975"/>
          <a:stretch/>
        </p:blipFill>
        <p:spPr bwMode="auto">
          <a:xfrm rot="-300000">
            <a:off x="959172" y="1679813"/>
            <a:ext cx="2794698" cy="393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圆角矩形 11"/>
          <p:cNvSpPr/>
          <p:nvPr/>
        </p:nvSpPr>
        <p:spPr>
          <a:xfrm rot="-600000">
            <a:off x="967822" y="3009181"/>
            <a:ext cx="3751974" cy="11140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600"/>
              </a:lnSpc>
              <a:spcAft>
                <a:spcPts val="900"/>
              </a:spcAft>
            </a:pPr>
            <a:r>
              <a:rPr lang="zh-CN" altLang="en-US" sz="22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处</a:t>
            </a:r>
            <a:r>
              <a:rPr lang="zh-CN" altLang="en-US" sz="2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室副职对职责范围内的党风</a:t>
            </a:r>
            <a:r>
              <a:rPr lang="zh-CN" altLang="en-US" sz="22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廉政建设</a:t>
            </a:r>
            <a:r>
              <a:rPr lang="zh-CN" altLang="en-US" sz="2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负直接领导责任</a:t>
            </a:r>
            <a:r>
              <a:rPr lang="zh-CN" altLang="en-US" sz="22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200" b="1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4" name="图片 13"/>
          <p:cNvPicPr/>
          <p:nvPr/>
        </p:nvPicPr>
        <p:blipFill rotWithShape="1">
          <a:blip r:embed="rId5"/>
          <a:srcRect l="31000" t="19948" r="31826" b="6751"/>
          <a:stretch/>
        </p:blipFill>
        <p:spPr bwMode="auto">
          <a:xfrm rot="300000">
            <a:off x="4861012" y="1264604"/>
            <a:ext cx="3892378" cy="4616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DEAE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34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78080" y="6356350"/>
            <a:ext cx="442392" cy="365125"/>
          </a:xfrm>
        </p:spPr>
        <p:txBody>
          <a:bodyPr/>
          <a:lstStyle/>
          <a:p>
            <a:pPr>
              <a:defRPr/>
            </a:pPr>
            <a:fld id="{E901081B-1C0B-4A73-B854-D7D751A13264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AutoShape 46"/>
          <p:cNvSpPr>
            <a:spLocks noChangeArrowheads="1"/>
          </p:cNvSpPr>
          <p:nvPr/>
        </p:nvSpPr>
        <p:spPr bwMode="auto">
          <a:xfrm>
            <a:off x="1691681" y="188640"/>
            <a:ext cx="5904656" cy="936104"/>
          </a:xfrm>
          <a:prstGeom prst="roundRect">
            <a:avLst>
              <a:gd name="adj" fmla="val 36699"/>
            </a:avLst>
          </a:prstGeom>
          <a:solidFill>
            <a:srgbClr val="FBE1FB"/>
          </a:solidFill>
          <a:ln w="9525">
            <a:solidFill>
              <a:srgbClr val="0033CC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spc="-1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参加</a:t>
            </a:r>
            <a:r>
              <a:rPr lang="zh-CN" altLang="en-US" sz="2400" b="1" spc="-1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党建论文征集；</a:t>
            </a:r>
            <a:endParaRPr lang="en-US" altLang="zh-CN" sz="2400" b="1" spc="-16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spc="-1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给全处人员进行安全、业务培训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1296144" cy="173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/>
          <p:nvPr/>
        </p:nvPicPr>
        <p:blipFill rotWithShape="1">
          <a:blip r:embed="rId3"/>
          <a:srcRect l="28757" t="13611" r="29255" b="7921"/>
          <a:stretch/>
        </p:blipFill>
        <p:spPr bwMode="auto">
          <a:xfrm rot="-360000">
            <a:off x="409628" y="1796257"/>
            <a:ext cx="3741589" cy="4599012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/>
          <p:cNvPicPr/>
          <p:nvPr/>
        </p:nvPicPr>
        <p:blipFill rotWithShape="1">
          <a:blip r:embed="rId4"/>
          <a:srcRect l="29934" t="19853" r="29443" b="7480"/>
          <a:stretch/>
        </p:blipFill>
        <p:spPr bwMode="auto">
          <a:xfrm rot="-240000">
            <a:off x="989649" y="1814135"/>
            <a:ext cx="4104456" cy="4789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AE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5"/>
          <p:cNvPicPr/>
          <p:nvPr/>
        </p:nvPicPr>
        <p:blipFill rotWithShape="1">
          <a:blip r:embed="rId5"/>
          <a:srcRect l="32557" t="9003" r="29642" b="7395"/>
          <a:stretch/>
        </p:blipFill>
        <p:spPr bwMode="auto">
          <a:xfrm>
            <a:off x="2627860" y="1500842"/>
            <a:ext cx="3816350" cy="5096510"/>
          </a:xfrm>
          <a:prstGeom prst="rect">
            <a:avLst/>
          </a:prstGeom>
          <a:ln w="38100" cap="sq" cmpd="thickThin">
            <a:solidFill>
              <a:srgbClr val="FFFAE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12"/>
          <p:cNvPicPr/>
          <p:nvPr/>
        </p:nvPicPr>
        <p:blipFill rotWithShape="1">
          <a:blip r:embed="rId6"/>
          <a:srcRect l="33299" t="21062" r="32631" b="11416"/>
          <a:stretch/>
        </p:blipFill>
        <p:spPr bwMode="auto">
          <a:xfrm>
            <a:off x="3491880" y="1268760"/>
            <a:ext cx="4896544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AE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3491881" y="1988840"/>
            <a:ext cx="5296520" cy="3672408"/>
            <a:chOff x="3491881" y="1988840"/>
            <a:chExt cx="5296520" cy="3672408"/>
          </a:xfrm>
        </p:grpSpPr>
        <p:pic>
          <p:nvPicPr>
            <p:cNvPr id="14" name="图片 13"/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l="32118" t="23925" r="31935" b="43782"/>
            <a:stretch/>
          </p:blipFill>
          <p:spPr bwMode="auto">
            <a:xfrm>
              <a:off x="3491881" y="1988840"/>
              <a:ext cx="5296520" cy="2667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AE6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矩形标注 2"/>
            <p:cNvSpPr/>
            <p:nvPr/>
          </p:nvSpPr>
          <p:spPr>
            <a:xfrm>
              <a:off x="3491881" y="4941168"/>
              <a:ext cx="4896543" cy="720080"/>
            </a:xfrm>
            <a:prstGeom prst="wedgeRectCallout">
              <a:avLst>
                <a:gd name="adj1" fmla="val 41192"/>
                <a:gd name="adj2" fmla="val -122100"/>
              </a:avLst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/>
          <p:cNvPicPr/>
          <p:nvPr/>
        </p:nvPicPr>
        <p:blipFill rotWithShape="1">
          <a:blip r:embed="rId9"/>
          <a:srcRect l="37778" t="25679" r="20417" b="18518"/>
          <a:stretch/>
        </p:blipFill>
        <p:spPr bwMode="auto">
          <a:xfrm rot="180000">
            <a:off x="2993388" y="2684007"/>
            <a:ext cx="4412102" cy="3079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17"/>
          <p:cNvPicPr/>
          <p:nvPr/>
        </p:nvPicPr>
        <p:blipFill rotWithShape="1">
          <a:blip r:embed="rId10"/>
          <a:srcRect l="56365" t="26929" r="13820" b="33512"/>
          <a:stretch/>
        </p:blipFill>
        <p:spPr bwMode="auto">
          <a:xfrm rot="300000">
            <a:off x="4205501" y="2576511"/>
            <a:ext cx="4689166" cy="3390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34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4104" y="6448251"/>
            <a:ext cx="442392" cy="365125"/>
          </a:xfrm>
        </p:spPr>
        <p:txBody>
          <a:bodyPr/>
          <a:lstStyle/>
          <a:p>
            <a:pPr>
              <a:defRPr/>
            </a:pPr>
            <a:fld id="{E901081B-1C0B-4A73-B854-D7D751A13264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AutoShape 46"/>
          <p:cNvSpPr>
            <a:spLocks noChangeArrowheads="1"/>
          </p:cNvSpPr>
          <p:nvPr/>
        </p:nvSpPr>
        <p:spPr bwMode="auto">
          <a:xfrm>
            <a:off x="1979711" y="130904"/>
            <a:ext cx="6418107" cy="1152128"/>
          </a:xfrm>
          <a:prstGeom prst="roundRect">
            <a:avLst>
              <a:gd name="adj" fmla="val 36699"/>
            </a:avLst>
          </a:prstGeom>
          <a:solidFill>
            <a:srgbClr val="FBE1FB"/>
          </a:solidFill>
          <a:ln w="9525">
            <a:solidFill>
              <a:srgbClr val="0033CC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参加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建设质量强国主题征文</a:t>
            </a:r>
            <a:r>
              <a:rPr lang="zh-CN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活动</a:t>
            </a:r>
            <a:endParaRPr lang="en-US" altLang="zh-CN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参加</a:t>
            </a:r>
            <a:r>
              <a:rPr lang="zh-CN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促采信、促发展”认可知识竞赛活动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7" y="57745"/>
            <a:ext cx="1133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/>
          <p:nvPr/>
        </p:nvPicPr>
        <p:blipFill rotWithShape="1">
          <a:blip r:embed="rId3"/>
          <a:srcRect l="12947" t="20767" r="55505" b="6588"/>
          <a:stretch/>
        </p:blipFill>
        <p:spPr bwMode="auto">
          <a:xfrm rot="-300000">
            <a:off x="824228" y="1596726"/>
            <a:ext cx="3820439" cy="5046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/>
          <p:cNvPicPr/>
          <p:nvPr/>
        </p:nvPicPr>
        <p:blipFill rotWithShape="1">
          <a:blip r:embed="rId4"/>
          <a:srcRect l="10429" t="22508" r="54280" b="7079"/>
          <a:stretch/>
        </p:blipFill>
        <p:spPr bwMode="auto">
          <a:xfrm rot="-300000">
            <a:off x="1553878" y="1596383"/>
            <a:ext cx="3833903" cy="4919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AE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/>
          <p:cNvPicPr/>
          <p:nvPr/>
        </p:nvPicPr>
        <p:blipFill rotWithShape="1">
          <a:blip r:embed="rId5"/>
          <a:srcRect l="38006" t="20109" r="24833" b="7551"/>
          <a:stretch/>
        </p:blipFill>
        <p:spPr bwMode="auto">
          <a:xfrm rot="300000">
            <a:off x="4209598" y="1613243"/>
            <a:ext cx="3970034" cy="4964565"/>
          </a:xfrm>
          <a:prstGeom prst="rect">
            <a:avLst/>
          </a:prstGeom>
          <a:ln w="38100">
            <a:solidFill>
              <a:srgbClr val="FFFAE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20418" r="55857" b="8931"/>
          <a:stretch/>
        </p:blipFill>
        <p:spPr bwMode="auto">
          <a:xfrm rot="300000">
            <a:off x="5064645" y="1432154"/>
            <a:ext cx="3656729" cy="5063728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FFFAE6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786050" y="1066783"/>
            <a:ext cx="3429685" cy="6762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主 要 内 容</a:t>
            </a:r>
          </a:p>
        </p:txBody>
      </p:sp>
      <p:sp>
        <p:nvSpPr>
          <p:cNvPr id="51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166A6CF-1EA3-40FF-95DD-574CDBAF7537}" type="slidenum">
              <a:rPr lang="en-US" altLang="zh-CN" smtClean="0">
                <a:ea typeface="宋体" charset="-122"/>
              </a:rPr>
              <a:pPr/>
              <a:t>3</a:t>
            </a:fld>
            <a:endParaRPr lang="en-US" altLang="zh-CN" smtClean="0">
              <a:ea typeface="宋体" charset="-122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899592" y="2049460"/>
            <a:ext cx="7530060" cy="717550"/>
            <a:chOff x="1455" y="1186"/>
            <a:chExt cx="2932" cy="452"/>
          </a:xfrm>
        </p:grpSpPr>
        <p:sp>
          <p:nvSpPr>
            <p:cNvPr id="5153" name="Line 5"/>
            <p:cNvSpPr>
              <a:spLocks noChangeShapeType="1"/>
            </p:cNvSpPr>
            <p:nvPr/>
          </p:nvSpPr>
          <p:spPr bwMode="auto">
            <a:xfrm>
              <a:off x="1609" y="1558"/>
              <a:ext cx="2568" cy="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5154" name="Picture 6" descr="小花纹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6000"/>
            </a:blip>
            <a:srcRect/>
            <a:stretch>
              <a:fillRect/>
            </a:stretch>
          </p:blipFill>
          <p:spPr bwMode="auto">
            <a:xfrm rot="2103817" flipH="1">
              <a:off x="4105" y="1186"/>
              <a:ext cx="282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455" y="1432"/>
              <a:ext cx="199" cy="206"/>
              <a:chOff x="557" y="1482"/>
              <a:chExt cx="341" cy="341"/>
            </a:xfrm>
          </p:grpSpPr>
          <p:sp>
            <p:nvSpPr>
              <p:cNvPr id="5156" name="Oval 8"/>
              <p:cNvSpPr>
                <a:spLocks noChangeArrowheads="1"/>
              </p:cNvSpPr>
              <p:nvPr/>
            </p:nvSpPr>
            <p:spPr bwMode="auto">
              <a:xfrm>
                <a:off x="557" y="1482"/>
                <a:ext cx="341" cy="34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57" name="Oval 9"/>
              <p:cNvSpPr>
                <a:spLocks noChangeArrowheads="1"/>
              </p:cNvSpPr>
              <p:nvPr/>
            </p:nvSpPr>
            <p:spPr bwMode="auto">
              <a:xfrm>
                <a:off x="593" y="1519"/>
                <a:ext cx="265" cy="26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58" name="Oval 10"/>
              <p:cNvSpPr>
                <a:spLocks noChangeArrowheads="1"/>
              </p:cNvSpPr>
              <p:nvPr/>
            </p:nvSpPr>
            <p:spPr bwMode="auto">
              <a:xfrm>
                <a:off x="630" y="1556"/>
                <a:ext cx="189" cy="18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59" name="Oval 11"/>
              <p:cNvSpPr>
                <a:spLocks noChangeArrowheads="1"/>
              </p:cNvSpPr>
              <p:nvPr/>
            </p:nvSpPr>
            <p:spPr bwMode="auto">
              <a:xfrm>
                <a:off x="668" y="1592"/>
                <a:ext cx="114" cy="11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547664" y="2143123"/>
            <a:ext cx="5883513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spcBef>
                <a:spcPts val="0"/>
              </a:spcBef>
              <a:buNone/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一、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2016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年第一次党课内容回顾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899592" y="3386133"/>
            <a:ext cx="7601498" cy="717550"/>
            <a:chOff x="1455" y="1186"/>
            <a:chExt cx="2932" cy="452"/>
          </a:xfrm>
        </p:grpSpPr>
        <p:sp>
          <p:nvSpPr>
            <p:cNvPr id="5139" name="Line 62"/>
            <p:cNvSpPr>
              <a:spLocks noChangeShapeType="1"/>
            </p:cNvSpPr>
            <p:nvPr/>
          </p:nvSpPr>
          <p:spPr bwMode="auto">
            <a:xfrm>
              <a:off x="1609" y="1558"/>
              <a:ext cx="2568" cy="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5140" name="Picture 63" descr="小花纹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6000"/>
            </a:blip>
            <a:srcRect/>
            <a:stretch>
              <a:fillRect/>
            </a:stretch>
          </p:blipFill>
          <p:spPr bwMode="auto">
            <a:xfrm rot="2103817" flipH="1">
              <a:off x="4105" y="1186"/>
              <a:ext cx="282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1455" y="1432"/>
              <a:ext cx="199" cy="206"/>
              <a:chOff x="557" y="1482"/>
              <a:chExt cx="341" cy="341"/>
            </a:xfrm>
          </p:grpSpPr>
          <p:sp>
            <p:nvSpPr>
              <p:cNvPr id="5142" name="Oval 65"/>
              <p:cNvSpPr>
                <a:spLocks noChangeArrowheads="1"/>
              </p:cNvSpPr>
              <p:nvPr/>
            </p:nvSpPr>
            <p:spPr bwMode="auto">
              <a:xfrm>
                <a:off x="557" y="1482"/>
                <a:ext cx="341" cy="34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43" name="Oval 66"/>
              <p:cNvSpPr>
                <a:spLocks noChangeArrowheads="1"/>
              </p:cNvSpPr>
              <p:nvPr/>
            </p:nvSpPr>
            <p:spPr bwMode="auto">
              <a:xfrm>
                <a:off x="593" y="1519"/>
                <a:ext cx="265" cy="26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44" name="Oval 67"/>
              <p:cNvSpPr>
                <a:spLocks noChangeArrowheads="1"/>
              </p:cNvSpPr>
              <p:nvPr/>
            </p:nvSpPr>
            <p:spPr bwMode="auto">
              <a:xfrm>
                <a:off x="630" y="1556"/>
                <a:ext cx="189" cy="18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45" name="Oval 68"/>
              <p:cNvSpPr>
                <a:spLocks noChangeArrowheads="1"/>
              </p:cNvSpPr>
              <p:nvPr/>
            </p:nvSpPr>
            <p:spPr bwMode="auto">
              <a:xfrm>
                <a:off x="668" y="1592"/>
                <a:ext cx="114" cy="11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8261" name="Text Box 69"/>
          <p:cNvSpPr txBox="1">
            <a:spLocks noChangeArrowheads="1"/>
          </p:cNvSpPr>
          <p:nvPr/>
        </p:nvSpPr>
        <p:spPr bwMode="auto">
          <a:xfrm>
            <a:off x="1547664" y="3405102"/>
            <a:ext cx="6408979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二、进一步学习党章、习近平系列讲话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899592" y="4756163"/>
            <a:ext cx="7601497" cy="673101"/>
            <a:chOff x="1455" y="1241"/>
            <a:chExt cx="2932" cy="424"/>
          </a:xfrm>
        </p:grpSpPr>
        <p:sp>
          <p:nvSpPr>
            <p:cNvPr id="5132" name="Line 71"/>
            <p:cNvSpPr>
              <a:spLocks noChangeShapeType="1"/>
            </p:cNvSpPr>
            <p:nvPr/>
          </p:nvSpPr>
          <p:spPr bwMode="auto">
            <a:xfrm>
              <a:off x="1651" y="1593"/>
              <a:ext cx="2526" cy="45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5133" name="Picture 72" descr="小花纹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6000"/>
            </a:blip>
            <a:srcRect/>
            <a:stretch>
              <a:fillRect/>
            </a:stretch>
          </p:blipFill>
          <p:spPr bwMode="auto">
            <a:xfrm rot="2103817" flipH="1">
              <a:off x="4105" y="1241"/>
              <a:ext cx="282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73"/>
            <p:cNvGrpSpPr>
              <a:grpSpLocks/>
            </p:cNvGrpSpPr>
            <p:nvPr/>
          </p:nvGrpSpPr>
          <p:grpSpPr bwMode="auto">
            <a:xfrm>
              <a:off x="1455" y="1459"/>
              <a:ext cx="199" cy="206"/>
              <a:chOff x="557" y="1522"/>
              <a:chExt cx="341" cy="340"/>
            </a:xfrm>
          </p:grpSpPr>
          <p:sp>
            <p:nvSpPr>
              <p:cNvPr id="5135" name="Oval 74"/>
              <p:cNvSpPr>
                <a:spLocks noChangeArrowheads="1"/>
              </p:cNvSpPr>
              <p:nvPr/>
            </p:nvSpPr>
            <p:spPr bwMode="auto">
              <a:xfrm>
                <a:off x="557" y="1522"/>
                <a:ext cx="341" cy="3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36" name="Oval 75"/>
              <p:cNvSpPr>
                <a:spLocks noChangeArrowheads="1"/>
              </p:cNvSpPr>
              <p:nvPr/>
            </p:nvSpPr>
            <p:spPr bwMode="auto">
              <a:xfrm>
                <a:off x="593" y="1527"/>
                <a:ext cx="265" cy="26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37" name="Oval 76"/>
              <p:cNvSpPr>
                <a:spLocks noChangeArrowheads="1"/>
              </p:cNvSpPr>
              <p:nvPr/>
            </p:nvSpPr>
            <p:spPr bwMode="auto">
              <a:xfrm>
                <a:off x="630" y="1556"/>
                <a:ext cx="189" cy="18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5138" name="Oval 77"/>
              <p:cNvSpPr>
                <a:spLocks noChangeArrowheads="1"/>
              </p:cNvSpPr>
              <p:nvPr/>
            </p:nvSpPr>
            <p:spPr bwMode="auto">
              <a:xfrm>
                <a:off x="668" y="1592"/>
                <a:ext cx="114" cy="11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8270" name="Text Box 78"/>
          <p:cNvSpPr txBox="1">
            <a:spLocks noChangeArrowheads="1"/>
          </p:cNvSpPr>
          <p:nvPr/>
        </p:nvSpPr>
        <p:spPr bwMode="auto">
          <a:xfrm>
            <a:off x="1547663" y="4762510"/>
            <a:ext cx="64089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三、增强党员意识，真抓实干</a:t>
            </a:r>
            <a:endParaRPr lang="en-US" altLang="zh-CN" sz="28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63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78080" y="6356350"/>
            <a:ext cx="442392" cy="365125"/>
          </a:xfrm>
        </p:spPr>
        <p:txBody>
          <a:bodyPr/>
          <a:lstStyle/>
          <a:p>
            <a:pPr>
              <a:defRPr/>
            </a:pPr>
            <a:fld id="{E901081B-1C0B-4A73-B854-D7D751A13264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AutoShape 46"/>
          <p:cNvSpPr>
            <a:spLocks noChangeArrowheads="1"/>
          </p:cNvSpPr>
          <p:nvPr/>
        </p:nvSpPr>
        <p:spPr bwMode="auto">
          <a:xfrm>
            <a:off x="655710" y="692696"/>
            <a:ext cx="7878731" cy="711204"/>
          </a:xfrm>
          <a:prstGeom prst="roundRect">
            <a:avLst>
              <a:gd name="adj" fmla="val 36699"/>
            </a:avLst>
          </a:prstGeom>
          <a:solidFill>
            <a:srgbClr val="FBE1FB"/>
          </a:solidFill>
          <a:ln w="9525">
            <a:solidFill>
              <a:srgbClr val="0033CC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spc="-160" dirty="0" smtClean="0">
                <a:latin typeface="华文楷体" pitchFamily="2" charset="-122"/>
                <a:ea typeface="华文楷体" pitchFamily="2" charset="-122"/>
              </a:rPr>
              <a:t>积极参加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庆祝建党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95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周年，长征胜利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80</a:t>
            </a:r>
            <a:r>
              <a:rPr lang="zh-CN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周年</a:t>
            </a:r>
            <a:r>
              <a:rPr lang="zh-CN" altLang="en-US" sz="2400" b="1" spc="-160" dirty="0" smtClean="0">
                <a:latin typeface="华文楷体" pitchFamily="2" charset="-122"/>
                <a:ea typeface="华文楷体" pitchFamily="2" charset="-122"/>
              </a:rPr>
              <a:t>合唱队活动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934380"/>
            <a:ext cx="1944216" cy="307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34380"/>
            <a:ext cx="1944216" cy="307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34379"/>
            <a:ext cx="1944216" cy="307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934378"/>
            <a:ext cx="1944216" cy="307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26666" r="22676" b="21362"/>
          <a:stretch/>
        </p:blipFill>
        <p:spPr bwMode="auto">
          <a:xfrm>
            <a:off x="323528" y="1196752"/>
            <a:ext cx="8444036" cy="445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6"/>
          <p:cNvSpPr>
            <a:spLocks noChangeArrowheads="1"/>
          </p:cNvSpPr>
          <p:nvPr/>
        </p:nvSpPr>
        <p:spPr bwMode="auto">
          <a:xfrm>
            <a:off x="655710" y="404664"/>
            <a:ext cx="7878731" cy="711204"/>
          </a:xfrm>
          <a:prstGeom prst="roundRect">
            <a:avLst>
              <a:gd name="adj" fmla="val 36699"/>
            </a:avLst>
          </a:prstGeom>
          <a:solidFill>
            <a:srgbClr val="FBE1FB"/>
          </a:solidFill>
          <a:ln w="9525">
            <a:solidFill>
              <a:srgbClr val="0033CC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3200"/>
              </a:lnSpc>
              <a:spcBef>
                <a:spcPts val="0"/>
              </a:spcBef>
            </a:pP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按照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台账计划，下半年党课、体会等活动依然很多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57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755576" y="188640"/>
            <a:ext cx="7560840" cy="9361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atinLnBrk="1">
              <a:lnSpc>
                <a:spcPts val="34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除台账计划的活动外，利用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各种机会进行学习    例如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2016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13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工会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组织到北京猿人遗址参观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春游</a:t>
            </a:r>
            <a:endParaRPr lang="zh-CN" altLang="zh-CN" sz="2400" b="1" spc="1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55576" y="5805264"/>
            <a:ext cx="7560840" cy="93610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atinLnBrk="1">
              <a:lnSpc>
                <a:spcPts val="3000"/>
              </a:lnSpc>
            </a:pPr>
            <a:r>
              <a:rPr lang="en-US" altLang="zh-CN" sz="2400" b="1" spc="1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b="1" spc="1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认可文件的用词、表述等要严谨</a:t>
            </a:r>
            <a:endParaRPr lang="en-US" altLang="zh-CN" sz="2400" b="1" spc="10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000"/>
              </a:lnSpc>
            </a:pPr>
            <a:r>
              <a:rPr lang="en-US" altLang="zh-CN" sz="2400" b="1" spc="1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b="1" spc="1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表达要易于</a:t>
            </a:r>
            <a:r>
              <a:rPr lang="zh-CN" altLang="en-US" sz="2400" b="1" spc="1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客户</a:t>
            </a:r>
            <a:r>
              <a:rPr lang="zh-CN" altLang="en-US" sz="2400" b="1" spc="1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理解</a:t>
            </a:r>
            <a:r>
              <a:rPr lang="zh-CN" altLang="en-US" sz="2400" b="1" spc="1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（涉及多专业）</a:t>
            </a:r>
            <a:endParaRPr lang="en-US" altLang="zh-CN" sz="2400" b="1" spc="1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atinLnBrk="1">
              <a:lnSpc>
                <a:spcPts val="3000"/>
              </a:lnSpc>
            </a:pPr>
            <a:endParaRPr lang="zh-CN" altLang="zh-CN" sz="2400" b="1" spc="1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Picture 2" descr="E:\CNAS党委－党支部会议\2016年\2016－06－第二次党课D-执行力-学习习近平系列讲话\周口店\周口店-IMG_20160513_1104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9997" r="9665" b="9782"/>
          <a:stretch/>
        </p:blipFill>
        <p:spPr bwMode="auto">
          <a:xfrm>
            <a:off x="1475656" y="1192443"/>
            <a:ext cx="6048672" cy="45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1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2050" name="Picture 2" descr="E:\曹实照片－录像－体检－手机备份\曹实工作照片\2016\周口店照片\IMG_20160513_111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9997" r="2001" b="22267"/>
          <a:stretch/>
        </p:blipFill>
        <p:spPr bwMode="auto">
          <a:xfrm>
            <a:off x="243632" y="1844824"/>
            <a:ext cx="844259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395536" y="507988"/>
            <a:ext cx="3092648" cy="1263340"/>
          </a:xfrm>
          <a:prstGeom prst="cloudCallout">
            <a:avLst>
              <a:gd name="adj1" fmla="val 59526"/>
              <a:gd name="adj2" fmla="val 247126"/>
            </a:avLst>
          </a:prstGeom>
          <a:solidFill>
            <a:srgbClr val="FFFA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现在是否还在进一步挖掘？</a:t>
            </a:r>
            <a:endParaRPr lang="zh-CN" altLang="en-US" sz="20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5004048" y="404664"/>
            <a:ext cx="3600400" cy="1224136"/>
          </a:xfrm>
          <a:prstGeom prst="cloudCallout">
            <a:avLst>
              <a:gd name="adj1" fmla="val -11741"/>
              <a:gd name="adj2" fmla="val 246131"/>
            </a:avLst>
          </a:prstGeom>
          <a:solidFill>
            <a:srgbClr val="FFFA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挖掘就是盗墓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2000" b="1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发掘</a:t>
            </a:r>
            <a:r>
              <a:rPr lang="zh-CN" altLang="en-US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是考古</a:t>
            </a:r>
          </a:p>
        </p:txBody>
      </p:sp>
    </p:spTree>
    <p:extLst>
      <p:ext uri="{BB962C8B-B14F-4D97-AF65-F5344CB8AC3E}">
        <p14:creationId xmlns:p14="http://schemas.microsoft.com/office/powerpoint/2010/main" val="27363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4978111"/>
            <a:ext cx="8424936" cy="1835265"/>
          </a:xfrm>
        </p:spPr>
        <p:txBody>
          <a:bodyPr>
            <a:noAutofit/>
          </a:bodyPr>
          <a:lstStyle/>
          <a:p>
            <a:pPr algn="l">
              <a:lnSpc>
                <a:spcPts val="3100"/>
              </a:lnSpc>
              <a:spcBef>
                <a:spcPts val="1200"/>
              </a:spcBef>
            </a:pP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海相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海洋环境沉积相；</a:t>
            </a:r>
            <a:r>
              <a:rPr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/>
            </a:r>
            <a:br>
              <a:rPr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浅海相：</a:t>
            </a:r>
            <a:r>
              <a:rPr lang="zh-CN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从海平面到海平面以下</a:t>
            </a: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200</a:t>
            </a:r>
            <a:r>
              <a:rPr lang="zh-CN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米的浅海地区</a:t>
            </a:r>
            <a:r>
              <a:rPr lang="zh-CN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沉积相。它</a:t>
            </a:r>
            <a:r>
              <a:rPr lang="zh-CN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相当于海洋大陆架部分</a:t>
            </a:r>
            <a:r>
              <a:rPr lang="zh-CN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。特点</a:t>
            </a:r>
            <a:r>
              <a:rPr lang="zh-CN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是波浪作用力减小，阳光充足，底栖生物繁盛，所以沉积物以陆源细碎屑物质和生物化学沉积物质为主，富含生物遗体</a:t>
            </a:r>
            <a:r>
              <a:rPr lang="zh-CN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50088" y="6448251"/>
            <a:ext cx="586408" cy="365125"/>
          </a:xfrm>
        </p:spPr>
        <p:txBody>
          <a:bodyPr/>
          <a:lstStyle/>
          <a:p>
            <a:fld id="{4C08C5F4-3292-4052-9478-63A12AF5ABDB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1027" name="Picture 3" descr="E:\曹实照片－录像－体检－手机备份\曹实工作照片\2016\周口店照片\IMG_20160513_1031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9147" r="8447" b="6514"/>
          <a:stretch/>
        </p:blipFill>
        <p:spPr bwMode="auto">
          <a:xfrm>
            <a:off x="1619672" y="332656"/>
            <a:ext cx="5688632" cy="450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1643050"/>
            <a:ext cx="3686172" cy="4525963"/>
          </a:xfrm>
        </p:spPr>
        <p:txBody>
          <a:bodyPr>
            <a:norm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812360" y="6311889"/>
            <a:ext cx="1161826" cy="365125"/>
          </a:xfrm>
        </p:spPr>
        <p:txBody>
          <a:bodyPr/>
          <a:lstStyle/>
          <a:p>
            <a:fld id="{B5056E39-7E85-4FCE-8F81-413997380332}" type="slidenum">
              <a:rPr lang="zh-CN" altLang="en-US" b="1" smtClean="0"/>
              <a:pPr/>
              <a:t>35</a:t>
            </a:fld>
            <a:endParaRPr lang="zh-CN" altLang="en-US" b="1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857752" y="1643050"/>
            <a:ext cx="3786214" cy="466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27336" y="1124744"/>
            <a:ext cx="7715304" cy="4608512"/>
          </a:xfrm>
          <a:prstGeom prst="roundRect">
            <a:avLst/>
          </a:prstGeom>
          <a:solidFill>
            <a:srgbClr val="FFFAE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lnSpc>
                <a:spcPts val="5300"/>
              </a:lnSpc>
              <a:spcBef>
                <a:spcPts val="1800"/>
              </a:spcBef>
            </a:pPr>
            <a:r>
              <a:rPr lang="zh-CN" altLang="en-US" sz="4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实现中华民族的伟大复兴</a:t>
            </a:r>
            <a:endParaRPr lang="en-US" altLang="zh-CN" sz="44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latinLnBrk="1">
              <a:lnSpc>
                <a:spcPts val="5300"/>
              </a:lnSpc>
              <a:spcBef>
                <a:spcPts val="1800"/>
              </a:spcBef>
            </a:pPr>
            <a:endParaRPr lang="en-US" altLang="zh-CN" sz="32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latinLnBrk="1">
              <a:lnSpc>
                <a:spcPts val="5300"/>
              </a:lnSpc>
              <a:spcBef>
                <a:spcPts val="180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三位一体中国</a:t>
            </a:r>
            <a:r>
              <a:rPr lang="zh-CN" altLang="en-US" sz="32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梦</a:t>
            </a:r>
            <a:r>
              <a:rPr lang="zh-CN" altLang="en-US" sz="32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sz="32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宏伟</a:t>
            </a:r>
            <a:r>
              <a:rPr lang="zh-CN" altLang="en-US" sz="32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蓝图</a:t>
            </a:r>
            <a:endParaRPr lang="en-US" altLang="zh-CN" sz="32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latinLnBrk="1">
              <a:lnSpc>
                <a:spcPts val="5300"/>
              </a:lnSpc>
              <a:spcBef>
                <a:spcPts val="180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中华民族</a:t>
            </a:r>
            <a:r>
              <a:rPr lang="zh-CN" altLang="en-US" sz="32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崛起、人民幸福的</a:t>
            </a:r>
            <a:r>
              <a:rPr lang="zh-CN" altLang="en-US" sz="32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必由之路</a:t>
            </a:r>
            <a:endParaRPr lang="en-US" altLang="zh-CN" sz="32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78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14480" y="2428868"/>
            <a:ext cx="5857916" cy="1428760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noAutofit/>
          </a:bodyPr>
          <a:lstStyle/>
          <a:p>
            <a:pPr algn="ctr">
              <a:buNone/>
            </a:pPr>
            <a:r>
              <a:rPr lang="zh-CN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谢谢各位！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C5A7-F6EB-49F7-8719-6343D2823495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043608" y="476672"/>
            <a:ext cx="7128791" cy="7200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700"/>
              </a:lnSpc>
              <a:spcBef>
                <a:spcPts val="0"/>
              </a:spcBef>
              <a:buNone/>
            </a:pPr>
            <a:r>
              <a:rPr lang="zh-CN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一、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年第一次党课内容回顾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3" t="30422" r="23457" b="19759"/>
          <a:stretch/>
        </p:blipFill>
        <p:spPr bwMode="auto">
          <a:xfrm>
            <a:off x="1115616" y="1337350"/>
            <a:ext cx="6923589" cy="51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 5"/>
          <p:cNvSpPr/>
          <p:nvPr/>
        </p:nvSpPr>
        <p:spPr>
          <a:xfrm rot="-300000">
            <a:off x="1558365" y="3206622"/>
            <a:ext cx="6117467" cy="5126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贯彻</a:t>
            </a:r>
            <a:r>
              <a:rPr lang="zh-CN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“两学一做”学习教育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b="1" spc="2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提高效率  降低风险</a:t>
            </a:r>
            <a:endParaRPr lang="zh-CN" altLang="en-US" sz="20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776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0" t="33556" r="23334" b="22000"/>
          <a:stretch/>
        </p:blipFill>
        <p:spPr bwMode="auto">
          <a:xfrm rot="-300000">
            <a:off x="282431" y="1257978"/>
            <a:ext cx="5743362" cy="426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0371" r="19667" b="15703"/>
          <a:stretch/>
        </p:blipFill>
        <p:spPr bwMode="auto">
          <a:xfrm rot="240000">
            <a:off x="2808067" y="1638383"/>
            <a:ext cx="6118179" cy="418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 t="30370" r="23084" b="23703"/>
          <a:stretch/>
        </p:blipFill>
        <p:spPr bwMode="auto">
          <a:xfrm rot="-300000">
            <a:off x="160957" y="1504229"/>
            <a:ext cx="55753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27110" r="22083" b="18075"/>
          <a:stretch/>
        </p:blipFill>
        <p:spPr bwMode="auto">
          <a:xfrm rot="300000">
            <a:off x="2969866" y="1226923"/>
            <a:ext cx="58547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29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35259" r="23417" b="25630"/>
          <a:stretch/>
        </p:blipFill>
        <p:spPr bwMode="auto">
          <a:xfrm rot="-300000">
            <a:off x="402815" y="1155406"/>
            <a:ext cx="6655489" cy="435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9" t="27111" r="20667" b="15556"/>
          <a:stretch/>
        </p:blipFill>
        <p:spPr bwMode="auto">
          <a:xfrm rot="300000">
            <a:off x="2555776" y="1124744"/>
            <a:ext cx="6451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29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C5F4-3292-4052-9478-63A12AF5ABD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11797" y="1700808"/>
            <a:ext cx="7128791" cy="15121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5900"/>
              </a:lnSpc>
            </a:pPr>
            <a:r>
              <a:rPr lang="zh-CN" altLang="zh-CN" sz="3200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32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二、进一步学习党章</a:t>
            </a:r>
            <a:r>
              <a:rPr lang="zh-CN" altLang="en-US" sz="32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、习近平</a:t>
            </a:r>
            <a:endParaRPr lang="en-US" altLang="zh-CN" sz="3200" b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5900"/>
              </a:lnSpc>
            </a:pPr>
            <a:r>
              <a:rPr lang="zh-CN" altLang="en-US" sz="32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系列讲话</a:t>
            </a:r>
            <a:endParaRPr lang="en-US" altLang="zh-CN" sz="3200" b="1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43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504056" cy="365125"/>
          </a:xfrm>
        </p:spPr>
        <p:txBody>
          <a:bodyPr/>
          <a:lstStyle/>
          <a:p>
            <a:fld id="{4C08C5F4-3292-4052-9478-63A12AF5ABDB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30183" r="42750" b="33630"/>
          <a:stretch/>
        </p:blipFill>
        <p:spPr bwMode="auto">
          <a:xfrm>
            <a:off x="762868" y="404664"/>
            <a:ext cx="7547947" cy="37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703926" y="4168604"/>
            <a:ext cx="7606889" cy="52533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7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五毒书记蒋尊玉</a:t>
            </a:r>
            <a:r>
              <a:rPr lang="zh-CN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多、少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0" y="4765948"/>
            <a:ext cx="2664296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多：涉案金额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2 .5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亿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3348" y="4762614"/>
            <a:ext cx="1720900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少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：书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少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75856" y="4765948"/>
            <a:ext cx="1872208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家里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佛像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44208" y="4768294"/>
            <a:ext cx="2160240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只有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一本黄色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书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91834" y="5517232"/>
            <a:ext cx="7606889" cy="1080120"/>
          </a:xfrm>
          <a:prstGeom prst="roundRect">
            <a:avLst/>
          </a:prstGeom>
          <a:solidFill>
            <a:srgbClr val="FFFA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7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广东打虎三年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名厅官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落马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700"/>
              </a:lnSpc>
            </a:pP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到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月底山西超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千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人主动</a:t>
            </a:r>
            <a:r>
              <a:rPr lang="zh-CN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交代</a:t>
            </a:r>
            <a:r>
              <a:rPr lang="zh-CN" altLang="zh-CN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问题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119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个市、县、区</a:t>
            </a:r>
            <a:r>
              <a:rPr lang="zh-CN" altLang="en-US" sz="24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4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19195</TotalTime>
  <Words>1363</Words>
  <Application>Microsoft Office PowerPoint</Application>
  <PresentationFormat>全屏显示(4:3)</PresentationFormat>
  <Paragraphs>164</Paragraphs>
  <Slides>36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7" baseType="lpstr">
      <vt:lpstr>Office 主题​​</vt:lpstr>
      <vt:lpstr>进一步学习党章习近平系列讲话  以实际行动迎接建党95周年            －2016年第二次学习型、服务型、创新型组织建设党课</vt:lpstr>
      <vt:lpstr>PowerPoint 演示文稿</vt:lpstr>
      <vt:lpstr>  主 要 内 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海相：海洋环境沉积相； 浅海相：从海平面到海平面以下200米的浅海地区沉积相。它相当于海洋大陆架部分。特点是波浪作用力减小，阳光充足，底栖生物繁盛，所以沉积物以陆源细碎屑物质和生物化学沉积物质为主，富含生物遗体。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levovo</dc:creator>
  <cp:lastModifiedBy>levovo</cp:lastModifiedBy>
  <cp:revision>624</cp:revision>
  <dcterms:created xsi:type="dcterms:W3CDTF">2015-08-22T21:51:15Z</dcterms:created>
  <dcterms:modified xsi:type="dcterms:W3CDTF">2016-06-15T00:22:41Z</dcterms:modified>
</cp:coreProperties>
</file>