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50" r:id="rId2"/>
    <p:sldId id="501" r:id="rId3"/>
    <p:sldId id="502" r:id="rId4"/>
    <p:sldId id="508" r:id="rId5"/>
    <p:sldId id="503" r:id="rId6"/>
    <p:sldId id="506" r:id="rId7"/>
    <p:sldId id="504" r:id="rId8"/>
    <p:sldId id="505" r:id="rId9"/>
    <p:sldId id="507" r:id="rId10"/>
    <p:sldId id="500" r:id="rId11"/>
  </p:sldIdLst>
  <p:sldSz cx="9144000" cy="5143500" type="screen16x9"/>
  <p:notesSz cx="9144000" cy="51435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D58"/>
    <a:srgbClr val="66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1422" autoAdjust="0"/>
  </p:normalViewPr>
  <p:slideViewPr>
    <p:cSldViewPr>
      <p:cViewPr>
        <p:scale>
          <a:sx n="100" d="100"/>
          <a:sy n="100" d="100"/>
        </p:scale>
        <p:origin x="-936" y="-21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4C806-86E7-43C3-9B01-77BF629A2C31}"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zh-CN" altLang="en-US"/>
        </a:p>
      </dgm:t>
    </dgm:pt>
    <dgm:pt modelId="{0373077F-E941-4F99-9027-949A10D300E3}">
      <dgm:prSet phldrT="[文本]" custT="1"/>
      <dgm:spPr/>
      <dgm:t>
        <a:bodyPr/>
        <a:lstStyle/>
        <a:p>
          <a:r>
            <a:rPr lang="zh-CN" altLang="en-US" sz="1800" dirty="0" smtClean="0">
              <a:latin typeface="微软雅黑" pitchFamily="34" charset="-122"/>
              <a:ea typeface="微软雅黑" pitchFamily="34" charset="-122"/>
            </a:rPr>
            <a:t>市场</a:t>
          </a:r>
          <a:r>
            <a:rPr lang="en-US" altLang="zh-CN" sz="1800" dirty="0" smtClean="0">
              <a:latin typeface="微软雅黑" pitchFamily="34" charset="-122"/>
              <a:ea typeface="微软雅黑" pitchFamily="34" charset="-122"/>
            </a:rPr>
            <a:t>Market</a:t>
          </a:r>
          <a:endParaRPr lang="zh-CN" altLang="en-US" sz="1800" dirty="0">
            <a:latin typeface="微软雅黑" pitchFamily="34" charset="-122"/>
            <a:ea typeface="微软雅黑" pitchFamily="34" charset="-122"/>
          </a:endParaRPr>
        </a:p>
      </dgm:t>
    </dgm:pt>
    <dgm:pt modelId="{E89A0566-1085-4A58-B702-07B4743C54B8}" type="parTrans" cxnId="{14894842-F19E-4B01-B362-07D1BC75B504}">
      <dgm:prSet/>
      <dgm:spPr/>
      <dgm:t>
        <a:bodyPr/>
        <a:lstStyle/>
        <a:p>
          <a:endParaRPr lang="zh-CN" altLang="en-US">
            <a:latin typeface="微软雅黑" pitchFamily="34" charset="-122"/>
            <a:ea typeface="微软雅黑" pitchFamily="34" charset="-122"/>
          </a:endParaRPr>
        </a:p>
      </dgm:t>
    </dgm:pt>
    <dgm:pt modelId="{D8ED5D78-990A-4BE5-A10A-5A43F1D1555C}" type="sibTrans" cxnId="{14894842-F19E-4B01-B362-07D1BC75B504}">
      <dgm:prSet/>
      <dgm:spPr/>
      <dgm:t>
        <a:bodyPr/>
        <a:lstStyle/>
        <a:p>
          <a:endParaRPr lang="zh-CN" altLang="en-US">
            <a:latin typeface="微软雅黑" pitchFamily="34" charset="-122"/>
            <a:ea typeface="微软雅黑" pitchFamily="34" charset="-122"/>
          </a:endParaRPr>
        </a:p>
      </dgm:t>
    </dgm:pt>
    <dgm:pt modelId="{07083E05-C6AD-441D-B14C-9C595EDE16C8}">
      <dgm:prSet phldrT="[文本]" custT="1"/>
      <dgm:spPr/>
      <dgm:t>
        <a:bodyPr/>
        <a:lstStyle/>
        <a:p>
          <a:r>
            <a:rPr lang="zh-CN" altLang="en-US" sz="1100" dirty="0" smtClean="0">
              <a:latin typeface="微软雅黑" pitchFamily="34" charset="-122"/>
              <a:ea typeface="微软雅黑" pitchFamily="34" charset="-122"/>
            </a:rPr>
            <a:t>“一带一路”哪些国家需要我们的产品？</a:t>
          </a:r>
          <a:r>
            <a:rPr lang="en-US" altLang="en-US" sz="1100" dirty="0" smtClean="0">
              <a:latin typeface="微软雅黑" pitchFamily="34" charset="-122"/>
              <a:ea typeface="微软雅黑" pitchFamily="34" charset="-122"/>
            </a:rPr>
            <a:t>Which countries should we choose?</a:t>
          </a:r>
          <a:endParaRPr lang="zh-CN" altLang="en-US" sz="1100" dirty="0">
            <a:latin typeface="微软雅黑" pitchFamily="34" charset="-122"/>
            <a:ea typeface="微软雅黑" pitchFamily="34" charset="-122"/>
          </a:endParaRPr>
        </a:p>
      </dgm:t>
    </dgm:pt>
    <dgm:pt modelId="{D7AF7251-DEA8-47AD-AB96-882D3A55A93C}" type="parTrans" cxnId="{15CD854A-60A7-49A0-AF5D-38F5014BCBBD}">
      <dgm:prSet/>
      <dgm:spPr/>
      <dgm:t>
        <a:bodyPr/>
        <a:lstStyle/>
        <a:p>
          <a:endParaRPr lang="zh-CN" altLang="en-US">
            <a:latin typeface="微软雅黑" pitchFamily="34" charset="-122"/>
            <a:ea typeface="微软雅黑" pitchFamily="34" charset="-122"/>
          </a:endParaRPr>
        </a:p>
      </dgm:t>
    </dgm:pt>
    <dgm:pt modelId="{3FA77645-8891-4BA1-A089-EA43110EF771}" type="sibTrans" cxnId="{15CD854A-60A7-49A0-AF5D-38F5014BCBBD}">
      <dgm:prSet/>
      <dgm:spPr/>
      <dgm:t>
        <a:bodyPr/>
        <a:lstStyle/>
        <a:p>
          <a:endParaRPr lang="zh-CN" altLang="en-US">
            <a:latin typeface="微软雅黑" pitchFamily="34" charset="-122"/>
            <a:ea typeface="微软雅黑" pitchFamily="34" charset="-122"/>
          </a:endParaRPr>
        </a:p>
      </dgm:t>
    </dgm:pt>
    <dgm:pt modelId="{8EA45031-F1ED-4BCB-86F4-3FB02E703A7E}">
      <dgm:prSet phldrT="[文本]" custT="1"/>
      <dgm:spPr/>
      <dgm:t>
        <a:bodyPr/>
        <a:lstStyle/>
        <a:p>
          <a:r>
            <a:rPr lang="zh-CN" altLang="en-US" sz="1800" dirty="0" smtClean="0">
              <a:latin typeface="微软雅黑" pitchFamily="34" charset="-122"/>
              <a:ea typeface="微软雅黑" pitchFamily="34" charset="-122"/>
            </a:rPr>
            <a:t>管理</a:t>
          </a:r>
          <a:r>
            <a:rPr lang="en-US" altLang="zh-CN" sz="1800" dirty="0" smtClean="0">
              <a:latin typeface="微软雅黑" pitchFamily="34" charset="-122"/>
              <a:ea typeface="微软雅黑" pitchFamily="34" charset="-122"/>
            </a:rPr>
            <a:t>Management</a:t>
          </a:r>
          <a:endParaRPr lang="zh-CN" altLang="en-US" sz="1800" dirty="0">
            <a:latin typeface="微软雅黑" pitchFamily="34" charset="-122"/>
            <a:ea typeface="微软雅黑" pitchFamily="34" charset="-122"/>
          </a:endParaRPr>
        </a:p>
      </dgm:t>
    </dgm:pt>
    <dgm:pt modelId="{7D021E1F-8F95-4D20-A29B-2ACD5EB510A3}" type="parTrans" cxnId="{06AF08DB-967F-4696-B165-EFB42724DF93}">
      <dgm:prSet/>
      <dgm:spPr/>
      <dgm:t>
        <a:bodyPr/>
        <a:lstStyle/>
        <a:p>
          <a:endParaRPr lang="zh-CN" altLang="en-US">
            <a:latin typeface="微软雅黑" pitchFamily="34" charset="-122"/>
            <a:ea typeface="微软雅黑" pitchFamily="34" charset="-122"/>
          </a:endParaRPr>
        </a:p>
      </dgm:t>
    </dgm:pt>
    <dgm:pt modelId="{E57997F2-ED36-45F6-A758-9B3CF6BA5D2A}" type="sibTrans" cxnId="{06AF08DB-967F-4696-B165-EFB42724DF93}">
      <dgm:prSet/>
      <dgm:spPr/>
      <dgm:t>
        <a:bodyPr/>
        <a:lstStyle/>
        <a:p>
          <a:endParaRPr lang="zh-CN" altLang="en-US">
            <a:latin typeface="微软雅黑" pitchFamily="34" charset="-122"/>
            <a:ea typeface="微软雅黑" pitchFamily="34" charset="-122"/>
          </a:endParaRPr>
        </a:p>
      </dgm:t>
    </dgm:pt>
    <dgm:pt modelId="{CFAD32CE-8AB2-4E87-866F-8BE396EDBA85}">
      <dgm:prSet phldrT="[文本]" custT="1"/>
      <dgm:spPr/>
      <dgm:t>
        <a:bodyPr/>
        <a:lstStyle/>
        <a:p>
          <a:r>
            <a:rPr lang="zh-CN" altLang="en-US" sz="1800" dirty="0" smtClean="0">
              <a:latin typeface="微软雅黑" pitchFamily="34" charset="-122"/>
              <a:ea typeface="微软雅黑" pitchFamily="34" charset="-122"/>
            </a:rPr>
            <a:t>品牌</a:t>
          </a:r>
          <a:r>
            <a:rPr lang="en-US" altLang="zh-CN" sz="1800" dirty="0" smtClean="0">
              <a:latin typeface="微软雅黑" pitchFamily="34" charset="-122"/>
              <a:ea typeface="微软雅黑" pitchFamily="34" charset="-122"/>
            </a:rPr>
            <a:t>Brand</a:t>
          </a:r>
          <a:endParaRPr lang="zh-CN" altLang="en-US" sz="1800" dirty="0">
            <a:latin typeface="微软雅黑" pitchFamily="34" charset="-122"/>
            <a:ea typeface="微软雅黑" pitchFamily="34" charset="-122"/>
          </a:endParaRPr>
        </a:p>
      </dgm:t>
    </dgm:pt>
    <dgm:pt modelId="{42949BCB-B244-4D5D-B33C-988421DD8912}" type="parTrans" cxnId="{3F5F4A4E-8E1F-4D57-BB1A-2FB3D8D9A81D}">
      <dgm:prSet/>
      <dgm:spPr/>
      <dgm:t>
        <a:bodyPr/>
        <a:lstStyle/>
        <a:p>
          <a:endParaRPr lang="zh-CN" altLang="en-US">
            <a:latin typeface="微软雅黑" pitchFamily="34" charset="-122"/>
            <a:ea typeface="微软雅黑" pitchFamily="34" charset="-122"/>
          </a:endParaRPr>
        </a:p>
      </dgm:t>
    </dgm:pt>
    <dgm:pt modelId="{29B3D072-472C-4ED2-8E72-75C6F17B0BFF}" type="sibTrans" cxnId="{3F5F4A4E-8E1F-4D57-BB1A-2FB3D8D9A81D}">
      <dgm:prSet/>
      <dgm:spPr/>
      <dgm:t>
        <a:bodyPr/>
        <a:lstStyle/>
        <a:p>
          <a:endParaRPr lang="zh-CN" altLang="en-US">
            <a:latin typeface="微软雅黑" pitchFamily="34" charset="-122"/>
            <a:ea typeface="微软雅黑" pitchFamily="34" charset="-122"/>
          </a:endParaRPr>
        </a:p>
      </dgm:t>
    </dgm:pt>
    <dgm:pt modelId="{30A2DE07-2033-43D3-A486-0A1314E180CD}">
      <dgm:prSet phldrT="[文本]" custT="1"/>
      <dgm:spPr/>
      <dgm:t>
        <a:bodyPr/>
        <a:lstStyle/>
        <a:p>
          <a:r>
            <a:rPr lang="zh-CN" altLang="en-US" sz="1200" dirty="0" smtClean="0">
              <a:latin typeface="微软雅黑" pitchFamily="34" charset="-122"/>
              <a:ea typeface="微软雅黑" pitchFamily="34" charset="-122"/>
            </a:rPr>
            <a:t>在“一带一路”市场，如何打造品牌？</a:t>
          </a:r>
          <a:r>
            <a:rPr lang="en-US" altLang="en-US" sz="1200" dirty="0" smtClean="0">
              <a:latin typeface="微软雅黑" pitchFamily="34" charset="-122"/>
              <a:ea typeface="微软雅黑" pitchFamily="34" charset="-122"/>
            </a:rPr>
            <a:t>How to build a brand in the 'One Belt, One Road' markets?</a:t>
          </a:r>
          <a:endParaRPr lang="zh-CN" altLang="en-US" sz="1200" dirty="0">
            <a:latin typeface="微软雅黑" pitchFamily="34" charset="-122"/>
            <a:ea typeface="微软雅黑" pitchFamily="34" charset="-122"/>
          </a:endParaRPr>
        </a:p>
      </dgm:t>
    </dgm:pt>
    <dgm:pt modelId="{329CF733-B15A-4003-90D4-3488239A7A79}" type="parTrans" cxnId="{F2898DD5-7D2E-432B-BCD0-7974C45F307E}">
      <dgm:prSet/>
      <dgm:spPr/>
      <dgm:t>
        <a:bodyPr/>
        <a:lstStyle/>
        <a:p>
          <a:endParaRPr lang="zh-CN" altLang="en-US">
            <a:latin typeface="微软雅黑" pitchFamily="34" charset="-122"/>
            <a:ea typeface="微软雅黑" pitchFamily="34" charset="-122"/>
          </a:endParaRPr>
        </a:p>
      </dgm:t>
    </dgm:pt>
    <dgm:pt modelId="{551AB487-CBCA-4204-8F2C-5004C37B7F09}" type="sibTrans" cxnId="{F2898DD5-7D2E-432B-BCD0-7974C45F307E}">
      <dgm:prSet/>
      <dgm:spPr/>
      <dgm:t>
        <a:bodyPr/>
        <a:lstStyle/>
        <a:p>
          <a:endParaRPr lang="zh-CN" altLang="en-US">
            <a:latin typeface="微软雅黑" pitchFamily="34" charset="-122"/>
            <a:ea typeface="微软雅黑" pitchFamily="34" charset="-122"/>
          </a:endParaRPr>
        </a:p>
      </dgm:t>
    </dgm:pt>
    <dgm:pt modelId="{3A7CED0C-0D1B-41DC-B409-BD19B38ECE60}">
      <dgm:prSet phldrT="[文本]"/>
      <dgm:spPr/>
      <dgm:t>
        <a:bodyPr/>
        <a:lstStyle/>
        <a:p>
          <a:r>
            <a:rPr lang="zh-CN" altLang="en-US" dirty="0" smtClean="0">
              <a:latin typeface="微软雅黑" pitchFamily="34" charset="-122"/>
              <a:ea typeface="微软雅黑" pitchFamily="34" charset="-122"/>
            </a:rPr>
            <a:t>对于这些新市场，供应链如何完善适应客户需求？</a:t>
          </a:r>
          <a:r>
            <a:rPr lang="en-US" altLang="en-US" dirty="0" smtClean="0">
              <a:latin typeface="微软雅黑" pitchFamily="34" charset="-122"/>
              <a:ea typeface="微软雅黑" pitchFamily="34" charset="-122"/>
            </a:rPr>
            <a:t>Does supply chain works and fit for customer needs in these new markets</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dgm:t>
    </dgm:pt>
    <dgm:pt modelId="{DF7AAAAB-E92D-42EE-A009-412A7B0BC69D}" type="parTrans" cxnId="{76923BD6-F4CD-419E-B75F-5F8CD31B3790}">
      <dgm:prSet/>
      <dgm:spPr/>
      <dgm:t>
        <a:bodyPr/>
        <a:lstStyle/>
        <a:p>
          <a:endParaRPr lang="zh-CN" altLang="en-US">
            <a:latin typeface="微软雅黑" pitchFamily="34" charset="-122"/>
            <a:ea typeface="微软雅黑" pitchFamily="34" charset="-122"/>
          </a:endParaRPr>
        </a:p>
      </dgm:t>
    </dgm:pt>
    <dgm:pt modelId="{642AD981-CFBE-4108-B890-54D37B020735}" type="sibTrans" cxnId="{76923BD6-F4CD-419E-B75F-5F8CD31B3790}">
      <dgm:prSet/>
      <dgm:spPr/>
      <dgm:t>
        <a:bodyPr/>
        <a:lstStyle/>
        <a:p>
          <a:endParaRPr lang="zh-CN" altLang="en-US">
            <a:latin typeface="微软雅黑" pitchFamily="34" charset="-122"/>
            <a:ea typeface="微软雅黑" pitchFamily="34" charset="-122"/>
          </a:endParaRPr>
        </a:p>
      </dgm:t>
    </dgm:pt>
    <dgm:pt modelId="{55DE46DF-F8B3-42B5-87A3-814BBE715B14}">
      <dgm:prSet/>
      <dgm:spPr/>
      <dgm:t>
        <a:bodyPr/>
        <a:lstStyle/>
        <a:p>
          <a:r>
            <a:rPr lang="zh-CN" altLang="en-US" dirty="0" smtClean="0">
              <a:latin typeface="微软雅黑" pitchFamily="34" charset="-122"/>
              <a:ea typeface="微软雅黑" pitchFamily="34" charset="-122"/>
            </a:rPr>
            <a:t>开拓“一带一路”市场，我们需要什么样的人才？</a:t>
          </a:r>
          <a:r>
            <a:rPr lang="en-US" altLang="en-US" dirty="0" smtClean="0">
              <a:latin typeface="微软雅黑" pitchFamily="34" charset="-122"/>
              <a:ea typeface="微软雅黑" pitchFamily="34" charset="-122"/>
            </a:rPr>
            <a:t>What kind of talent do we need to develop the market of the 'One Belt, One Road'?</a:t>
          </a:r>
          <a:endParaRPr lang="zh-CN" altLang="en-US" dirty="0">
            <a:latin typeface="微软雅黑" pitchFamily="34" charset="-122"/>
            <a:ea typeface="微软雅黑" pitchFamily="34" charset="-122"/>
          </a:endParaRPr>
        </a:p>
      </dgm:t>
    </dgm:pt>
    <dgm:pt modelId="{BA7E858A-0B08-4125-AE88-D7ECC89CDFED}" type="parTrans" cxnId="{97AE9FE6-82A1-44C0-8DB3-FF3FFBF99FB3}">
      <dgm:prSet/>
      <dgm:spPr/>
      <dgm:t>
        <a:bodyPr/>
        <a:lstStyle/>
        <a:p>
          <a:endParaRPr lang="zh-CN" altLang="en-US"/>
        </a:p>
      </dgm:t>
    </dgm:pt>
    <dgm:pt modelId="{A08749B6-99B5-41C3-97AE-CC4C6325FA69}" type="sibTrans" cxnId="{97AE9FE6-82A1-44C0-8DB3-FF3FFBF99FB3}">
      <dgm:prSet/>
      <dgm:spPr/>
      <dgm:t>
        <a:bodyPr/>
        <a:lstStyle/>
        <a:p>
          <a:endParaRPr lang="zh-CN" altLang="en-US"/>
        </a:p>
      </dgm:t>
    </dgm:pt>
    <dgm:pt modelId="{73FD2AC6-F018-4AF1-875C-1FD3E1DA9248}">
      <dgm:prSet phldrT="[文本]" custT="1"/>
      <dgm:spPr/>
      <dgm:t>
        <a:bodyPr/>
        <a:lstStyle/>
        <a:p>
          <a:r>
            <a:rPr lang="zh-CN" altLang="en-US" sz="1100" dirty="0" smtClean="0">
              <a:latin typeface="微软雅黑" pitchFamily="34" charset="-122"/>
              <a:ea typeface="微软雅黑" pitchFamily="34" charset="-122"/>
            </a:rPr>
            <a:t>我们如何精准、高效地拓展“一带一路”市场？</a:t>
          </a:r>
          <a:r>
            <a:rPr lang="en-US" altLang="en-US" sz="1100" dirty="0" smtClean="0">
              <a:latin typeface="微软雅黑" pitchFamily="34" charset="-122"/>
              <a:ea typeface="微软雅黑" pitchFamily="34" charset="-122"/>
            </a:rPr>
            <a:t>How can we define the market in accurate and efficient way?</a:t>
          </a:r>
          <a:endParaRPr lang="zh-CN" altLang="en-US" sz="1100" dirty="0">
            <a:latin typeface="微软雅黑" pitchFamily="34" charset="-122"/>
            <a:ea typeface="微软雅黑" pitchFamily="34" charset="-122"/>
          </a:endParaRPr>
        </a:p>
      </dgm:t>
    </dgm:pt>
    <dgm:pt modelId="{F3B0504D-EEEC-400C-B96A-C45DD693B967}" type="parTrans" cxnId="{89FF8409-48F0-4D80-AF35-D6B4802395E0}">
      <dgm:prSet/>
      <dgm:spPr/>
      <dgm:t>
        <a:bodyPr/>
        <a:lstStyle/>
        <a:p>
          <a:endParaRPr lang="zh-CN" altLang="en-US"/>
        </a:p>
      </dgm:t>
    </dgm:pt>
    <dgm:pt modelId="{D4682CBB-10A6-40E8-B94F-2E3E00DD0BBD}" type="sibTrans" cxnId="{89FF8409-48F0-4D80-AF35-D6B4802395E0}">
      <dgm:prSet/>
      <dgm:spPr/>
      <dgm:t>
        <a:bodyPr/>
        <a:lstStyle/>
        <a:p>
          <a:endParaRPr lang="zh-CN" altLang="en-US"/>
        </a:p>
      </dgm:t>
    </dgm:pt>
    <dgm:pt modelId="{FA049216-3367-4FFA-B2A0-6027649EBEAD}">
      <dgm:prSet phldrT="[文本]" custT="1"/>
      <dgm:spPr/>
      <dgm:t>
        <a:bodyPr/>
        <a:lstStyle/>
        <a:p>
          <a:r>
            <a:rPr lang="zh-CN" altLang="en-US" sz="1200" dirty="0" smtClean="0">
              <a:latin typeface="微软雅黑" pitchFamily="34" charset="-122"/>
              <a:ea typeface="微软雅黑" pitchFamily="34" charset="-122"/>
            </a:rPr>
            <a:t>如何在当地精准地找到代理商？</a:t>
          </a:r>
          <a:r>
            <a:rPr lang="en-US" altLang="en-US" sz="1200" dirty="0" smtClean="0">
              <a:latin typeface="微软雅黑" pitchFamily="34" charset="-122"/>
              <a:ea typeface="微软雅黑" pitchFamily="34" charset="-122"/>
            </a:rPr>
            <a:t>How to find agents in the local area?</a:t>
          </a:r>
          <a:endParaRPr lang="zh-CN" altLang="en-US" sz="1200" dirty="0">
            <a:latin typeface="微软雅黑" pitchFamily="34" charset="-122"/>
            <a:ea typeface="微软雅黑" pitchFamily="34" charset="-122"/>
          </a:endParaRPr>
        </a:p>
      </dgm:t>
    </dgm:pt>
    <dgm:pt modelId="{FD5560FB-A02C-4999-978A-0490D6AF48C9}" type="parTrans" cxnId="{C7ACACA5-7F50-4C87-B5A3-3FFEB6E03BC7}">
      <dgm:prSet/>
      <dgm:spPr/>
      <dgm:t>
        <a:bodyPr/>
        <a:lstStyle/>
        <a:p>
          <a:endParaRPr lang="zh-CN" altLang="en-US"/>
        </a:p>
      </dgm:t>
    </dgm:pt>
    <dgm:pt modelId="{3182098F-DAC6-4BDE-96E6-2CE62BBCDC51}" type="sibTrans" cxnId="{C7ACACA5-7F50-4C87-B5A3-3FFEB6E03BC7}">
      <dgm:prSet/>
      <dgm:spPr/>
      <dgm:t>
        <a:bodyPr/>
        <a:lstStyle/>
        <a:p>
          <a:endParaRPr lang="zh-CN" altLang="en-US"/>
        </a:p>
      </dgm:t>
    </dgm:pt>
    <dgm:pt modelId="{8FD2EEC5-7BA6-440D-A8C4-1F9016B7369A}" type="pres">
      <dgm:prSet presAssocID="{F8C4C806-86E7-43C3-9B01-77BF629A2C31}" presName="Name0" presStyleCnt="0">
        <dgm:presLayoutVars>
          <dgm:dir/>
          <dgm:animLvl val="lvl"/>
          <dgm:resizeHandles val="exact"/>
        </dgm:presLayoutVars>
      </dgm:prSet>
      <dgm:spPr/>
      <dgm:t>
        <a:bodyPr/>
        <a:lstStyle/>
        <a:p>
          <a:endParaRPr lang="zh-CN" altLang="en-US"/>
        </a:p>
      </dgm:t>
    </dgm:pt>
    <dgm:pt modelId="{012469B9-3E96-4D6B-A263-6C98461972EA}" type="pres">
      <dgm:prSet presAssocID="{0373077F-E941-4F99-9027-949A10D300E3}" presName="composite" presStyleCnt="0"/>
      <dgm:spPr/>
    </dgm:pt>
    <dgm:pt modelId="{15998F26-FC26-45D3-9FF3-A761DAF8AB5B}" type="pres">
      <dgm:prSet presAssocID="{0373077F-E941-4F99-9027-949A10D300E3}" presName="parTx" presStyleLbl="alignNode1" presStyleIdx="0" presStyleCnt="3">
        <dgm:presLayoutVars>
          <dgm:chMax val="0"/>
          <dgm:chPref val="0"/>
          <dgm:bulletEnabled val="1"/>
        </dgm:presLayoutVars>
      </dgm:prSet>
      <dgm:spPr/>
      <dgm:t>
        <a:bodyPr/>
        <a:lstStyle/>
        <a:p>
          <a:endParaRPr lang="zh-CN" altLang="en-US"/>
        </a:p>
      </dgm:t>
    </dgm:pt>
    <dgm:pt modelId="{C91D2AA3-D214-4338-A1DD-4251453CB497}" type="pres">
      <dgm:prSet presAssocID="{0373077F-E941-4F99-9027-949A10D300E3}" presName="desTx" presStyleLbl="alignAccFollowNode1" presStyleIdx="0" presStyleCnt="3">
        <dgm:presLayoutVars>
          <dgm:bulletEnabled val="1"/>
        </dgm:presLayoutVars>
      </dgm:prSet>
      <dgm:spPr/>
      <dgm:t>
        <a:bodyPr/>
        <a:lstStyle/>
        <a:p>
          <a:endParaRPr lang="zh-CN" altLang="en-US"/>
        </a:p>
      </dgm:t>
    </dgm:pt>
    <dgm:pt modelId="{B7545DB0-9602-492E-9990-4BDF885F1C23}" type="pres">
      <dgm:prSet presAssocID="{D8ED5D78-990A-4BE5-A10A-5A43F1D1555C}" presName="space" presStyleCnt="0"/>
      <dgm:spPr/>
    </dgm:pt>
    <dgm:pt modelId="{B71DBBF9-C9E1-4365-8A67-F449F0E753FC}" type="pres">
      <dgm:prSet presAssocID="{8EA45031-F1ED-4BCB-86F4-3FB02E703A7E}" presName="composite" presStyleCnt="0"/>
      <dgm:spPr/>
    </dgm:pt>
    <dgm:pt modelId="{FBB8DABE-E440-4E85-8E81-9EB88602A23E}" type="pres">
      <dgm:prSet presAssocID="{8EA45031-F1ED-4BCB-86F4-3FB02E703A7E}" presName="parTx" presStyleLbl="alignNode1" presStyleIdx="1" presStyleCnt="3">
        <dgm:presLayoutVars>
          <dgm:chMax val="0"/>
          <dgm:chPref val="0"/>
          <dgm:bulletEnabled val="1"/>
        </dgm:presLayoutVars>
      </dgm:prSet>
      <dgm:spPr/>
      <dgm:t>
        <a:bodyPr/>
        <a:lstStyle/>
        <a:p>
          <a:endParaRPr lang="zh-CN" altLang="en-US"/>
        </a:p>
      </dgm:t>
    </dgm:pt>
    <dgm:pt modelId="{DCD234B0-590A-48D8-B83D-5FE5DA2975E3}" type="pres">
      <dgm:prSet presAssocID="{8EA45031-F1ED-4BCB-86F4-3FB02E703A7E}" presName="desTx" presStyleLbl="alignAccFollowNode1" presStyleIdx="1" presStyleCnt="3">
        <dgm:presLayoutVars>
          <dgm:bulletEnabled val="1"/>
        </dgm:presLayoutVars>
      </dgm:prSet>
      <dgm:spPr/>
      <dgm:t>
        <a:bodyPr/>
        <a:lstStyle/>
        <a:p>
          <a:endParaRPr lang="zh-CN" altLang="en-US"/>
        </a:p>
      </dgm:t>
    </dgm:pt>
    <dgm:pt modelId="{9A3C214B-AF61-434A-9834-5D00B4400395}" type="pres">
      <dgm:prSet presAssocID="{E57997F2-ED36-45F6-A758-9B3CF6BA5D2A}" presName="space" presStyleCnt="0"/>
      <dgm:spPr/>
    </dgm:pt>
    <dgm:pt modelId="{7AD8932C-19E6-44C3-810A-3E120364881D}" type="pres">
      <dgm:prSet presAssocID="{CFAD32CE-8AB2-4E87-866F-8BE396EDBA85}" presName="composite" presStyleCnt="0"/>
      <dgm:spPr/>
    </dgm:pt>
    <dgm:pt modelId="{88204C5F-74AB-4550-8B72-6DE6343ACFD1}" type="pres">
      <dgm:prSet presAssocID="{CFAD32CE-8AB2-4E87-866F-8BE396EDBA85}" presName="parTx" presStyleLbl="alignNode1" presStyleIdx="2" presStyleCnt="3">
        <dgm:presLayoutVars>
          <dgm:chMax val="0"/>
          <dgm:chPref val="0"/>
          <dgm:bulletEnabled val="1"/>
        </dgm:presLayoutVars>
      </dgm:prSet>
      <dgm:spPr/>
      <dgm:t>
        <a:bodyPr/>
        <a:lstStyle/>
        <a:p>
          <a:endParaRPr lang="zh-CN" altLang="en-US"/>
        </a:p>
      </dgm:t>
    </dgm:pt>
    <dgm:pt modelId="{0236FCCF-BC2B-4078-BBCC-9EAF184016D9}" type="pres">
      <dgm:prSet presAssocID="{CFAD32CE-8AB2-4E87-866F-8BE396EDBA85}" presName="desTx" presStyleLbl="alignAccFollowNode1" presStyleIdx="2" presStyleCnt="3">
        <dgm:presLayoutVars>
          <dgm:bulletEnabled val="1"/>
        </dgm:presLayoutVars>
      </dgm:prSet>
      <dgm:spPr/>
      <dgm:t>
        <a:bodyPr/>
        <a:lstStyle/>
        <a:p>
          <a:endParaRPr lang="zh-CN" altLang="en-US"/>
        </a:p>
      </dgm:t>
    </dgm:pt>
  </dgm:ptLst>
  <dgm:cxnLst>
    <dgm:cxn modelId="{CDE03DED-8C9C-49DC-9BEC-A82A30FD3E76}" type="presOf" srcId="{0373077F-E941-4F99-9027-949A10D300E3}" destId="{15998F26-FC26-45D3-9FF3-A761DAF8AB5B}" srcOrd="0" destOrd="0" presId="urn:microsoft.com/office/officeart/2005/8/layout/hList1"/>
    <dgm:cxn modelId="{510C4FF2-CD2E-4F38-BA7B-80B50EE60AC0}" type="presOf" srcId="{30A2DE07-2033-43D3-A486-0A1314E180CD}" destId="{0236FCCF-BC2B-4078-BBCC-9EAF184016D9}" srcOrd="0" destOrd="0" presId="urn:microsoft.com/office/officeart/2005/8/layout/hList1"/>
    <dgm:cxn modelId="{14894842-F19E-4B01-B362-07D1BC75B504}" srcId="{F8C4C806-86E7-43C3-9B01-77BF629A2C31}" destId="{0373077F-E941-4F99-9027-949A10D300E3}" srcOrd="0" destOrd="0" parTransId="{E89A0566-1085-4A58-B702-07B4743C54B8}" sibTransId="{D8ED5D78-990A-4BE5-A10A-5A43F1D1555C}"/>
    <dgm:cxn modelId="{C7ACACA5-7F50-4C87-B5A3-3FFEB6E03BC7}" srcId="{CFAD32CE-8AB2-4E87-866F-8BE396EDBA85}" destId="{FA049216-3367-4FFA-B2A0-6027649EBEAD}" srcOrd="1" destOrd="0" parTransId="{FD5560FB-A02C-4999-978A-0490D6AF48C9}" sibTransId="{3182098F-DAC6-4BDE-96E6-2CE62BBCDC51}"/>
    <dgm:cxn modelId="{16128AF6-9F3C-40C4-B62C-638E81AA678F}" type="presOf" srcId="{3A7CED0C-0D1B-41DC-B409-BD19B38ECE60}" destId="{DCD234B0-590A-48D8-B83D-5FE5DA2975E3}" srcOrd="0" destOrd="0" presId="urn:microsoft.com/office/officeart/2005/8/layout/hList1"/>
    <dgm:cxn modelId="{F2898DD5-7D2E-432B-BCD0-7974C45F307E}" srcId="{CFAD32CE-8AB2-4E87-866F-8BE396EDBA85}" destId="{30A2DE07-2033-43D3-A486-0A1314E180CD}" srcOrd="0" destOrd="0" parTransId="{329CF733-B15A-4003-90D4-3488239A7A79}" sibTransId="{551AB487-CBCA-4204-8F2C-5004C37B7F09}"/>
    <dgm:cxn modelId="{3F5F4A4E-8E1F-4D57-BB1A-2FB3D8D9A81D}" srcId="{F8C4C806-86E7-43C3-9B01-77BF629A2C31}" destId="{CFAD32CE-8AB2-4E87-866F-8BE396EDBA85}" srcOrd="2" destOrd="0" parTransId="{42949BCB-B244-4D5D-B33C-988421DD8912}" sibTransId="{29B3D072-472C-4ED2-8E72-75C6F17B0BFF}"/>
    <dgm:cxn modelId="{FED1D567-4AA3-4EA2-A055-985DD2F8D74F}" type="presOf" srcId="{F8C4C806-86E7-43C3-9B01-77BF629A2C31}" destId="{8FD2EEC5-7BA6-440D-A8C4-1F9016B7369A}" srcOrd="0" destOrd="0" presId="urn:microsoft.com/office/officeart/2005/8/layout/hList1"/>
    <dgm:cxn modelId="{F6FB073C-1A63-4480-A36A-367F70EED2CE}" type="presOf" srcId="{07083E05-C6AD-441D-B14C-9C595EDE16C8}" destId="{C91D2AA3-D214-4338-A1DD-4251453CB497}" srcOrd="0" destOrd="0" presId="urn:microsoft.com/office/officeart/2005/8/layout/hList1"/>
    <dgm:cxn modelId="{1932DA91-911B-4C0C-9E23-58B5DE7943B3}" type="presOf" srcId="{73FD2AC6-F018-4AF1-875C-1FD3E1DA9248}" destId="{C91D2AA3-D214-4338-A1DD-4251453CB497}" srcOrd="0" destOrd="1" presId="urn:microsoft.com/office/officeart/2005/8/layout/hList1"/>
    <dgm:cxn modelId="{EDAD68BD-AB7E-46C0-B839-D23A18EF0BE2}" type="presOf" srcId="{55DE46DF-F8B3-42B5-87A3-814BBE715B14}" destId="{DCD234B0-590A-48D8-B83D-5FE5DA2975E3}" srcOrd="0" destOrd="1" presId="urn:microsoft.com/office/officeart/2005/8/layout/hList1"/>
    <dgm:cxn modelId="{15CD854A-60A7-49A0-AF5D-38F5014BCBBD}" srcId="{0373077F-E941-4F99-9027-949A10D300E3}" destId="{07083E05-C6AD-441D-B14C-9C595EDE16C8}" srcOrd="0" destOrd="0" parTransId="{D7AF7251-DEA8-47AD-AB96-882D3A55A93C}" sibTransId="{3FA77645-8891-4BA1-A089-EA43110EF771}"/>
    <dgm:cxn modelId="{06AF08DB-967F-4696-B165-EFB42724DF93}" srcId="{F8C4C806-86E7-43C3-9B01-77BF629A2C31}" destId="{8EA45031-F1ED-4BCB-86F4-3FB02E703A7E}" srcOrd="1" destOrd="0" parTransId="{7D021E1F-8F95-4D20-A29B-2ACD5EB510A3}" sibTransId="{E57997F2-ED36-45F6-A758-9B3CF6BA5D2A}"/>
    <dgm:cxn modelId="{40BB7AC4-9F2F-4E11-9279-D49B7BC2FF4F}" type="presOf" srcId="{8EA45031-F1ED-4BCB-86F4-3FB02E703A7E}" destId="{FBB8DABE-E440-4E85-8E81-9EB88602A23E}" srcOrd="0" destOrd="0" presId="urn:microsoft.com/office/officeart/2005/8/layout/hList1"/>
    <dgm:cxn modelId="{97AE9FE6-82A1-44C0-8DB3-FF3FFBF99FB3}" srcId="{8EA45031-F1ED-4BCB-86F4-3FB02E703A7E}" destId="{55DE46DF-F8B3-42B5-87A3-814BBE715B14}" srcOrd="1" destOrd="0" parTransId="{BA7E858A-0B08-4125-AE88-D7ECC89CDFED}" sibTransId="{A08749B6-99B5-41C3-97AE-CC4C6325FA69}"/>
    <dgm:cxn modelId="{76923BD6-F4CD-419E-B75F-5F8CD31B3790}" srcId="{8EA45031-F1ED-4BCB-86F4-3FB02E703A7E}" destId="{3A7CED0C-0D1B-41DC-B409-BD19B38ECE60}" srcOrd="0" destOrd="0" parTransId="{DF7AAAAB-E92D-42EE-A009-412A7B0BC69D}" sibTransId="{642AD981-CFBE-4108-B890-54D37B020735}"/>
    <dgm:cxn modelId="{89FF8409-48F0-4D80-AF35-D6B4802395E0}" srcId="{0373077F-E941-4F99-9027-949A10D300E3}" destId="{73FD2AC6-F018-4AF1-875C-1FD3E1DA9248}" srcOrd="1" destOrd="0" parTransId="{F3B0504D-EEEC-400C-B96A-C45DD693B967}" sibTransId="{D4682CBB-10A6-40E8-B94F-2E3E00DD0BBD}"/>
    <dgm:cxn modelId="{F1690EB3-2A7C-41DB-9746-DFD29816EB51}" type="presOf" srcId="{CFAD32CE-8AB2-4E87-866F-8BE396EDBA85}" destId="{88204C5F-74AB-4550-8B72-6DE6343ACFD1}" srcOrd="0" destOrd="0" presId="urn:microsoft.com/office/officeart/2005/8/layout/hList1"/>
    <dgm:cxn modelId="{D7D9E697-E8A2-4FA0-80CD-BBB4BCF4E6AC}" type="presOf" srcId="{FA049216-3367-4FFA-B2A0-6027649EBEAD}" destId="{0236FCCF-BC2B-4078-BBCC-9EAF184016D9}" srcOrd="0" destOrd="1" presId="urn:microsoft.com/office/officeart/2005/8/layout/hList1"/>
    <dgm:cxn modelId="{05E67D79-863E-45D5-89F8-C9E8EE274F15}" type="presParOf" srcId="{8FD2EEC5-7BA6-440D-A8C4-1F9016B7369A}" destId="{012469B9-3E96-4D6B-A263-6C98461972EA}" srcOrd="0" destOrd="0" presId="urn:microsoft.com/office/officeart/2005/8/layout/hList1"/>
    <dgm:cxn modelId="{038D5F61-F748-4F61-9089-968652C29885}" type="presParOf" srcId="{012469B9-3E96-4D6B-A263-6C98461972EA}" destId="{15998F26-FC26-45D3-9FF3-A761DAF8AB5B}" srcOrd="0" destOrd="0" presId="urn:microsoft.com/office/officeart/2005/8/layout/hList1"/>
    <dgm:cxn modelId="{988A398D-C2EE-483E-B1F1-5BDA8E127F73}" type="presParOf" srcId="{012469B9-3E96-4D6B-A263-6C98461972EA}" destId="{C91D2AA3-D214-4338-A1DD-4251453CB497}" srcOrd="1" destOrd="0" presId="urn:microsoft.com/office/officeart/2005/8/layout/hList1"/>
    <dgm:cxn modelId="{1A431B64-5755-43AB-8103-77CD00411C12}" type="presParOf" srcId="{8FD2EEC5-7BA6-440D-A8C4-1F9016B7369A}" destId="{B7545DB0-9602-492E-9990-4BDF885F1C23}" srcOrd="1" destOrd="0" presId="urn:microsoft.com/office/officeart/2005/8/layout/hList1"/>
    <dgm:cxn modelId="{76367FD6-3EBB-4FD1-A0D2-646235C8C4BA}" type="presParOf" srcId="{8FD2EEC5-7BA6-440D-A8C4-1F9016B7369A}" destId="{B71DBBF9-C9E1-4365-8A67-F449F0E753FC}" srcOrd="2" destOrd="0" presId="urn:microsoft.com/office/officeart/2005/8/layout/hList1"/>
    <dgm:cxn modelId="{07EFAB06-C83F-4833-AE34-2A92D2E83EB0}" type="presParOf" srcId="{B71DBBF9-C9E1-4365-8A67-F449F0E753FC}" destId="{FBB8DABE-E440-4E85-8E81-9EB88602A23E}" srcOrd="0" destOrd="0" presId="urn:microsoft.com/office/officeart/2005/8/layout/hList1"/>
    <dgm:cxn modelId="{5C3370C1-DB0C-41B4-A12A-47DA171618F1}" type="presParOf" srcId="{B71DBBF9-C9E1-4365-8A67-F449F0E753FC}" destId="{DCD234B0-590A-48D8-B83D-5FE5DA2975E3}" srcOrd="1" destOrd="0" presId="urn:microsoft.com/office/officeart/2005/8/layout/hList1"/>
    <dgm:cxn modelId="{4D7B89FD-4360-43E6-BCC4-2AF11C6806CC}" type="presParOf" srcId="{8FD2EEC5-7BA6-440D-A8C4-1F9016B7369A}" destId="{9A3C214B-AF61-434A-9834-5D00B4400395}" srcOrd="3" destOrd="0" presId="urn:microsoft.com/office/officeart/2005/8/layout/hList1"/>
    <dgm:cxn modelId="{138FCC80-C031-4BBC-9285-EE84F800F07D}" type="presParOf" srcId="{8FD2EEC5-7BA6-440D-A8C4-1F9016B7369A}" destId="{7AD8932C-19E6-44C3-810A-3E120364881D}" srcOrd="4" destOrd="0" presId="urn:microsoft.com/office/officeart/2005/8/layout/hList1"/>
    <dgm:cxn modelId="{FE2D9907-F7BD-4091-A5AE-33B95BBF8D26}" type="presParOf" srcId="{7AD8932C-19E6-44C3-810A-3E120364881D}" destId="{88204C5F-74AB-4550-8B72-6DE6343ACFD1}" srcOrd="0" destOrd="0" presId="urn:microsoft.com/office/officeart/2005/8/layout/hList1"/>
    <dgm:cxn modelId="{C21B1C60-3AB7-4728-B413-5F28F29F872F}" type="presParOf" srcId="{7AD8932C-19E6-44C3-810A-3E120364881D}" destId="{0236FCCF-BC2B-4078-BBCC-9EAF184016D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5C2A8-FC93-4145-8555-9995FB35E57F}"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zh-CN" altLang="en-US"/>
        </a:p>
      </dgm:t>
    </dgm:pt>
    <dgm:pt modelId="{B1169ECD-9DB7-41CA-B5C9-FE45D43A4B53}">
      <dgm:prSet phldrT="[文本]" custT="1"/>
      <dgm:spPr/>
      <dgm:t>
        <a:bodyPr/>
        <a:lstStyle/>
        <a:p>
          <a:pPr algn="ctr">
            <a:lnSpc>
              <a:spcPct val="100000"/>
            </a:lnSpc>
          </a:pPr>
          <a:r>
            <a:rPr lang="zh-CN" altLang="en-US" sz="1600" dirty="0" smtClean="0">
              <a:solidFill>
                <a:schemeClr val="bg1"/>
              </a:solidFill>
              <a:latin typeface="微软雅黑" pitchFamily="34" charset="-122"/>
              <a:ea typeface="微软雅黑" pitchFamily="34" charset="-122"/>
            </a:rPr>
            <a:t>定价权的机会</a:t>
          </a:r>
          <a:r>
            <a:rPr lang="en-US" altLang="zh-CN" sz="1600" dirty="0" smtClean="0">
              <a:latin typeface="微软雅黑" pitchFamily="34" charset="-122"/>
              <a:ea typeface="微软雅黑" pitchFamily="34" charset="-122"/>
            </a:rPr>
            <a:t>Opportunities for </a:t>
          </a:r>
          <a:r>
            <a:rPr lang="en-US" sz="1600" b="0" i="0" dirty="0" smtClean="0">
              <a:latin typeface="微软雅黑" panose="020B0503020204020204" pitchFamily="34" charset="-122"/>
              <a:ea typeface="微软雅黑" panose="020B0503020204020204" pitchFamily="34" charset="-122"/>
            </a:rPr>
            <a:t>Pricing Power</a:t>
          </a:r>
          <a:endParaRPr lang="zh-CN" altLang="en-US" sz="1600" dirty="0">
            <a:solidFill>
              <a:schemeClr val="bg1"/>
            </a:solidFill>
            <a:latin typeface="微软雅黑" pitchFamily="34" charset="-122"/>
            <a:ea typeface="微软雅黑" pitchFamily="34" charset="-122"/>
          </a:endParaRPr>
        </a:p>
      </dgm:t>
    </dgm:pt>
    <dgm:pt modelId="{79DDEDEF-9CDE-4A71-839B-30A6281D3565}" type="parTrans" cxnId="{43D87923-9022-4E01-B77F-60A7036F0501}">
      <dgm:prSet/>
      <dgm:spPr/>
      <dgm:t>
        <a:bodyPr/>
        <a:lstStyle/>
        <a:p>
          <a:pPr algn="ctr"/>
          <a:endParaRPr lang="zh-CN" altLang="en-US" sz="1600">
            <a:solidFill>
              <a:schemeClr val="bg1"/>
            </a:solidFill>
            <a:latin typeface="微软雅黑" pitchFamily="34" charset="-122"/>
            <a:ea typeface="微软雅黑" pitchFamily="34" charset="-122"/>
          </a:endParaRPr>
        </a:p>
      </dgm:t>
    </dgm:pt>
    <dgm:pt modelId="{EDF62D77-2BD2-4119-8210-88471EDF164C}" type="sibTrans" cxnId="{43D87923-9022-4E01-B77F-60A7036F0501}">
      <dgm:prSet/>
      <dgm:spPr/>
      <dgm:t>
        <a:bodyPr/>
        <a:lstStyle/>
        <a:p>
          <a:pPr algn="ctr"/>
          <a:endParaRPr lang="zh-CN" altLang="en-US" sz="1600">
            <a:solidFill>
              <a:schemeClr val="bg1"/>
            </a:solidFill>
            <a:latin typeface="微软雅黑" pitchFamily="34" charset="-122"/>
            <a:ea typeface="微软雅黑" pitchFamily="34" charset="-122"/>
          </a:endParaRPr>
        </a:p>
      </dgm:t>
    </dgm:pt>
    <dgm:pt modelId="{4A8B95A4-AD93-4B47-9745-3F891C734373}">
      <dgm:prSet phldrT="[文本]" custT="1"/>
      <dgm:spPr/>
      <dgm:t>
        <a:bodyPr/>
        <a:lstStyle/>
        <a:p>
          <a:pPr algn="ctr"/>
          <a:r>
            <a:rPr lang="zh-CN" altLang="en-US" sz="1600" dirty="0" smtClean="0">
              <a:solidFill>
                <a:schemeClr val="bg1"/>
              </a:solidFill>
              <a:latin typeface="微软雅黑" pitchFamily="34" charset="-122"/>
              <a:ea typeface="微软雅黑" pitchFamily="34" charset="-122"/>
            </a:rPr>
            <a:t>新兴企业弯道超车的机会</a:t>
          </a:r>
          <a:r>
            <a:rPr lang="en-US" altLang="zh-CN" sz="1200" dirty="0" smtClean="0">
              <a:latin typeface="微软雅黑" pitchFamily="34" charset="-122"/>
              <a:ea typeface="微软雅黑" pitchFamily="34" charset="-122"/>
            </a:rPr>
            <a:t>Opportunities for F</a:t>
          </a:r>
          <a:r>
            <a:rPr lang="en-US" altLang="zh-CN" sz="1200" dirty="0" smtClean="0">
              <a:solidFill>
                <a:schemeClr val="bg1"/>
              </a:solidFill>
              <a:latin typeface="微软雅黑" pitchFamily="34" charset="-122"/>
              <a:ea typeface="微软雅黑" pitchFamily="34" charset="-122"/>
            </a:rPr>
            <a:t>air Competition</a:t>
          </a:r>
          <a:endParaRPr lang="zh-CN" altLang="en-US" sz="1200" dirty="0">
            <a:solidFill>
              <a:schemeClr val="bg1"/>
            </a:solidFill>
            <a:latin typeface="微软雅黑" pitchFamily="34" charset="-122"/>
            <a:ea typeface="微软雅黑" pitchFamily="34" charset="-122"/>
          </a:endParaRPr>
        </a:p>
      </dgm:t>
    </dgm:pt>
    <dgm:pt modelId="{88F78F2B-20D8-43AE-BD32-18DC93E8DF9F}" type="parTrans" cxnId="{1B2DDC12-ACEB-4694-A313-5F00570B0EDD}">
      <dgm:prSet/>
      <dgm:spPr/>
      <dgm:t>
        <a:bodyPr/>
        <a:lstStyle/>
        <a:p>
          <a:pPr algn="ctr"/>
          <a:endParaRPr lang="zh-CN" altLang="en-US" sz="1600">
            <a:solidFill>
              <a:schemeClr val="bg1"/>
            </a:solidFill>
            <a:latin typeface="微软雅黑" pitchFamily="34" charset="-122"/>
            <a:ea typeface="微软雅黑" pitchFamily="34" charset="-122"/>
          </a:endParaRPr>
        </a:p>
      </dgm:t>
    </dgm:pt>
    <dgm:pt modelId="{365AF94F-DDD2-4733-A978-AD1C060E6CD0}" type="sibTrans" cxnId="{1B2DDC12-ACEB-4694-A313-5F00570B0EDD}">
      <dgm:prSet/>
      <dgm:spPr/>
      <dgm:t>
        <a:bodyPr/>
        <a:lstStyle/>
        <a:p>
          <a:pPr algn="ctr"/>
          <a:endParaRPr lang="zh-CN" altLang="en-US" sz="1600">
            <a:solidFill>
              <a:schemeClr val="bg1"/>
            </a:solidFill>
            <a:latin typeface="微软雅黑" pitchFamily="34" charset="-122"/>
            <a:ea typeface="微软雅黑" pitchFamily="34" charset="-122"/>
          </a:endParaRPr>
        </a:p>
      </dgm:t>
    </dgm:pt>
    <dgm:pt modelId="{554D9CDA-C7CD-403E-A7F8-7525AFE6C65B}">
      <dgm:prSet custT="1"/>
      <dgm:spPr/>
      <dgm:t>
        <a:bodyPr/>
        <a:lstStyle/>
        <a:p>
          <a:pPr algn="ctr"/>
          <a:r>
            <a:rPr lang="zh-CN" altLang="en-US" sz="1600" dirty="0" smtClean="0">
              <a:solidFill>
                <a:schemeClr val="bg1"/>
              </a:solidFill>
              <a:latin typeface="微软雅黑" pitchFamily="34" charset="-122"/>
              <a:ea typeface="微软雅黑" pitchFamily="34" charset="-122"/>
            </a:rPr>
            <a:t>中国匠人们做自己想做的产品的机会</a:t>
          </a:r>
          <a:r>
            <a:rPr lang="en-US" altLang="zh-CN" sz="900" dirty="0" smtClean="0">
              <a:latin typeface="微软雅黑" pitchFamily="34" charset="-122"/>
              <a:ea typeface="微软雅黑" pitchFamily="34" charset="-122"/>
            </a:rPr>
            <a:t>Opportunities for Independent R&amp;D </a:t>
          </a:r>
          <a:endParaRPr lang="zh-CN" altLang="en-US" sz="900" dirty="0">
            <a:solidFill>
              <a:schemeClr val="bg1"/>
            </a:solidFill>
            <a:latin typeface="微软雅黑" pitchFamily="34" charset="-122"/>
            <a:ea typeface="微软雅黑" pitchFamily="34" charset="-122"/>
          </a:endParaRPr>
        </a:p>
      </dgm:t>
    </dgm:pt>
    <dgm:pt modelId="{095FF941-9DF1-4A75-B22E-1F5C5E127933}" type="parTrans" cxnId="{0A1478F6-CB92-4944-BB7F-340CAB9454B9}">
      <dgm:prSet/>
      <dgm:spPr/>
      <dgm:t>
        <a:bodyPr/>
        <a:lstStyle/>
        <a:p>
          <a:pPr algn="ctr"/>
          <a:endParaRPr lang="zh-CN" altLang="en-US" sz="1600">
            <a:solidFill>
              <a:schemeClr val="bg1"/>
            </a:solidFill>
            <a:latin typeface="微软雅黑" pitchFamily="34" charset="-122"/>
            <a:ea typeface="微软雅黑" pitchFamily="34" charset="-122"/>
          </a:endParaRPr>
        </a:p>
      </dgm:t>
    </dgm:pt>
    <dgm:pt modelId="{2FD7AF8B-5578-48DD-8282-94E2AAB9898B}" type="sibTrans" cxnId="{0A1478F6-CB92-4944-BB7F-340CAB9454B9}">
      <dgm:prSet/>
      <dgm:spPr/>
      <dgm:t>
        <a:bodyPr/>
        <a:lstStyle/>
        <a:p>
          <a:pPr algn="ctr"/>
          <a:endParaRPr lang="zh-CN" altLang="en-US" sz="1600">
            <a:solidFill>
              <a:schemeClr val="bg1"/>
            </a:solidFill>
            <a:latin typeface="微软雅黑" pitchFamily="34" charset="-122"/>
            <a:ea typeface="微软雅黑" pitchFamily="34" charset="-122"/>
          </a:endParaRPr>
        </a:p>
      </dgm:t>
    </dgm:pt>
    <dgm:pt modelId="{069615BF-7A78-47C6-94F3-FC7756C3B71E}">
      <dgm:prSet custT="1"/>
      <dgm:spPr/>
      <dgm:t>
        <a:bodyPr/>
        <a:lstStyle/>
        <a:p>
          <a:pPr algn="ctr"/>
          <a:r>
            <a:rPr lang="zh-CN" altLang="en-US" sz="1600" dirty="0" smtClean="0">
              <a:solidFill>
                <a:schemeClr val="bg1"/>
              </a:solidFill>
              <a:latin typeface="微软雅黑" pitchFamily="34" charset="-122"/>
              <a:ea typeface="微软雅黑" pitchFamily="34" charset="-122"/>
            </a:rPr>
            <a:t>自由选择市场的机会</a:t>
          </a:r>
          <a:r>
            <a:rPr lang="en-US" altLang="zh-CN" sz="1200" dirty="0" smtClean="0">
              <a:latin typeface="微软雅黑" pitchFamily="34" charset="-122"/>
              <a:ea typeface="微软雅黑" pitchFamily="34" charset="-122"/>
            </a:rPr>
            <a:t>Opportunities for Free </a:t>
          </a:r>
          <a:r>
            <a:rPr lang="en-US" altLang="zh-CN" sz="1200" dirty="0" smtClean="0">
              <a:solidFill>
                <a:schemeClr val="bg1"/>
              </a:solidFill>
              <a:latin typeface="微软雅黑" pitchFamily="34" charset="-122"/>
              <a:ea typeface="微软雅黑" pitchFamily="34" charset="-122"/>
            </a:rPr>
            <a:t>Market Targeting</a:t>
          </a:r>
          <a:endParaRPr lang="zh-CN" altLang="en-US" sz="1200" dirty="0">
            <a:solidFill>
              <a:schemeClr val="bg1"/>
            </a:solidFill>
            <a:latin typeface="微软雅黑" pitchFamily="34" charset="-122"/>
            <a:ea typeface="微软雅黑" pitchFamily="34" charset="-122"/>
          </a:endParaRPr>
        </a:p>
      </dgm:t>
    </dgm:pt>
    <dgm:pt modelId="{1573F567-B959-4527-B86C-F47EE612BBC0}" type="parTrans" cxnId="{2CC7919B-01C9-4AE5-86B1-9CE84DC351D2}">
      <dgm:prSet/>
      <dgm:spPr/>
      <dgm:t>
        <a:bodyPr/>
        <a:lstStyle/>
        <a:p>
          <a:pPr algn="ctr"/>
          <a:endParaRPr lang="zh-CN" altLang="en-US" sz="1600">
            <a:solidFill>
              <a:schemeClr val="bg1"/>
            </a:solidFill>
            <a:latin typeface="微软雅黑" pitchFamily="34" charset="-122"/>
            <a:ea typeface="微软雅黑" pitchFamily="34" charset="-122"/>
          </a:endParaRPr>
        </a:p>
      </dgm:t>
    </dgm:pt>
    <dgm:pt modelId="{8DCAE51C-DA58-4417-8B11-BD9C6156704A}" type="sibTrans" cxnId="{2CC7919B-01C9-4AE5-86B1-9CE84DC351D2}">
      <dgm:prSet/>
      <dgm:spPr/>
      <dgm:t>
        <a:bodyPr/>
        <a:lstStyle/>
        <a:p>
          <a:pPr algn="ctr"/>
          <a:endParaRPr lang="zh-CN" altLang="en-US" sz="1600">
            <a:solidFill>
              <a:schemeClr val="bg1"/>
            </a:solidFill>
            <a:latin typeface="微软雅黑" pitchFamily="34" charset="-122"/>
            <a:ea typeface="微软雅黑" pitchFamily="34" charset="-122"/>
          </a:endParaRPr>
        </a:p>
      </dgm:t>
    </dgm:pt>
    <dgm:pt modelId="{68BC9F89-F7CB-4A49-80A3-B3CEB8E9A769}" type="pres">
      <dgm:prSet presAssocID="{81C5C2A8-FC93-4145-8555-9995FB35E57F}" presName="linear" presStyleCnt="0">
        <dgm:presLayoutVars>
          <dgm:dir/>
          <dgm:animLvl val="lvl"/>
          <dgm:resizeHandles val="exact"/>
        </dgm:presLayoutVars>
      </dgm:prSet>
      <dgm:spPr/>
      <dgm:t>
        <a:bodyPr/>
        <a:lstStyle/>
        <a:p>
          <a:endParaRPr lang="zh-CN" altLang="en-US"/>
        </a:p>
      </dgm:t>
    </dgm:pt>
    <dgm:pt modelId="{3DC79C8E-3049-4506-93E9-EE0B3A26949D}" type="pres">
      <dgm:prSet presAssocID="{B1169ECD-9DB7-41CA-B5C9-FE45D43A4B53}" presName="parentLin" presStyleCnt="0"/>
      <dgm:spPr/>
      <dgm:t>
        <a:bodyPr/>
        <a:lstStyle/>
        <a:p>
          <a:endParaRPr lang="zh-CN" altLang="en-US"/>
        </a:p>
      </dgm:t>
    </dgm:pt>
    <dgm:pt modelId="{BE0F1AB9-A34F-49D6-A405-62D9F149C92E}" type="pres">
      <dgm:prSet presAssocID="{B1169ECD-9DB7-41CA-B5C9-FE45D43A4B53}" presName="parentLeftMargin" presStyleLbl="node1" presStyleIdx="0" presStyleCnt="4"/>
      <dgm:spPr/>
      <dgm:t>
        <a:bodyPr/>
        <a:lstStyle/>
        <a:p>
          <a:endParaRPr lang="zh-CN" altLang="en-US"/>
        </a:p>
      </dgm:t>
    </dgm:pt>
    <dgm:pt modelId="{64613A13-E9A9-4877-906F-A94230291305}" type="pres">
      <dgm:prSet presAssocID="{B1169ECD-9DB7-41CA-B5C9-FE45D43A4B53}" presName="parentText" presStyleLbl="node1" presStyleIdx="0" presStyleCnt="4" custScaleX="110778" custScaleY="174477">
        <dgm:presLayoutVars>
          <dgm:chMax val="0"/>
          <dgm:bulletEnabled val="1"/>
        </dgm:presLayoutVars>
      </dgm:prSet>
      <dgm:spPr/>
      <dgm:t>
        <a:bodyPr/>
        <a:lstStyle/>
        <a:p>
          <a:endParaRPr lang="zh-CN" altLang="en-US"/>
        </a:p>
      </dgm:t>
    </dgm:pt>
    <dgm:pt modelId="{48EC12E2-32B0-4F5C-9BE1-F363594BC07F}" type="pres">
      <dgm:prSet presAssocID="{B1169ECD-9DB7-41CA-B5C9-FE45D43A4B53}" presName="negativeSpace" presStyleCnt="0"/>
      <dgm:spPr/>
      <dgm:t>
        <a:bodyPr/>
        <a:lstStyle/>
        <a:p>
          <a:endParaRPr lang="zh-CN" altLang="en-US"/>
        </a:p>
      </dgm:t>
    </dgm:pt>
    <dgm:pt modelId="{16C2CC9E-FD37-4199-83C4-96B54C63F3C0}" type="pres">
      <dgm:prSet presAssocID="{B1169ECD-9DB7-41CA-B5C9-FE45D43A4B53}" presName="childText" presStyleLbl="conFgAcc1" presStyleIdx="0" presStyleCnt="4">
        <dgm:presLayoutVars>
          <dgm:bulletEnabled val="1"/>
        </dgm:presLayoutVars>
      </dgm:prSet>
      <dgm:spPr/>
      <dgm:t>
        <a:bodyPr/>
        <a:lstStyle/>
        <a:p>
          <a:endParaRPr lang="zh-CN" altLang="en-US"/>
        </a:p>
      </dgm:t>
    </dgm:pt>
    <dgm:pt modelId="{8400F6AE-7413-4764-9DF4-C01DAED7DC7B}" type="pres">
      <dgm:prSet presAssocID="{EDF62D77-2BD2-4119-8210-88471EDF164C}" presName="spaceBetweenRectangles" presStyleCnt="0"/>
      <dgm:spPr/>
      <dgm:t>
        <a:bodyPr/>
        <a:lstStyle/>
        <a:p>
          <a:endParaRPr lang="zh-CN" altLang="en-US"/>
        </a:p>
      </dgm:t>
    </dgm:pt>
    <dgm:pt modelId="{0709F1BF-F7C9-4871-92C1-500160BF6D21}" type="pres">
      <dgm:prSet presAssocID="{069615BF-7A78-47C6-94F3-FC7756C3B71E}" presName="parentLin" presStyleCnt="0"/>
      <dgm:spPr/>
      <dgm:t>
        <a:bodyPr/>
        <a:lstStyle/>
        <a:p>
          <a:endParaRPr lang="zh-CN" altLang="en-US"/>
        </a:p>
      </dgm:t>
    </dgm:pt>
    <dgm:pt modelId="{58017757-4DD0-44F5-B8E4-E662B36CC48C}" type="pres">
      <dgm:prSet presAssocID="{069615BF-7A78-47C6-94F3-FC7756C3B71E}" presName="parentLeftMargin" presStyleLbl="node1" presStyleIdx="0" presStyleCnt="4"/>
      <dgm:spPr/>
      <dgm:t>
        <a:bodyPr/>
        <a:lstStyle/>
        <a:p>
          <a:endParaRPr lang="zh-CN" altLang="en-US"/>
        </a:p>
      </dgm:t>
    </dgm:pt>
    <dgm:pt modelId="{91443F8A-0401-46B9-8E77-D9C7A01D82A8}" type="pres">
      <dgm:prSet presAssocID="{069615BF-7A78-47C6-94F3-FC7756C3B71E}" presName="parentText" presStyleLbl="node1" presStyleIdx="1" presStyleCnt="4" custScaleX="110778" custScaleY="174477">
        <dgm:presLayoutVars>
          <dgm:chMax val="0"/>
          <dgm:bulletEnabled val="1"/>
        </dgm:presLayoutVars>
      </dgm:prSet>
      <dgm:spPr/>
      <dgm:t>
        <a:bodyPr/>
        <a:lstStyle/>
        <a:p>
          <a:endParaRPr lang="zh-CN" altLang="en-US"/>
        </a:p>
      </dgm:t>
    </dgm:pt>
    <dgm:pt modelId="{8583CAF1-00FB-472C-B085-20AC8499DE59}" type="pres">
      <dgm:prSet presAssocID="{069615BF-7A78-47C6-94F3-FC7756C3B71E}" presName="negativeSpace" presStyleCnt="0"/>
      <dgm:spPr/>
      <dgm:t>
        <a:bodyPr/>
        <a:lstStyle/>
        <a:p>
          <a:endParaRPr lang="zh-CN" altLang="en-US"/>
        </a:p>
      </dgm:t>
    </dgm:pt>
    <dgm:pt modelId="{33E2B5BD-5F37-4BA7-A76A-573C6918563A}" type="pres">
      <dgm:prSet presAssocID="{069615BF-7A78-47C6-94F3-FC7756C3B71E}" presName="childText" presStyleLbl="conFgAcc1" presStyleIdx="1" presStyleCnt="4">
        <dgm:presLayoutVars>
          <dgm:bulletEnabled val="1"/>
        </dgm:presLayoutVars>
      </dgm:prSet>
      <dgm:spPr/>
      <dgm:t>
        <a:bodyPr/>
        <a:lstStyle/>
        <a:p>
          <a:endParaRPr lang="zh-CN" altLang="en-US"/>
        </a:p>
      </dgm:t>
    </dgm:pt>
    <dgm:pt modelId="{52C5FBF6-5F83-457F-AE96-6C955B4FA383}" type="pres">
      <dgm:prSet presAssocID="{8DCAE51C-DA58-4417-8B11-BD9C6156704A}" presName="spaceBetweenRectangles" presStyleCnt="0"/>
      <dgm:spPr/>
      <dgm:t>
        <a:bodyPr/>
        <a:lstStyle/>
        <a:p>
          <a:endParaRPr lang="zh-CN" altLang="en-US"/>
        </a:p>
      </dgm:t>
    </dgm:pt>
    <dgm:pt modelId="{8F1A9F39-3D79-4F9B-A966-B6ECC301EAAE}" type="pres">
      <dgm:prSet presAssocID="{4A8B95A4-AD93-4B47-9745-3F891C734373}" presName="parentLin" presStyleCnt="0"/>
      <dgm:spPr/>
      <dgm:t>
        <a:bodyPr/>
        <a:lstStyle/>
        <a:p>
          <a:endParaRPr lang="zh-CN" altLang="en-US"/>
        </a:p>
      </dgm:t>
    </dgm:pt>
    <dgm:pt modelId="{71A414BB-3DC9-48BA-8775-A06DBECC932B}" type="pres">
      <dgm:prSet presAssocID="{4A8B95A4-AD93-4B47-9745-3F891C734373}" presName="parentLeftMargin" presStyleLbl="node1" presStyleIdx="1" presStyleCnt="4"/>
      <dgm:spPr/>
      <dgm:t>
        <a:bodyPr/>
        <a:lstStyle/>
        <a:p>
          <a:endParaRPr lang="zh-CN" altLang="en-US"/>
        </a:p>
      </dgm:t>
    </dgm:pt>
    <dgm:pt modelId="{CB09C853-E263-48EF-B501-B9F9626DAAEC}" type="pres">
      <dgm:prSet presAssocID="{4A8B95A4-AD93-4B47-9745-3F891C734373}" presName="parentText" presStyleLbl="node1" presStyleIdx="2" presStyleCnt="4" custScaleX="110778" custScaleY="174477">
        <dgm:presLayoutVars>
          <dgm:chMax val="0"/>
          <dgm:bulletEnabled val="1"/>
        </dgm:presLayoutVars>
      </dgm:prSet>
      <dgm:spPr/>
      <dgm:t>
        <a:bodyPr/>
        <a:lstStyle/>
        <a:p>
          <a:endParaRPr lang="zh-CN" altLang="en-US"/>
        </a:p>
      </dgm:t>
    </dgm:pt>
    <dgm:pt modelId="{26D6628A-2027-4FBA-B675-56D2D925CE0E}" type="pres">
      <dgm:prSet presAssocID="{4A8B95A4-AD93-4B47-9745-3F891C734373}" presName="negativeSpace" presStyleCnt="0"/>
      <dgm:spPr/>
      <dgm:t>
        <a:bodyPr/>
        <a:lstStyle/>
        <a:p>
          <a:endParaRPr lang="zh-CN" altLang="en-US"/>
        </a:p>
      </dgm:t>
    </dgm:pt>
    <dgm:pt modelId="{6D5AED69-BECE-4099-ACAD-3A788A4B5FAB}" type="pres">
      <dgm:prSet presAssocID="{4A8B95A4-AD93-4B47-9745-3F891C734373}" presName="childText" presStyleLbl="conFgAcc1" presStyleIdx="2" presStyleCnt="4">
        <dgm:presLayoutVars>
          <dgm:bulletEnabled val="1"/>
        </dgm:presLayoutVars>
      </dgm:prSet>
      <dgm:spPr/>
      <dgm:t>
        <a:bodyPr/>
        <a:lstStyle/>
        <a:p>
          <a:endParaRPr lang="zh-CN" altLang="en-US"/>
        </a:p>
      </dgm:t>
    </dgm:pt>
    <dgm:pt modelId="{AAB647EB-8A4F-4FED-BC17-BF3CB059E171}" type="pres">
      <dgm:prSet presAssocID="{365AF94F-DDD2-4733-A978-AD1C060E6CD0}" presName="spaceBetweenRectangles" presStyleCnt="0"/>
      <dgm:spPr/>
      <dgm:t>
        <a:bodyPr/>
        <a:lstStyle/>
        <a:p>
          <a:endParaRPr lang="zh-CN" altLang="en-US"/>
        </a:p>
      </dgm:t>
    </dgm:pt>
    <dgm:pt modelId="{E6E06104-2294-48C3-84E4-734BC991AFD4}" type="pres">
      <dgm:prSet presAssocID="{554D9CDA-C7CD-403E-A7F8-7525AFE6C65B}" presName="parentLin" presStyleCnt="0"/>
      <dgm:spPr/>
      <dgm:t>
        <a:bodyPr/>
        <a:lstStyle/>
        <a:p>
          <a:endParaRPr lang="zh-CN" altLang="en-US"/>
        </a:p>
      </dgm:t>
    </dgm:pt>
    <dgm:pt modelId="{8F5849B1-9E3A-4BD1-BE18-FF925F5E6E87}" type="pres">
      <dgm:prSet presAssocID="{554D9CDA-C7CD-403E-A7F8-7525AFE6C65B}" presName="parentLeftMargin" presStyleLbl="node1" presStyleIdx="2" presStyleCnt="4"/>
      <dgm:spPr/>
      <dgm:t>
        <a:bodyPr/>
        <a:lstStyle/>
        <a:p>
          <a:endParaRPr lang="zh-CN" altLang="en-US"/>
        </a:p>
      </dgm:t>
    </dgm:pt>
    <dgm:pt modelId="{522001FA-3813-4B42-A2B9-E38471808AF4}" type="pres">
      <dgm:prSet presAssocID="{554D9CDA-C7CD-403E-A7F8-7525AFE6C65B}" presName="parentText" presStyleLbl="node1" presStyleIdx="3" presStyleCnt="4" custScaleX="110778" custScaleY="174477">
        <dgm:presLayoutVars>
          <dgm:chMax val="0"/>
          <dgm:bulletEnabled val="1"/>
        </dgm:presLayoutVars>
      </dgm:prSet>
      <dgm:spPr/>
      <dgm:t>
        <a:bodyPr/>
        <a:lstStyle/>
        <a:p>
          <a:endParaRPr lang="zh-CN" altLang="en-US"/>
        </a:p>
      </dgm:t>
    </dgm:pt>
    <dgm:pt modelId="{860235C8-5ACC-4DFE-8204-8E9C9830F423}" type="pres">
      <dgm:prSet presAssocID="{554D9CDA-C7CD-403E-A7F8-7525AFE6C65B}" presName="negativeSpace" presStyleCnt="0"/>
      <dgm:spPr/>
      <dgm:t>
        <a:bodyPr/>
        <a:lstStyle/>
        <a:p>
          <a:endParaRPr lang="zh-CN" altLang="en-US"/>
        </a:p>
      </dgm:t>
    </dgm:pt>
    <dgm:pt modelId="{C02C4CE6-A7D9-4629-9B82-F39ED9147626}" type="pres">
      <dgm:prSet presAssocID="{554D9CDA-C7CD-403E-A7F8-7525AFE6C65B}" presName="childText" presStyleLbl="conFgAcc1" presStyleIdx="3" presStyleCnt="4">
        <dgm:presLayoutVars>
          <dgm:bulletEnabled val="1"/>
        </dgm:presLayoutVars>
      </dgm:prSet>
      <dgm:spPr/>
      <dgm:t>
        <a:bodyPr/>
        <a:lstStyle/>
        <a:p>
          <a:endParaRPr lang="zh-CN" altLang="en-US"/>
        </a:p>
      </dgm:t>
    </dgm:pt>
  </dgm:ptLst>
  <dgm:cxnLst>
    <dgm:cxn modelId="{F35CAADE-65EA-4464-8B65-C21DE04F9AE9}" type="presOf" srcId="{4A8B95A4-AD93-4B47-9745-3F891C734373}" destId="{71A414BB-3DC9-48BA-8775-A06DBECC932B}" srcOrd="0" destOrd="0" presId="urn:microsoft.com/office/officeart/2005/8/layout/list1"/>
    <dgm:cxn modelId="{13C24CF5-F2EC-491F-97D9-8DB7A82633F9}" type="presOf" srcId="{81C5C2A8-FC93-4145-8555-9995FB35E57F}" destId="{68BC9F89-F7CB-4A49-80A3-B3CEB8E9A769}" srcOrd="0" destOrd="0" presId="urn:microsoft.com/office/officeart/2005/8/layout/list1"/>
    <dgm:cxn modelId="{EE77FFF5-3194-4DF6-B264-B1DAF11BB89D}" type="presOf" srcId="{554D9CDA-C7CD-403E-A7F8-7525AFE6C65B}" destId="{8F5849B1-9E3A-4BD1-BE18-FF925F5E6E87}" srcOrd="0" destOrd="0" presId="urn:microsoft.com/office/officeart/2005/8/layout/list1"/>
    <dgm:cxn modelId="{0340F373-01C5-482B-8798-B3856E1DF24B}" type="presOf" srcId="{069615BF-7A78-47C6-94F3-FC7756C3B71E}" destId="{91443F8A-0401-46B9-8E77-D9C7A01D82A8}" srcOrd="1" destOrd="0" presId="urn:microsoft.com/office/officeart/2005/8/layout/list1"/>
    <dgm:cxn modelId="{43D87923-9022-4E01-B77F-60A7036F0501}" srcId="{81C5C2A8-FC93-4145-8555-9995FB35E57F}" destId="{B1169ECD-9DB7-41CA-B5C9-FE45D43A4B53}" srcOrd="0" destOrd="0" parTransId="{79DDEDEF-9CDE-4A71-839B-30A6281D3565}" sibTransId="{EDF62D77-2BD2-4119-8210-88471EDF164C}"/>
    <dgm:cxn modelId="{EF8965DA-3EB4-4086-8062-E62B02959E4C}" type="presOf" srcId="{B1169ECD-9DB7-41CA-B5C9-FE45D43A4B53}" destId="{64613A13-E9A9-4877-906F-A94230291305}" srcOrd="1" destOrd="0" presId="urn:microsoft.com/office/officeart/2005/8/layout/list1"/>
    <dgm:cxn modelId="{1B2DDC12-ACEB-4694-A313-5F00570B0EDD}" srcId="{81C5C2A8-FC93-4145-8555-9995FB35E57F}" destId="{4A8B95A4-AD93-4B47-9745-3F891C734373}" srcOrd="2" destOrd="0" parTransId="{88F78F2B-20D8-43AE-BD32-18DC93E8DF9F}" sibTransId="{365AF94F-DDD2-4733-A978-AD1C060E6CD0}"/>
    <dgm:cxn modelId="{0E1C4ABF-98B1-46E5-94F4-CF7A79C11461}" type="presOf" srcId="{B1169ECD-9DB7-41CA-B5C9-FE45D43A4B53}" destId="{BE0F1AB9-A34F-49D6-A405-62D9F149C92E}" srcOrd="0" destOrd="0" presId="urn:microsoft.com/office/officeart/2005/8/layout/list1"/>
    <dgm:cxn modelId="{833F538E-8C3C-4CFC-80B9-485018562C4C}" type="presOf" srcId="{554D9CDA-C7CD-403E-A7F8-7525AFE6C65B}" destId="{522001FA-3813-4B42-A2B9-E38471808AF4}" srcOrd="1" destOrd="0" presId="urn:microsoft.com/office/officeart/2005/8/layout/list1"/>
    <dgm:cxn modelId="{BF3C86F8-AAAD-4290-B186-DA6D9BD100E5}" type="presOf" srcId="{4A8B95A4-AD93-4B47-9745-3F891C734373}" destId="{CB09C853-E263-48EF-B501-B9F9626DAAEC}" srcOrd="1" destOrd="0" presId="urn:microsoft.com/office/officeart/2005/8/layout/list1"/>
    <dgm:cxn modelId="{2CC7919B-01C9-4AE5-86B1-9CE84DC351D2}" srcId="{81C5C2A8-FC93-4145-8555-9995FB35E57F}" destId="{069615BF-7A78-47C6-94F3-FC7756C3B71E}" srcOrd="1" destOrd="0" parTransId="{1573F567-B959-4527-B86C-F47EE612BBC0}" sibTransId="{8DCAE51C-DA58-4417-8B11-BD9C6156704A}"/>
    <dgm:cxn modelId="{F4CDA161-6DE2-48D1-A1C0-B539E206538E}" type="presOf" srcId="{069615BF-7A78-47C6-94F3-FC7756C3B71E}" destId="{58017757-4DD0-44F5-B8E4-E662B36CC48C}" srcOrd="0" destOrd="0" presId="urn:microsoft.com/office/officeart/2005/8/layout/list1"/>
    <dgm:cxn modelId="{0A1478F6-CB92-4944-BB7F-340CAB9454B9}" srcId="{81C5C2A8-FC93-4145-8555-9995FB35E57F}" destId="{554D9CDA-C7CD-403E-A7F8-7525AFE6C65B}" srcOrd="3" destOrd="0" parTransId="{095FF941-9DF1-4A75-B22E-1F5C5E127933}" sibTransId="{2FD7AF8B-5578-48DD-8282-94E2AAB9898B}"/>
    <dgm:cxn modelId="{AE93DB24-3FB4-48E3-9CAB-B57304EDA70F}" type="presParOf" srcId="{68BC9F89-F7CB-4A49-80A3-B3CEB8E9A769}" destId="{3DC79C8E-3049-4506-93E9-EE0B3A26949D}" srcOrd="0" destOrd="0" presId="urn:microsoft.com/office/officeart/2005/8/layout/list1"/>
    <dgm:cxn modelId="{5D87B9BC-A169-4179-8A58-6FA72B16D523}" type="presParOf" srcId="{3DC79C8E-3049-4506-93E9-EE0B3A26949D}" destId="{BE0F1AB9-A34F-49D6-A405-62D9F149C92E}" srcOrd="0" destOrd="0" presId="urn:microsoft.com/office/officeart/2005/8/layout/list1"/>
    <dgm:cxn modelId="{CFDEB4C4-090F-4B90-91F8-C203ADC2A1FB}" type="presParOf" srcId="{3DC79C8E-3049-4506-93E9-EE0B3A26949D}" destId="{64613A13-E9A9-4877-906F-A94230291305}" srcOrd="1" destOrd="0" presId="urn:microsoft.com/office/officeart/2005/8/layout/list1"/>
    <dgm:cxn modelId="{9BAB5165-2BE7-44BB-940A-91C59AED12A7}" type="presParOf" srcId="{68BC9F89-F7CB-4A49-80A3-B3CEB8E9A769}" destId="{48EC12E2-32B0-4F5C-9BE1-F363594BC07F}" srcOrd="1" destOrd="0" presId="urn:microsoft.com/office/officeart/2005/8/layout/list1"/>
    <dgm:cxn modelId="{3DEA7FD7-4FA8-4364-9860-AC1EF157083F}" type="presParOf" srcId="{68BC9F89-F7CB-4A49-80A3-B3CEB8E9A769}" destId="{16C2CC9E-FD37-4199-83C4-96B54C63F3C0}" srcOrd="2" destOrd="0" presId="urn:microsoft.com/office/officeart/2005/8/layout/list1"/>
    <dgm:cxn modelId="{4BFCC17A-368D-48CF-AA92-4803C6686BD5}" type="presParOf" srcId="{68BC9F89-F7CB-4A49-80A3-B3CEB8E9A769}" destId="{8400F6AE-7413-4764-9DF4-C01DAED7DC7B}" srcOrd="3" destOrd="0" presId="urn:microsoft.com/office/officeart/2005/8/layout/list1"/>
    <dgm:cxn modelId="{1A362C04-6521-4435-B74E-9AEF73DB2AE1}" type="presParOf" srcId="{68BC9F89-F7CB-4A49-80A3-B3CEB8E9A769}" destId="{0709F1BF-F7C9-4871-92C1-500160BF6D21}" srcOrd="4" destOrd="0" presId="urn:microsoft.com/office/officeart/2005/8/layout/list1"/>
    <dgm:cxn modelId="{FD866E45-DACD-4274-9FBC-53B8DE562D6F}" type="presParOf" srcId="{0709F1BF-F7C9-4871-92C1-500160BF6D21}" destId="{58017757-4DD0-44F5-B8E4-E662B36CC48C}" srcOrd="0" destOrd="0" presId="urn:microsoft.com/office/officeart/2005/8/layout/list1"/>
    <dgm:cxn modelId="{25A2B45C-7F44-4BBD-B22E-04E65C288E53}" type="presParOf" srcId="{0709F1BF-F7C9-4871-92C1-500160BF6D21}" destId="{91443F8A-0401-46B9-8E77-D9C7A01D82A8}" srcOrd="1" destOrd="0" presId="urn:microsoft.com/office/officeart/2005/8/layout/list1"/>
    <dgm:cxn modelId="{41F33156-BE9D-46B7-AB4E-FD61D97655B6}" type="presParOf" srcId="{68BC9F89-F7CB-4A49-80A3-B3CEB8E9A769}" destId="{8583CAF1-00FB-472C-B085-20AC8499DE59}" srcOrd="5" destOrd="0" presId="urn:microsoft.com/office/officeart/2005/8/layout/list1"/>
    <dgm:cxn modelId="{C052085B-29ED-4663-AAF4-8AD1EE9A7764}" type="presParOf" srcId="{68BC9F89-F7CB-4A49-80A3-B3CEB8E9A769}" destId="{33E2B5BD-5F37-4BA7-A76A-573C6918563A}" srcOrd="6" destOrd="0" presId="urn:microsoft.com/office/officeart/2005/8/layout/list1"/>
    <dgm:cxn modelId="{06F5E095-4AF8-40CE-88F9-B472FF71C326}" type="presParOf" srcId="{68BC9F89-F7CB-4A49-80A3-B3CEB8E9A769}" destId="{52C5FBF6-5F83-457F-AE96-6C955B4FA383}" srcOrd="7" destOrd="0" presId="urn:microsoft.com/office/officeart/2005/8/layout/list1"/>
    <dgm:cxn modelId="{C1F48EF4-4C62-4BFA-ADA4-F2EC34372155}" type="presParOf" srcId="{68BC9F89-F7CB-4A49-80A3-B3CEB8E9A769}" destId="{8F1A9F39-3D79-4F9B-A966-B6ECC301EAAE}" srcOrd="8" destOrd="0" presId="urn:microsoft.com/office/officeart/2005/8/layout/list1"/>
    <dgm:cxn modelId="{A55D3D14-34C1-421A-A018-E78F42F8D8FA}" type="presParOf" srcId="{8F1A9F39-3D79-4F9B-A966-B6ECC301EAAE}" destId="{71A414BB-3DC9-48BA-8775-A06DBECC932B}" srcOrd="0" destOrd="0" presId="urn:microsoft.com/office/officeart/2005/8/layout/list1"/>
    <dgm:cxn modelId="{F277993C-8B86-405C-9A8F-5C922040B69F}" type="presParOf" srcId="{8F1A9F39-3D79-4F9B-A966-B6ECC301EAAE}" destId="{CB09C853-E263-48EF-B501-B9F9626DAAEC}" srcOrd="1" destOrd="0" presId="urn:microsoft.com/office/officeart/2005/8/layout/list1"/>
    <dgm:cxn modelId="{13D680B3-84C9-4E30-9829-05C918500557}" type="presParOf" srcId="{68BC9F89-F7CB-4A49-80A3-B3CEB8E9A769}" destId="{26D6628A-2027-4FBA-B675-56D2D925CE0E}" srcOrd="9" destOrd="0" presId="urn:microsoft.com/office/officeart/2005/8/layout/list1"/>
    <dgm:cxn modelId="{C40E4568-241E-4854-9680-EA6230EE7C00}" type="presParOf" srcId="{68BC9F89-F7CB-4A49-80A3-B3CEB8E9A769}" destId="{6D5AED69-BECE-4099-ACAD-3A788A4B5FAB}" srcOrd="10" destOrd="0" presId="urn:microsoft.com/office/officeart/2005/8/layout/list1"/>
    <dgm:cxn modelId="{ADC900AA-635E-49A8-84AB-F58F540FB5AE}" type="presParOf" srcId="{68BC9F89-F7CB-4A49-80A3-B3CEB8E9A769}" destId="{AAB647EB-8A4F-4FED-BC17-BF3CB059E171}" srcOrd="11" destOrd="0" presId="urn:microsoft.com/office/officeart/2005/8/layout/list1"/>
    <dgm:cxn modelId="{C3E2C569-FF81-4CDC-9238-9155CA8B84E7}" type="presParOf" srcId="{68BC9F89-F7CB-4A49-80A3-B3CEB8E9A769}" destId="{E6E06104-2294-48C3-84E4-734BC991AFD4}" srcOrd="12" destOrd="0" presId="urn:microsoft.com/office/officeart/2005/8/layout/list1"/>
    <dgm:cxn modelId="{18C1A3B5-488B-4336-BDE2-82F6246D95BF}" type="presParOf" srcId="{E6E06104-2294-48C3-84E4-734BC991AFD4}" destId="{8F5849B1-9E3A-4BD1-BE18-FF925F5E6E87}" srcOrd="0" destOrd="0" presId="urn:microsoft.com/office/officeart/2005/8/layout/list1"/>
    <dgm:cxn modelId="{729A9D35-EDA5-4330-9E23-C873504D86E4}" type="presParOf" srcId="{E6E06104-2294-48C3-84E4-734BC991AFD4}" destId="{522001FA-3813-4B42-A2B9-E38471808AF4}" srcOrd="1" destOrd="0" presId="urn:microsoft.com/office/officeart/2005/8/layout/list1"/>
    <dgm:cxn modelId="{FDEC54B3-E017-42EE-A350-101316648FD5}" type="presParOf" srcId="{68BC9F89-F7CB-4A49-80A3-B3CEB8E9A769}" destId="{860235C8-5ACC-4DFE-8204-8E9C9830F423}" srcOrd="13" destOrd="0" presId="urn:microsoft.com/office/officeart/2005/8/layout/list1"/>
    <dgm:cxn modelId="{DBD8E02D-5E88-4405-9FBC-F2FEA7C90FB3}" type="presParOf" srcId="{68BC9F89-F7CB-4A49-80A3-B3CEB8E9A769}" destId="{C02C4CE6-A7D9-4629-9B82-F39ED9147626}"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998F26-FC26-45D3-9FF3-A761DAF8AB5B}">
      <dsp:nvSpPr>
        <dsp:cNvPr id="0" name=""/>
        <dsp:cNvSpPr/>
      </dsp:nvSpPr>
      <dsp:spPr>
        <a:xfrm>
          <a:off x="2452" y="76727"/>
          <a:ext cx="2391453" cy="51782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市场</a:t>
          </a:r>
          <a:r>
            <a:rPr lang="en-US" altLang="zh-CN" sz="1800" kern="1200" dirty="0" smtClean="0">
              <a:latin typeface="微软雅黑" pitchFamily="34" charset="-122"/>
              <a:ea typeface="微软雅黑" pitchFamily="34" charset="-122"/>
            </a:rPr>
            <a:t>Market</a:t>
          </a:r>
          <a:endParaRPr lang="zh-CN" altLang="en-US" sz="1800" kern="1200" dirty="0">
            <a:latin typeface="微软雅黑" pitchFamily="34" charset="-122"/>
            <a:ea typeface="微软雅黑" pitchFamily="34" charset="-122"/>
          </a:endParaRPr>
        </a:p>
      </dsp:txBody>
      <dsp:txXfrm>
        <a:off x="2452" y="76727"/>
        <a:ext cx="2391453" cy="517824"/>
      </dsp:txXfrm>
    </dsp:sp>
    <dsp:sp modelId="{C91D2AA3-D214-4338-A1DD-4251453CB497}">
      <dsp:nvSpPr>
        <dsp:cNvPr id="0" name=""/>
        <dsp:cNvSpPr/>
      </dsp:nvSpPr>
      <dsp:spPr>
        <a:xfrm>
          <a:off x="2452" y="594551"/>
          <a:ext cx="2391453" cy="186477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zh-CN" altLang="en-US" sz="1100" kern="1200" dirty="0" smtClean="0">
              <a:latin typeface="微软雅黑" pitchFamily="34" charset="-122"/>
              <a:ea typeface="微软雅黑" pitchFamily="34" charset="-122"/>
            </a:rPr>
            <a:t>“一带一路”哪些国家需要我们的产品？</a:t>
          </a:r>
          <a:r>
            <a:rPr lang="en-US" altLang="en-US" sz="1100" kern="1200" dirty="0" smtClean="0">
              <a:latin typeface="微软雅黑" pitchFamily="34" charset="-122"/>
              <a:ea typeface="微软雅黑" pitchFamily="34" charset="-122"/>
            </a:rPr>
            <a:t>Which countries should we choose?</a:t>
          </a:r>
          <a:endParaRPr lang="zh-CN" altLang="en-US" sz="1100" kern="1200" dirty="0">
            <a:latin typeface="微软雅黑" pitchFamily="34" charset="-122"/>
            <a:ea typeface="微软雅黑" pitchFamily="34" charset="-122"/>
          </a:endParaRPr>
        </a:p>
        <a:p>
          <a:pPr marL="57150" lvl="1" indent="-57150" algn="l" defTabSz="488950">
            <a:lnSpc>
              <a:spcPct val="90000"/>
            </a:lnSpc>
            <a:spcBef>
              <a:spcPct val="0"/>
            </a:spcBef>
            <a:spcAft>
              <a:spcPct val="15000"/>
            </a:spcAft>
            <a:buChar char="••"/>
          </a:pPr>
          <a:r>
            <a:rPr lang="zh-CN" altLang="en-US" sz="1100" kern="1200" dirty="0" smtClean="0">
              <a:latin typeface="微软雅黑" pitchFamily="34" charset="-122"/>
              <a:ea typeface="微软雅黑" pitchFamily="34" charset="-122"/>
            </a:rPr>
            <a:t>我们如何精准、高效地拓展“一带一路”市场？</a:t>
          </a:r>
          <a:r>
            <a:rPr lang="en-US" altLang="en-US" sz="1100" kern="1200" dirty="0" smtClean="0">
              <a:latin typeface="微软雅黑" pitchFamily="34" charset="-122"/>
              <a:ea typeface="微软雅黑" pitchFamily="34" charset="-122"/>
            </a:rPr>
            <a:t>How can we define the market in accurate and efficient way?</a:t>
          </a:r>
          <a:endParaRPr lang="zh-CN" altLang="en-US" sz="1100" kern="1200" dirty="0">
            <a:latin typeface="微软雅黑" pitchFamily="34" charset="-122"/>
            <a:ea typeface="微软雅黑" pitchFamily="34" charset="-122"/>
          </a:endParaRPr>
        </a:p>
      </dsp:txBody>
      <dsp:txXfrm>
        <a:off x="2452" y="594551"/>
        <a:ext cx="2391453" cy="1864777"/>
      </dsp:txXfrm>
    </dsp:sp>
    <dsp:sp modelId="{FBB8DABE-E440-4E85-8E81-9EB88602A23E}">
      <dsp:nvSpPr>
        <dsp:cNvPr id="0" name=""/>
        <dsp:cNvSpPr/>
      </dsp:nvSpPr>
      <dsp:spPr>
        <a:xfrm>
          <a:off x="2728709" y="76727"/>
          <a:ext cx="2391453" cy="517824"/>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管理</a:t>
          </a:r>
          <a:r>
            <a:rPr lang="en-US" altLang="zh-CN" sz="1800" kern="1200" dirty="0" smtClean="0">
              <a:latin typeface="微软雅黑" pitchFamily="34" charset="-122"/>
              <a:ea typeface="微软雅黑" pitchFamily="34" charset="-122"/>
            </a:rPr>
            <a:t>Management</a:t>
          </a:r>
          <a:endParaRPr lang="zh-CN" altLang="en-US" sz="1800" kern="1200" dirty="0">
            <a:latin typeface="微软雅黑" pitchFamily="34" charset="-122"/>
            <a:ea typeface="微软雅黑" pitchFamily="34" charset="-122"/>
          </a:endParaRPr>
        </a:p>
      </dsp:txBody>
      <dsp:txXfrm>
        <a:off x="2728709" y="76727"/>
        <a:ext cx="2391453" cy="517824"/>
      </dsp:txXfrm>
    </dsp:sp>
    <dsp:sp modelId="{DCD234B0-590A-48D8-B83D-5FE5DA2975E3}">
      <dsp:nvSpPr>
        <dsp:cNvPr id="0" name=""/>
        <dsp:cNvSpPr/>
      </dsp:nvSpPr>
      <dsp:spPr>
        <a:xfrm>
          <a:off x="2728709" y="594551"/>
          <a:ext cx="2391453" cy="186477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zh-CN" altLang="en-US" sz="1000" kern="1200" dirty="0" smtClean="0">
              <a:latin typeface="微软雅黑" pitchFamily="34" charset="-122"/>
              <a:ea typeface="微软雅黑" pitchFamily="34" charset="-122"/>
            </a:rPr>
            <a:t>对于这些新市场，供应链如何完善适应客户需求？</a:t>
          </a:r>
          <a:r>
            <a:rPr lang="en-US" altLang="en-US" sz="1000" kern="1200" dirty="0" smtClean="0">
              <a:latin typeface="微软雅黑" pitchFamily="34" charset="-122"/>
              <a:ea typeface="微软雅黑" pitchFamily="34" charset="-122"/>
            </a:rPr>
            <a:t>Does supply chain works and fit for customer needs in these new markets</a:t>
          </a:r>
          <a:r>
            <a:rPr lang="zh-CN" altLang="en-US" sz="1000" kern="1200" dirty="0" smtClean="0">
              <a:latin typeface="微软雅黑" pitchFamily="34" charset="-122"/>
              <a:ea typeface="微软雅黑" pitchFamily="34" charset="-122"/>
            </a:rPr>
            <a:t>？</a:t>
          </a:r>
          <a:endParaRPr lang="zh-CN" altLang="en-US" sz="1000" kern="1200" dirty="0">
            <a:latin typeface="微软雅黑" pitchFamily="34" charset="-122"/>
            <a:ea typeface="微软雅黑" pitchFamily="34" charset="-122"/>
          </a:endParaRPr>
        </a:p>
        <a:p>
          <a:pPr marL="57150" lvl="1" indent="-57150" algn="l" defTabSz="444500">
            <a:lnSpc>
              <a:spcPct val="90000"/>
            </a:lnSpc>
            <a:spcBef>
              <a:spcPct val="0"/>
            </a:spcBef>
            <a:spcAft>
              <a:spcPct val="15000"/>
            </a:spcAft>
            <a:buChar char="••"/>
          </a:pPr>
          <a:r>
            <a:rPr lang="zh-CN" altLang="en-US" sz="1000" kern="1200" dirty="0" smtClean="0">
              <a:latin typeface="微软雅黑" pitchFamily="34" charset="-122"/>
              <a:ea typeface="微软雅黑" pitchFamily="34" charset="-122"/>
            </a:rPr>
            <a:t>开拓“一带一路”市场，我们需要什么样的人才？</a:t>
          </a:r>
          <a:r>
            <a:rPr lang="en-US" altLang="en-US" sz="1000" kern="1200" dirty="0" smtClean="0">
              <a:latin typeface="微软雅黑" pitchFamily="34" charset="-122"/>
              <a:ea typeface="微软雅黑" pitchFamily="34" charset="-122"/>
            </a:rPr>
            <a:t>What kind of talent do we need to develop the market of the 'One Belt, One Road'?</a:t>
          </a:r>
          <a:endParaRPr lang="zh-CN" altLang="en-US" sz="1000" kern="1200" dirty="0">
            <a:latin typeface="微软雅黑" pitchFamily="34" charset="-122"/>
            <a:ea typeface="微软雅黑" pitchFamily="34" charset="-122"/>
          </a:endParaRPr>
        </a:p>
      </dsp:txBody>
      <dsp:txXfrm>
        <a:off x="2728709" y="594551"/>
        <a:ext cx="2391453" cy="1864777"/>
      </dsp:txXfrm>
    </dsp:sp>
    <dsp:sp modelId="{88204C5F-74AB-4550-8B72-6DE6343ACFD1}">
      <dsp:nvSpPr>
        <dsp:cNvPr id="0" name=""/>
        <dsp:cNvSpPr/>
      </dsp:nvSpPr>
      <dsp:spPr>
        <a:xfrm>
          <a:off x="5454966" y="76727"/>
          <a:ext cx="2391453" cy="51782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品牌</a:t>
          </a:r>
          <a:r>
            <a:rPr lang="en-US" altLang="zh-CN" sz="1800" kern="1200" dirty="0" smtClean="0">
              <a:latin typeface="微软雅黑" pitchFamily="34" charset="-122"/>
              <a:ea typeface="微软雅黑" pitchFamily="34" charset="-122"/>
            </a:rPr>
            <a:t>Brand</a:t>
          </a:r>
          <a:endParaRPr lang="zh-CN" altLang="en-US" sz="1800" kern="1200" dirty="0">
            <a:latin typeface="微软雅黑" pitchFamily="34" charset="-122"/>
            <a:ea typeface="微软雅黑" pitchFamily="34" charset="-122"/>
          </a:endParaRPr>
        </a:p>
      </dsp:txBody>
      <dsp:txXfrm>
        <a:off x="5454966" y="76727"/>
        <a:ext cx="2391453" cy="517824"/>
      </dsp:txXfrm>
    </dsp:sp>
    <dsp:sp modelId="{0236FCCF-BC2B-4078-BBCC-9EAF184016D9}">
      <dsp:nvSpPr>
        <dsp:cNvPr id="0" name=""/>
        <dsp:cNvSpPr/>
      </dsp:nvSpPr>
      <dsp:spPr>
        <a:xfrm>
          <a:off x="5454966" y="594551"/>
          <a:ext cx="2391453" cy="186477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在“一带一路”市场，如何打造品牌？</a:t>
          </a:r>
          <a:r>
            <a:rPr lang="en-US" altLang="en-US" sz="1200" kern="1200" dirty="0" smtClean="0">
              <a:latin typeface="微软雅黑" pitchFamily="34" charset="-122"/>
              <a:ea typeface="微软雅黑" pitchFamily="34" charset="-122"/>
            </a:rPr>
            <a:t>How to build a brand in the 'One Belt, One Road' markets?</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如何在当地精准地找到代理商？</a:t>
          </a:r>
          <a:r>
            <a:rPr lang="en-US" altLang="en-US" sz="1200" kern="1200" dirty="0" smtClean="0">
              <a:latin typeface="微软雅黑" pitchFamily="34" charset="-122"/>
              <a:ea typeface="微软雅黑" pitchFamily="34" charset="-122"/>
            </a:rPr>
            <a:t>How to find agents in the local area?</a:t>
          </a:r>
          <a:endParaRPr lang="zh-CN" altLang="en-US" sz="1200" kern="1200" dirty="0">
            <a:latin typeface="微软雅黑" pitchFamily="34" charset="-122"/>
            <a:ea typeface="微软雅黑" pitchFamily="34" charset="-122"/>
          </a:endParaRPr>
        </a:p>
      </dsp:txBody>
      <dsp:txXfrm>
        <a:off x="5454966" y="594551"/>
        <a:ext cx="2391453" cy="18647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2CC9E-FD37-4199-83C4-96B54C63F3C0}">
      <dsp:nvSpPr>
        <dsp:cNvPr id="0" name=""/>
        <dsp:cNvSpPr/>
      </dsp:nvSpPr>
      <dsp:spPr>
        <a:xfrm>
          <a:off x="0" y="389489"/>
          <a:ext cx="756084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13A13-E9A9-4877-906F-A94230291305}">
      <dsp:nvSpPr>
        <dsp:cNvPr id="0" name=""/>
        <dsp:cNvSpPr/>
      </dsp:nvSpPr>
      <dsp:spPr>
        <a:xfrm>
          <a:off x="377672" y="22033"/>
          <a:ext cx="5857297" cy="5150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ctr" defTabSz="711200">
            <a:lnSpc>
              <a:spcPct val="100000"/>
            </a:lnSpc>
            <a:spcBef>
              <a:spcPct val="0"/>
            </a:spcBef>
            <a:spcAft>
              <a:spcPct val="35000"/>
            </a:spcAft>
          </a:pPr>
          <a:r>
            <a:rPr lang="zh-CN" altLang="en-US" sz="1600" kern="1200" dirty="0" smtClean="0">
              <a:solidFill>
                <a:schemeClr val="bg1"/>
              </a:solidFill>
              <a:latin typeface="微软雅黑" pitchFamily="34" charset="-122"/>
              <a:ea typeface="微软雅黑" pitchFamily="34" charset="-122"/>
            </a:rPr>
            <a:t>定价权的机会</a:t>
          </a:r>
          <a:r>
            <a:rPr lang="en-US" altLang="zh-CN" sz="1600" kern="1200" dirty="0" smtClean="0">
              <a:latin typeface="微软雅黑" pitchFamily="34" charset="-122"/>
              <a:ea typeface="微软雅黑" pitchFamily="34" charset="-122"/>
            </a:rPr>
            <a:t>Opportunities for </a:t>
          </a:r>
          <a:r>
            <a:rPr lang="en-US" sz="1600" b="0" i="0" kern="1200" dirty="0" smtClean="0">
              <a:latin typeface="微软雅黑" panose="020B0503020204020204" pitchFamily="34" charset="-122"/>
              <a:ea typeface="微软雅黑" panose="020B0503020204020204" pitchFamily="34" charset="-122"/>
            </a:rPr>
            <a:t>Pricing Power</a:t>
          </a:r>
          <a:endParaRPr lang="zh-CN" altLang="en-US" sz="1600" kern="1200" dirty="0">
            <a:solidFill>
              <a:schemeClr val="bg1"/>
            </a:solidFill>
            <a:latin typeface="微软雅黑" pitchFamily="34" charset="-122"/>
            <a:ea typeface="微软雅黑" pitchFamily="34" charset="-122"/>
          </a:endParaRPr>
        </a:p>
      </dsp:txBody>
      <dsp:txXfrm>
        <a:off x="377672" y="22033"/>
        <a:ext cx="5857297" cy="515056"/>
      </dsp:txXfrm>
    </dsp:sp>
    <dsp:sp modelId="{33E2B5BD-5F37-4BA7-A76A-573C6918563A}">
      <dsp:nvSpPr>
        <dsp:cNvPr id="0" name=""/>
        <dsp:cNvSpPr/>
      </dsp:nvSpPr>
      <dsp:spPr>
        <a:xfrm>
          <a:off x="0" y="1062945"/>
          <a:ext cx="7560840" cy="252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43F8A-0401-46B9-8E77-D9C7A01D82A8}">
      <dsp:nvSpPr>
        <dsp:cNvPr id="0" name=""/>
        <dsp:cNvSpPr/>
      </dsp:nvSpPr>
      <dsp:spPr>
        <a:xfrm>
          <a:off x="377672" y="695489"/>
          <a:ext cx="5857297" cy="51505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bg1"/>
              </a:solidFill>
              <a:latin typeface="微软雅黑" pitchFamily="34" charset="-122"/>
              <a:ea typeface="微软雅黑" pitchFamily="34" charset="-122"/>
            </a:rPr>
            <a:t>自由选择市场的机会</a:t>
          </a:r>
          <a:r>
            <a:rPr lang="en-US" altLang="zh-CN" sz="1200" kern="1200" dirty="0" smtClean="0">
              <a:latin typeface="微软雅黑" pitchFamily="34" charset="-122"/>
              <a:ea typeface="微软雅黑" pitchFamily="34" charset="-122"/>
            </a:rPr>
            <a:t>Opportunities for Free </a:t>
          </a:r>
          <a:r>
            <a:rPr lang="en-US" altLang="zh-CN" sz="1200" kern="1200" dirty="0" smtClean="0">
              <a:solidFill>
                <a:schemeClr val="bg1"/>
              </a:solidFill>
              <a:latin typeface="微软雅黑" pitchFamily="34" charset="-122"/>
              <a:ea typeface="微软雅黑" pitchFamily="34" charset="-122"/>
            </a:rPr>
            <a:t>Market Targeting</a:t>
          </a:r>
          <a:endParaRPr lang="zh-CN" altLang="en-US" sz="1200" kern="1200" dirty="0">
            <a:solidFill>
              <a:schemeClr val="bg1"/>
            </a:solidFill>
            <a:latin typeface="微软雅黑" pitchFamily="34" charset="-122"/>
            <a:ea typeface="微软雅黑" pitchFamily="34" charset="-122"/>
          </a:endParaRPr>
        </a:p>
      </dsp:txBody>
      <dsp:txXfrm>
        <a:off x="377672" y="695489"/>
        <a:ext cx="5857297" cy="515056"/>
      </dsp:txXfrm>
    </dsp:sp>
    <dsp:sp modelId="{6D5AED69-BECE-4099-ACAD-3A788A4B5FAB}">
      <dsp:nvSpPr>
        <dsp:cNvPr id="0" name=""/>
        <dsp:cNvSpPr/>
      </dsp:nvSpPr>
      <dsp:spPr>
        <a:xfrm>
          <a:off x="0" y="1736402"/>
          <a:ext cx="7560840" cy="252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9C853-E263-48EF-B501-B9F9626DAAEC}">
      <dsp:nvSpPr>
        <dsp:cNvPr id="0" name=""/>
        <dsp:cNvSpPr/>
      </dsp:nvSpPr>
      <dsp:spPr>
        <a:xfrm>
          <a:off x="377672" y="1368945"/>
          <a:ext cx="5857297" cy="51505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bg1"/>
              </a:solidFill>
              <a:latin typeface="微软雅黑" pitchFamily="34" charset="-122"/>
              <a:ea typeface="微软雅黑" pitchFamily="34" charset="-122"/>
            </a:rPr>
            <a:t>新兴企业弯道超车的机会</a:t>
          </a:r>
          <a:r>
            <a:rPr lang="en-US" altLang="zh-CN" sz="1200" kern="1200" dirty="0" smtClean="0">
              <a:latin typeface="微软雅黑" pitchFamily="34" charset="-122"/>
              <a:ea typeface="微软雅黑" pitchFamily="34" charset="-122"/>
            </a:rPr>
            <a:t>Opportunities for F</a:t>
          </a:r>
          <a:r>
            <a:rPr lang="en-US" altLang="zh-CN" sz="1200" kern="1200" dirty="0" smtClean="0">
              <a:solidFill>
                <a:schemeClr val="bg1"/>
              </a:solidFill>
              <a:latin typeface="微软雅黑" pitchFamily="34" charset="-122"/>
              <a:ea typeface="微软雅黑" pitchFamily="34" charset="-122"/>
            </a:rPr>
            <a:t>air Competition</a:t>
          </a:r>
          <a:endParaRPr lang="zh-CN" altLang="en-US" sz="1200" kern="1200" dirty="0">
            <a:solidFill>
              <a:schemeClr val="bg1"/>
            </a:solidFill>
            <a:latin typeface="微软雅黑" pitchFamily="34" charset="-122"/>
            <a:ea typeface="微软雅黑" pitchFamily="34" charset="-122"/>
          </a:endParaRPr>
        </a:p>
      </dsp:txBody>
      <dsp:txXfrm>
        <a:off x="377672" y="1368945"/>
        <a:ext cx="5857297" cy="515056"/>
      </dsp:txXfrm>
    </dsp:sp>
    <dsp:sp modelId="{C02C4CE6-A7D9-4629-9B82-F39ED9147626}">
      <dsp:nvSpPr>
        <dsp:cNvPr id="0" name=""/>
        <dsp:cNvSpPr/>
      </dsp:nvSpPr>
      <dsp:spPr>
        <a:xfrm>
          <a:off x="0" y="2409858"/>
          <a:ext cx="7560840" cy="252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2001FA-3813-4B42-A2B9-E38471808AF4}">
      <dsp:nvSpPr>
        <dsp:cNvPr id="0" name=""/>
        <dsp:cNvSpPr/>
      </dsp:nvSpPr>
      <dsp:spPr>
        <a:xfrm>
          <a:off x="377672" y="2042402"/>
          <a:ext cx="5857297" cy="51505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bg1"/>
              </a:solidFill>
              <a:latin typeface="微软雅黑" pitchFamily="34" charset="-122"/>
              <a:ea typeface="微软雅黑" pitchFamily="34" charset="-122"/>
            </a:rPr>
            <a:t>中国匠人们做自己想做的产品的机会</a:t>
          </a:r>
          <a:r>
            <a:rPr lang="en-US" altLang="zh-CN" sz="900" kern="1200" dirty="0" smtClean="0">
              <a:latin typeface="微软雅黑" pitchFamily="34" charset="-122"/>
              <a:ea typeface="微软雅黑" pitchFamily="34" charset="-122"/>
            </a:rPr>
            <a:t>Opportunities for Independent R&amp;D </a:t>
          </a:r>
          <a:endParaRPr lang="zh-CN" altLang="en-US" sz="900" kern="1200" dirty="0">
            <a:solidFill>
              <a:schemeClr val="bg1"/>
            </a:solidFill>
            <a:latin typeface="微软雅黑" pitchFamily="34" charset="-122"/>
            <a:ea typeface="微软雅黑" pitchFamily="34" charset="-122"/>
          </a:endParaRPr>
        </a:p>
      </dsp:txBody>
      <dsp:txXfrm>
        <a:off x="377672" y="2042402"/>
        <a:ext cx="5857297" cy="5150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CB8A29A1-CF1F-49DA-B6B3-9A0DFC4625B5}" type="datetimeFigureOut">
              <a:rPr lang="zh-CN" altLang="en-US" smtClean="0"/>
              <a:pPr/>
              <a:t>2019/6/7</a:t>
            </a:fld>
            <a:endParaRPr lang="zh-CN" altLang="en-US"/>
          </a:p>
        </p:txBody>
      </p:sp>
      <p:sp>
        <p:nvSpPr>
          <p:cNvPr id="4" name="幻灯片图像占位符 3"/>
          <p:cNvSpPr>
            <a:spLocks noGrp="1" noRot="1" noChangeAspect="1"/>
          </p:cNvSpPr>
          <p:nvPr>
            <p:ph type="sldImg" idx="2"/>
          </p:nvPr>
        </p:nvSpPr>
        <p:spPr>
          <a:xfrm>
            <a:off x="2857500" y="385763"/>
            <a:ext cx="3429000" cy="192881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2443163"/>
            <a:ext cx="7315200" cy="23145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4884738"/>
            <a:ext cx="3962400" cy="257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4884738"/>
            <a:ext cx="3962400" cy="257175"/>
          </a:xfrm>
          <a:prstGeom prst="rect">
            <a:avLst/>
          </a:prstGeom>
        </p:spPr>
        <p:txBody>
          <a:bodyPr vert="horz" lIns="91440" tIns="45720" rIns="91440" bIns="45720" rtlCol="0" anchor="b"/>
          <a:lstStyle>
            <a:lvl1pPr algn="r">
              <a:defRPr sz="1200"/>
            </a:lvl1pPr>
          </a:lstStyle>
          <a:p>
            <a:fld id="{1B9174BD-9019-4F3C-9EBA-CE59DFFEBD2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pPr/>
              <a:t>1</a:t>
            </a:fld>
            <a:endParaRPr lang="zh-CN" altLang="en-US"/>
          </a:p>
        </p:txBody>
      </p:sp>
    </p:spTree>
    <p:extLst>
      <p:ext uri="{BB962C8B-B14F-4D97-AF65-F5344CB8AC3E}">
        <p14:creationId xmlns:p14="http://schemas.microsoft.com/office/powerpoint/2010/main" xmlns="" val="317918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宋体"/>
                <a:cs typeface="宋体"/>
              </a:defRPr>
            </a:lvl1pPr>
          </a:lstStyle>
          <a:p>
            <a:endParaRPr/>
          </a:p>
        </p:txBody>
      </p:sp>
      <p:sp>
        <p:nvSpPr>
          <p:cNvPr id="3" name="Holder 3"/>
          <p:cNvSpPr>
            <a:spLocks noGrp="1"/>
          </p:cNvSpPr>
          <p:nvPr>
            <p:ph type="body" idx="1"/>
          </p:nvPr>
        </p:nvSpPr>
        <p:spPr/>
        <p:txBody>
          <a:bodyPr lIns="0" tIns="0" rIns="0" bIns="0"/>
          <a:lstStyle>
            <a:lvl1pPr>
              <a:defRPr sz="1800" b="0" i="0">
                <a:solidFill>
                  <a:srgbClr val="F1C232"/>
                </a:solidFill>
                <a:latin typeface="宋体"/>
                <a:cs typeface="宋体"/>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宋体"/>
                <a:cs typeface="宋体"/>
              </a:defRPr>
            </a:lvl1pPr>
          </a:lstStyle>
          <a:p>
            <a:endParaRPr/>
          </a:p>
        </p:txBody>
      </p:sp>
      <p:sp>
        <p:nvSpPr>
          <p:cNvPr id="3" name="Holder 3"/>
          <p:cNvSpPr>
            <a:spLocks noGrp="1"/>
          </p:cNvSpPr>
          <p:nvPr>
            <p:ph sz="half" idx="2"/>
          </p:nvPr>
        </p:nvSpPr>
        <p:spPr>
          <a:xfrm>
            <a:off x="628650" y="1164452"/>
            <a:ext cx="3861435" cy="3403600"/>
          </a:xfrm>
          <a:prstGeom prst="rect">
            <a:avLst/>
          </a:prstGeom>
        </p:spPr>
        <p:txBody>
          <a:bodyPr wrap="square" lIns="0" tIns="0" rIns="0" bIns="0">
            <a:spAutoFit/>
          </a:bodyPr>
          <a:lstStyle>
            <a:lvl1pPr>
              <a:defRPr sz="2000" b="1" i="0">
                <a:solidFill>
                  <a:srgbClr val="404040"/>
                </a:solidFill>
                <a:latin typeface="微软雅黑"/>
                <a:cs typeface="微软雅黑"/>
              </a:defRPr>
            </a:lvl1pPr>
          </a:lstStyle>
          <a:p>
            <a:endParaRPr/>
          </a:p>
        </p:txBody>
      </p:sp>
      <p:sp>
        <p:nvSpPr>
          <p:cNvPr id="4" name="Holder 4"/>
          <p:cNvSpPr>
            <a:spLocks noGrp="1"/>
          </p:cNvSpPr>
          <p:nvPr>
            <p:ph sz="half" idx="3"/>
          </p:nvPr>
        </p:nvSpPr>
        <p:spPr>
          <a:xfrm>
            <a:off x="5298830" y="1149531"/>
            <a:ext cx="3448050" cy="3176904"/>
          </a:xfrm>
          <a:prstGeom prst="rect">
            <a:avLst/>
          </a:prstGeom>
        </p:spPr>
        <p:txBody>
          <a:bodyPr wrap="square" lIns="0" tIns="0" rIns="0" bIns="0">
            <a:spAutoFit/>
          </a:bodyPr>
          <a:lstStyle>
            <a:lvl1pPr>
              <a:defRPr sz="1800" b="0" i="0">
                <a:solidFill>
                  <a:srgbClr val="404040"/>
                </a:solidFill>
                <a:latin typeface="微软雅黑"/>
                <a:cs typeface="微软雅黑"/>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宋体"/>
                <a:cs typeface="宋体"/>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5278" y="726216"/>
            <a:ext cx="6313805" cy="397509"/>
          </a:xfrm>
          <a:prstGeom prst="rect">
            <a:avLst/>
          </a:prstGeom>
        </p:spPr>
        <p:txBody>
          <a:bodyPr wrap="square" lIns="0" tIns="0" rIns="0" bIns="0">
            <a:spAutoFit/>
          </a:bodyPr>
          <a:lstStyle>
            <a:lvl1pPr>
              <a:defRPr sz="2400" b="0" i="0">
                <a:solidFill>
                  <a:schemeClr val="bg1"/>
                </a:solidFill>
                <a:latin typeface="宋体"/>
                <a:cs typeface="宋体"/>
              </a:defRPr>
            </a:lvl1pPr>
          </a:lstStyle>
          <a:p>
            <a:endParaRPr/>
          </a:p>
        </p:txBody>
      </p:sp>
      <p:sp>
        <p:nvSpPr>
          <p:cNvPr id="3" name="Holder 3"/>
          <p:cNvSpPr>
            <a:spLocks noGrp="1"/>
          </p:cNvSpPr>
          <p:nvPr>
            <p:ph type="body" idx="1"/>
          </p:nvPr>
        </p:nvSpPr>
        <p:spPr>
          <a:xfrm>
            <a:off x="335278" y="1710588"/>
            <a:ext cx="8157209" cy="2897504"/>
          </a:xfrm>
          <a:prstGeom prst="rect">
            <a:avLst/>
          </a:prstGeom>
        </p:spPr>
        <p:txBody>
          <a:bodyPr wrap="square" lIns="0" tIns="0" rIns="0" bIns="0">
            <a:spAutoFit/>
          </a:bodyPr>
          <a:lstStyle>
            <a:lvl1pPr>
              <a:defRPr sz="1800" b="0" i="0">
                <a:solidFill>
                  <a:srgbClr val="F1C232"/>
                </a:solidFill>
                <a:latin typeface="宋体"/>
                <a:cs typeface="宋体"/>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6/7/2019</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clubfactory.com/" TargetMode="External"/><Relationship Id="rId2" Type="http://schemas.openxmlformats.org/officeDocument/2006/relationships/hyperlink" Target="https://www.jollychic.com/"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allpcb.com/"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Administrator\Desktop\1.峰澜项目\峰澜大客项目\2018.1月\【完成】1.4浙江制造\图片\未标题-2.png"/>
          <p:cNvPicPr>
            <a:picLocks noChangeAspect="1" noChangeArrowheads="1"/>
          </p:cNvPicPr>
          <p:nvPr/>
        </p:nvPicPr>
        <p:blipFill>
          <a:blip r:embed="rId3" cstate="print">
            <a:lum bright="10000" contrast="10000"/>
          </a:blip>
          <a:srcRect/>
          <a:stretch>
            <a:fillRect/>
          </a:stretch>
        </p:blipFill>
        <p:spPr bwMode="auto">
          <a:xfrm>
            <a:off x="7051139" y="2027208"/>
            <a:ext cx="3388261" cy="3137659"/>
          </a:xfrm>
          <a:prstGeom prst="rect">
            <a:avLst/>
          </a:prstGeom>
          <a:noFill/>
        </p:spPr>
      </p:pic>
      <p:sp>
        <p:nvSpPr>
          <p:cNvPr id="36" name="任意多边形 35"/>
          <p:cNvSpPr/>
          <p:nvPr/>
        </p:nvSpPr>
        <p:spPr>
          <a:xfrm rot="2700000">
            <a:off x="3938857" y="-1291104"/>
            <a:ext cx="2524210" cy="2487654"/>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812" tIns="33906" rIns="67812" bIns="33906" numCol="1" spcCol="0" rtlCol="0" fromWordArt="0" anchor="ctr" anchorCtr="0" forceAA="0" compatLnSpc="1">
            <a:prstTxWarp prst="textNoShape">
              <a:avLst/>
            </a:prstTxWarp>
            <a:noAutofit/>
          </a:bodyPr>
          <a:lstStyle/>
          <a:p>
            <a:pPr algn="ctr"/>
            <a:endParaRPr lang="zh-CN" altLang="en-US" sz="1512"/>
          </a:p>
        </p:txBody>
      </p:sp>
      <p:sp>
        <p:nvSpPr>
          <p:cNvPr id="25" name="任意多边形 24"/>
          <p:cNvSpPr/>
          <p:nvPr/>
        </p:nvSpPr>
        <p:spPr>
          <a:xfrm rot="2700000">
            <a:off x="8849537" y="1465924"/>
            <a:ext cx="665477" cy="665477"/>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812" tIns="33906" rIns="67812" bIns="33906" numCol="1" spcCol="0" rtlCol="0" fromWordArt="0" anchor="ctr" anchorCtr="0" forceAA="0" compatLnSpc="1">
            <a:prstTxWarp prst="textNoShape">
              <a:avLst/>
            </a:prstTxWarp>
            <a:noAutofit/>
          </a:bodyPr>
          <a:lstStyle/>
          <a:p>
            <a:pPr algn="ctr"/>
            <a:endParaRPr lang="zh-CN" altLang="en-US" sz="1512"/>
          </a:p>
        </p:txBody>
      </p:sp>
      <p:sp>
        <p:nvSpPr>
          <p:cNvPr id="51" name="任意多边形 50"/>
          <p:cNvSpPr/>
          <p:nvPr/>
        </p:nvSpPr>
        <p:spPr>
          <a:xfrm rot="2700000">
            <a:off x="-364038" y="4653244"/>
            <a:ext cx="1287498" cy="305685"/>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812" tIns="33906" rIns="67812" bIns="33906" numCol="1" spcCol="0" rtlCol="0" fromWordArt="0" anchor="ctr" anchorCtr="0" forceAA="0" compatLnSpc="1">
            <a:prstTxWarp prst="textNoShape">
              <a:avLst/>
            </a:prstTxWarp>
            <a:noAutofit/>
          </a:bodyPr>
          <a:lstStyle/>
          <a:p>
            <a:pPr algn="ctr"/>
            <a:endParaRPr lang="zh-CN" altLang="en-US" sz="1512"/>
          </a:p>
        </p:txBody>
      </p:sp>
      <p:sp>
        <p:nvSpPr>
          <p:cNvPr id="19" name="文本框 18"/>
          <p:cNvSpPr txBox="1"/>
          <p:nvPr/>
        </p:nvSpPr>
        <p:spPr>
          <a:xfrm>
            <a:off x="1301085" y="2343150"/>
            <a:ext cx="3207020" cy="991804"/>
          </a:xfrm>
          <a:prstGeom prst="rect">
            <a:avLst/>
          </a:prstGeom>
          <a:noFill/>
        </p:spPr>
        <p:txBody>
          <a:bodyPr wrap="none" lIns="67812" tIns="33906" rIns="67812" bIns="33906" rtlCol="0">
            <a:spAutoFit/>
          </a:bodyPr>
          <a:lstStyle/>
          <a:p>
            <a:pPr algn="ctr"/>
            <a:r>
              <a:rPr lang="zh-CN" altLang="en-US" sz="4000" b="1" spc="-10" dirty="0" smtClean="0">
                <a:solidFill>
                  <a:schemeClr val="tx1">
                    <a:lumMod val="75000"/>
                    <a:lumOff val="25000"/>
                  </a:schemeClr>
                </a:solidFill>
                <a:latin typeface="微软雅黑" pitchFamily="34" charset="-122"/>
                <a:ea typeface="微软雅黑" pitchFamily="34" charset="-122"/>
                <a:cs typeface="微软雅黑"/>
              </a:rPr>
              <a:t>从品质到品牌</a:t>
            </a:r>
            <a:endParaRPr lang="en-US" altLang="zh-CN" sz="4000" b="1" spc="-10" dirty="0" smtClean="0">
              <a:solidFill>
                <a:schemeClr val="tx1">
                  <a:lumMod val="75000"/>
                  <a:lumOff val="25000"/>
                </a:schemeClr>
              </a:solidFill>
              <a:latin typeface="微软雅黑" pitchFamily="34" charset="-122"/>
              <a:ea typeface="微软雅黑" pitchFamily="34" charset="-122"/>
              <a:cs typeface="微软雅黑"/>
            </a:endParaRPr>
          </a:p>
          <a:p>
            <a:pPr algn="ctr"/>
            <a:r>
              <a:rPr lang="en-US" altLang="zh-CN" sz="2000" b="1" spc="-10" dirty="0" smtClean="0">
                <a:solidFill>
                  <a:schemeClr val="tx1">
                    <a:lumMod val="75000"/>
                    <a:lumOff val="25000"/>
                  </a:schemeClr>
                </a:solidFill>
                <a:latin typeface="微软雅黑" pitchFamily="34" charset="-122"/>
                <a:ea typeface="微软雅黑" pitchFamily="34" charset="-122"/>
                <a:cs typeface="微软雅黑"/>
              </a:rPr>
              <a:t>Quality to Brand</a:t>
            </a:r>
          </a:p>
        </p:txBody>
      </p:sp>
      <p:sp>
        <p:nvSpPr>
          <p:cNvPr id="49" name="任意多边形 48"/>
          <p:cNvSpPr/>
          <p:nvPr/>
        </p:nvSpPr>
        <p:spPr>
          <a:xfrm rot="2700000">
            <a:off x="-285887" y="4884486"/>
            <a:ext cx="693803" cy="340874"/>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812" tIns="33906" rIns="67812" bIns="33906" numCol="1" spcCol="0" rtlCol="0" fromWordArt="0" anchor="ctr" anchorCtr="0" forceAA="0" compatLnSpc="1">
            <a:prstTxWarp prst="textNoShape">
              <a:avLst/>
            </a:prstTxWarp>
            <a:noAutofit/>
          </a:bodyPr>
          <a:lstStyle/>
          <a:p>
            <a:pPr algn="ctr"/>
            <a:endParaRPr lang="zh-CN" altLang="en-US" sz="1512"/>
          </a:p>
        </p:txBody>
      </p:sp>
      <p:cxnSp>
        <p:nvCxnSpPr>
          <p:cNvPr id="26" name="直接连接符 25"/>
          <p:cNvCxnSpPr/>
          <p:nvPr/>
        </p:nvCxnSpPr>
        <p:spPr>
          <a:xfrm>
            <a:off x="4307417" y="1039762"/>
            <a:ext cx="928192" cy="944605"/>
          </a:xfrm>
          <a:prstGeom prst="line">
            <a:avLst/>
          </a:prstGeom>
          <a:ln>
            <a:solidFill>
              <a:srgbClr val="9E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089055" y="1712187"/>
            <a:ext cx="928192" cy="94460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rot="2700000">
            <a:off x="9031877" y="4887326"/>
            <a:ext cx="230645" cy="39278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812" tIns="33906" rIns="67812" bIns="33906" numCol="1" spcCol="0" rtlCol="0" fromWordArt="0" anchor="ctr" anchorCtr="0" forceAA="0" compatLnSpc="1">
            <a:prstTxWarp prst="textNoShape">
              <a:avLst/>
            </a:prstTxWarp>
            <a:noAutofit/>
          </a:bodyPr>
          <a:lstStyle/>
          <a:p>
            <a:pPr algn="ctr"/>
            <a:endParaRPr lang="zh-CN" altLang="en-US" sz="1512"/>
          </a:p>
        </p:txBody>
      </p:sp>
      <p:cxnSp>
        <p:nvCxnSpPr>
          <p:cNvPr id="29" name="直接连接符 28"/>
          <p:cNvCxnSpPr/>
          <p:nvPr/>
        </p:nvCxnSpPr>
        <p:spPr>
          <a:xfrm>
            <a:off x="6456143" y="3099782"/>
            <a:ext cx="2221347" cy="2219985"/>
          </a:xfrm>
          <a:prstGeom prst="line">
            <a:avLst/>
          </a:prstGeom>
          <a:ln>
            <a:solidFill>
              <a:srgbClr val="9E0000"/>
            </a:solidFill>
          </a:ln>
        </p:spPr>
        <p:style>
          <a:lnRef idx="1">
            <a:schemeClr val="accent1"/>
          </a:lnRef>
          <a:fillRef idx="0">
            <a:schemeClr val="accent1"/>
          </a:fillRef>
          <a:effectRef idx="0">
            <a:schemeClr val="accent1"/>
          </a:effectRef>
          <a:fontRef idx="minor">
            <a:schemeClr val="tx1"/>
          </a:fontRef>
        </p:style>
      </p:cxnSp>
      <p:pic>
        <p:nvPicPr>
          <p:cNvPr id="18" name="Picture 5" descr="C:\Users\Administrator\Desktop\1.峰澜项目\峰澜大客项目\1.4浙江制造\LOGO1.png"/>
          <p:cNvPicPr>
            <a:picLocks noChangeAspect="1" noChangeArrowheads="1"/>
          </p:cNvPicPr>
          <p:nvPr/>
        </p:nvPicPr>
        <p:blipFill>
          <a:blip r:embed="rId4" cstate="print"/>
          <a:srcRect/>
          <a:stretch>
            <a:fillRect/>
          </a:stretch>
        </p:blipFill>
        <p:spPr bwMode="auto">
          <a:xfrm>
            <a:off x="2212319" y="1059134"/>
            <a:ext cx="1391607" cy="1244887"/>
          </a:xfrm>
          <a:prstGeom prst="rect">
            <a:avLst/>
          </a:prstGeom>
          <a:noFill/>
        </p:spPr>
      </p:pic>
      <p:pic>
        <p:nvPicPr>
          <p:cNvPr id="1028" name="Picture 4"/>
          <p:cNvPicPr>
            <a:picLocks noChangeAspect="1" noChangeArrowheads="1"/>
          </p:cNvPicPr>
          <p:nvPr/>
        </p:nvPicPr>
        <p:blipFill>
          <a:blip r:embed="rId5" cstate="print"/>
          <a:srcRect r="11101"/>
          <a:stretch>
            <a:fillRect/>
          </a:stretch>
        </p:blipFill>
        <p:spPr bwMode="auto">
          <a:xfrm rot="2691217">
            <a:off x="5766339" y="646242"/>
            <a:ext cx="2359419" cy="2317976"/>
          </a:xfrm>
          <a:prstGeom prst="rect">
            <a:avLst/>
          </a:prstGeom>
          <a:noFill/>
          <a:ln w="9525">
            <a:noFill/>
            <a:miter lim="800000"/>
            <a:headEnd/>
            <a:tailEnd/>
          </a:ln>
        </p:spPr>
      </p:pic>
      <p:pic>
        <p:nvPicPr>
          <p:cNvPr id="1040" name="Picture 16" descr="C:\Users\Administrator\Desktop\1.峰澜项目\峰澜大客项目\2018.1月\【完成】1.4浙江制造\图片\未标题-3.png"/>
          <p:cNvPicPr>
            <a:picLocks noChangeAspect="1" noChangeArrowheads="1"/>
          </p:cNvPicPr>
          <p:nvPr/>
        </p:nvPicPr>
        <p:blipFill>
          <a:blip r:embed="rId6" cstate="print">
            <a:lum bright="10000"/>
          </a:blip>
          <a:srcRect t="1690"/>
          <a:stretch>
            <a:fillRect/>
          </a:stretch>
        </p:blipFill>
        <p:spPr bwMode="auto">
          <a:xfrm>
            <a:off x="6869625" y="-29950"/>
            <a:ext cx="2331058" cy="1754635"/>
          </a:xfrm>
          <a:prstGeom prst="rect">
            <a:avLst/>
          </a:prstGeom>
          <a:noFill/>
        </p:spPr>
      </p:pic>
      <p:sp>
        <p:nvSpPr>
          <p:cNvPr id="20" name="object 4"/>
          <p:cNvSpPr/>
          <p:nvPr/>
        </p:nvSpPr>
        <p:spPr>
          <a:xfrm>
            <a:off x="554664" y="4124290"/>
            <a:ext cx="4779336" cy="0"/>
          </a:xfrm>
          <a:custGeom>
            <a:avLst/>
            <a:gdLst/>
            <a:ahLst/>
            <a:cxnLst/>
            <a:rect l="l" t="t" r="r" b="b"/>
            <a:pathLst>
              <a:path w="6029325">
                <a:moveTo>
                  <a:pt x="0" y="0"/>
                </a:moveTo>
                <a:lnTo>
                  <a:pt x="6028944" y="0"/>
                </a:lnTo>
              </a:path>
            </a:pathLst>
          </a:custGeom>
          <a:ln w="6096">
            <a:solidFill>
              <a:srgbClr val="A6A6A6"/>
            </a:solidFill>
          </a:ln>
        </p:spPr>
        <p:txBody>
          <a:bodyPr wrap="square" lIns="0" tIns="0" rIns="0" bIns="0" rtlCol="0"/>
          <a:lstStyle/>
          <a:p>
            <a:endParaRPr sz="1512">
              <a:latin typeface="微软雅黑" pitchFamily="34" charset="-122"/>
              <a:ea typeface="微软雅黑" pitchFamily="34" charset="-122"/>
            </a:endParaRPr>
          </a:p>
        </p:txBody>
      </p:sp>
      <p:sp>
        <p:nvSpPr>
          <p:cNvPr id="22" name="object 6"/>
          <p:cNvSpPr txBox="1"/>
          <p:nvPr/>
        </p:nvSpPr>
        <p:spPr>
          <a:xfrm>
            <a:off x="1017474" y="4148040"/>
            <a:ext cx="3810000" cy="164125"/>
          </a:xfrm>
          <a:prstGeom prst="rect">
            <a:avLst/>
          </a:prstGeom>
        </p:spPr>
        <p:txBody>
          <a:bodyPr vert="horz" wrap="square" lIns="0" tIns="10138" rIns="0" bIns="0" rtlCol="0">
            <a:spAutoFit/>
          </a:bodyPr>
          <a:lstStyle/>
          <a:p>
            <a:pPr marL="10671" algn="ctr">
              <a:spcBef>
                <a:spcPts val="80"/>
              </a:spcBef>
            </a:pPr>
            <a:r>
              <a:rPr lang="en-US" altLang="zh-CN" sz="1000" kern="0" dirty="0" smtClean="0">
                <a:latin typeface="微软雅黑" pitchFamily="34" charset="-122"/>
                <a:ea typeface="微软雅黑" pitchFamily="34" charset="-122"/>
                <a:cs typeface="PMingLiU"/>
              </a:rPr>
              <a:t>One Belt One Road (OBOR), the New Journey of E-commerce</a:t>
            </a:r>
            <a:endParaRPr lang="en-US" altLang="zh-CN" sz="1000" kern="0" dirty="0">
              <a:latin typeface="微软雅黑" pitchFamily="34" charset="-122"/>
              <a:ea typeface="微软雅黑" pitchFamily="34" charset="-122"/>
              <a:cs typeface="PMingLiU"/>
            </a:endParaRPr>
          </a:p>
        </p:txBody>
      </p:sp>
      <p:sp>
        <p:nvSpPr>
          <p:cNvPr id="21" name="文本框 22"/>
          <p:cNvSpPr txBox="1"/>
          <p:nvPr/>
        </p:nvSpPr>
        <p:spPr>
          <a:xfrm>
            <a:off x="999986" y="3790950"/>
            <a:ext cx="3827488" cy="337779"/>
          </a:xfrm>
          <a:prstGeom prst="rect">
            <a:avLst/>
          </a:prstGeom>
          <a:noFill/>
        </p:spPr>
        <p:txBody>
          <a:bodyPr wrap="square" lIns="67812" tIns="33906" rIns="67812" bIns="33906" rtlCol="0">
            <a:spAutoFit/>
          </a:bodyPr>
          <a:lstStyle/>
          <a:p>
            <a:pPr algn="ctr">
              <a:lnSpc>
                <a:spcPts val="2101"/>
              </a:lnSpc>
            </a:pPr>
            <a:r>
              <a:rPr lang="zh-CN" altLang="en-US" b="1" spc="-10" dirty="0" smtClean="0">
                <a:solidFill>
                  <a:schemeClr val="tx1">
                    <a:lumMod val="75000"/>
                    <a:lumOff val="25000"/>
                  </a:schemeClr>
                </a:solidFill>
                <a:latin typeface="微软雅黑" pitchFamily="34" charset="-122"/>
                <a:ea typeface="微软雅黑" pitchFamily="34" charset="-122"/>
                <a:cs typeface="微软雅黑"/>
              </a:rPr>
              <a:t>开启“一带一路”网络贸易新征程</a:t>
            </a:r>
            <a:endParaRPr lang="zh-CN" altLang="en-US" b="1" dirty="0">
              <a:solidFill>
                <a:schemeClr val="tx1">
                  <a:lumMod val="75000"/>
                  <a:lumOff val="25000"/>
                </a:schemeClr>
              </a:solidFill>
              <a:latin typeface="Calibri Light" panose="020F0302020204030204" pitchFamily="34" charset="0"/>
            </a:endParaRPr>
          </a:p>
        </p:txBody>
      </p:sp>
      <p:pic>
        <p:nvPicPr>
          <p:cNvPr id="1026" name="Picture 2"/>
          <p:cNvPicPr>
            <a:picLocks noChangeAspect="1" noChangeArrowheads="1"/>
          </p:cNvPicPr>
          <p:nvPr/>
        </p:nvPicPr>
        <p:blipFill>
          <a:blip r:embed="rId7" cstate="print"/>
          <a:srcRect/>
          <a:stretch>
            <a:fillRect/>
          </a:stretch>
        </p:blipFill>
        <p:spPr bwMode="auto">
          <a:xfrm>
            <a:off x="5257800" y="133350"/>
            <a:ext cx="3352800" cy="3352800"/>
          </a:xfrm>
          <a:prstGeom prst="diamond">
            <a:avLst/>
          </a:prstGeom>
          <a:noFill/>
          <a:ln w="9525">
            <a:noFill/>
            <a:miter lim="800000"/>
            <a:headEnd/>
            <a:tailEnd/>
          </a:ln>
        </p:spPr>
      </p:pic>
    </p:spTree>
    <p:extLst>
      <p:ext uri="{BB962C8B-B14F-4D97-AF65-F5344CB8AC3E}">
        <p14:creationId xmlns:p14="http://schemas.microsoft.com/office/powerpoint/2010/main" xmlns="" val="2613407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095500"/>
            <a:ext cx="5803900" cy="2133600"/>
          </a:xfrm>
          <a:custGeom>
            <a:avLst/>
            <a:gdLst/>
            <a:ahLst/>
            <a:cxnLst/>
            <a:rect l="l" t="t" r="r" b="b"/>
            <a:pathLst>
              <a:path w="5803900" h="2133600">
                <a:moveTo>
                  <a:pt x="0" y="2133600"/>
                </a:moveTo>
                <a:lnTo>
                  <a:pt x="5803900" y="2133600"/>
                </a:lnTo>
                <a:lnTo>
                  <a:pt x="5803900" y="0"/>
                </a:lnTo>
                <a:lnTo>
                  <a:pt x="0" y="0"/>
                </a:lnTo>
                <a:lnTo>
                  <a:pt x="0" y="2133600"/>
                </a:lnTo>
                <a:close/>
              </a:path>
            </a:pathLst>
          </a:custGeom>
          <a:solidFill>
            <a:srgbClr val="C00000"/>
          </a:solidFill>
        </p:spPr>
        <p:txBody>
          <a:bodyPr wrap="square" lIns="0" tIns="0" rIns="0" bIns="0" rtlCol="0"/>
          <a:lstStyle/>
          <a:p>
            <a:endParaRPr/>
          </a:p>
        </p:txBody>
      </p:sp>
      <p:sp>
        <p:nvSpPr>
          <p:cNvPr id="4" name="object 4"/>
          <p:cNvSpPr/>
          <p:nvPr/>
        </p:nvSpPr>
        <p:spPr>
          <a:xfrm>
            <a:off x="5803900" y="3162300"/>
            <a:ext cx="1155700" cy="1066800"/>
          </a:xfrm>
          <a:custGeom>
            <a:avLst/>
            <a:gdLst/>
            <a:ahLst/>
            <a:cxnLst/>
            <a:rect l="l" t="t" r="r" b="b"/>
            <a:pathLst>
              <a:path w="1155700" h="1066800">
                <a:moveTo>
                  <a:pt x="0" y="1066800"/>
                </a:moveTo>
                <a:lnTo>
                  <a:pt x="1155700" y="1066800"/>
                </a:lnTo>
                <a:lnTo>
                  <a:pt x="1155700" y="0"/>
                </a:lnTo>
                <a:lnTo>
                  <a:pt x="0" y="0"/>
                </a:lnTo>
                <a:lnTo>
                  <a:pt x="0" y="1066800"/>
                </a:lnTo>
                <a:close/>
              </a:path>
            </a:pathLst>
          </a:custGeom>
          <a:solidFill>
            <a:srgbClr val="A3A3A3"/>
          </a:solidFill>
        </p:spPr>
        <p:txBody>
          <a:bodyPr wrap="square" lIns="0" tIns="0" rIns="0" bIns="0" rtlCol="0"/>
          <a:lstStyle/>
          <a:p>
            <a:endParaRPr/>
          </a:p>
        </p:txBody>
      </p:sp>
      <p:sp>
        <p:nvSpPr>
          <p:cNvPr id="5" name="object 5"/>
          <p:cNvSpPr/>
          <p:nvPr/>
        </p:nvSpPr>
        <p:spPr>
          <a:xfrm>
            <a:off x="6946900" y="3162300"/>
            <a:ext cx="1143000" cy="1066800"/>
          </a:xfrm>
          <a:custGeom>
            <a:avLst/>
            <a:gdLst/>
            <a:ahLst/>
            <a:cxnLst/>
            <a:rect l="l" t="t" r="r" b="b"/>
            <a:pathLst>
              <a:path w="1143000" h="1066800">
                <a:moveTo>
                  <a:pt x="0" y="1066800"/>
                </a:moveTo>
                <a:lnTo>
                  <a:pt x="1143000" y="1066800"/>
                </a:lnTo>
                <a:lnTo>
                  <a:pt x="1143000" y="0"/>
                </a:lnTo>
                <a:lnTo>
                  <a:pt x="0" y="0"/>
                </a:lnTo>
                <a:lnTo>
                  <a:pt x="0" y="1066800"/>
                </a:lnTo>
                <a:close/>
              </a:path>
            </a:pathLst>
          </a:custGeom>
          <a:solidFill>
            <a:srgbClr val="C00000"/>
          </a:solidFill>
        </p:spPr>
        <p:txBody>
          <a:bodyPr wrap="square" lIns="0" tIns="0" rIns="0" bIns="0" rtlCol="0"/>
          <a:lstStyle/>
          <a:p>
            <a:endParaRPr/>
          </a:p>
        </p:txBody>
      </p:sp>
      <p:sp>
        <p:nvSpPr>
          <p:cNvPr id="6" name="object 6"/>
          <p:cNvSpPr/>
          <p:nvPr/>
        </p:nvSpPr>
        <p:spPr>
          <a:xfrm>
            <a:off x="8089900" y="2095500"/>
            <a:ext cx="1054100" cy="1066800"/>
          </a:xfrm>
          <a:custGeom>
            <a:avLst/>
            <a:gdLst/>
            <a:ahLst/>
            <a:cxnLst/>
            <a:rect l="l" t="t" r="r" b="b"/>
            <a:pathLst>
              <a:path w="1054100" h="1066800">
                <a:moveTo>
                  <a:pt x="0" y="1066800"/>
                </a:moveTo>
                <a:lnTo>
                  <a:pt x="1054100" y="1066800"/>
                </a:lnTo>
                <a:lnTo>
                  <a:pt x="1054100" y="0"/>
                </a:lnTo>
                <a:lnTo>
                  <a:pt x="0" y="0"/>
                </a:lnTo>
                <a:lnTo>
                  <a:pt x="0" y="1066800"/>
                </a:lnTo>
                <a:close/>
              </a:path>
            </a:pathLst>
          </a:custGeom>
          <a:solidFill>
            <a:srgbClr val="C00000"/>
          </a:solidFill>
        </p:spPr>
        <p:txBody>
          <a:bodyPr wrap="square" lIns="0" tIns="0" rIns="0" bIns="0" rtlCol="0"/>
          <a:lstStyle/>
          <a:p>
            <a:endParaRPr/>
          </a:p>
        </p:txBody>
      </p:sp>
      <p:sp>
        <p:nvSpPr>
          <p:cNvPr id="7" name="object 7"/>
          <p:cNvSpPr/>
          <p:nvPr/>
        </p:nvSpPr>
        <p:spPr>
          <a:xfrm>
            <a:off x="8089900" y="4216400"/>
            <a:ext cx="317500" cy="330200"/>
          </a:xfrm>
          <a:custGeom>
            <a:avLst/>
            <a:gdLst/>
            <a:ahLst/>
            <a:cxnLst/>
            <a:rect l="l" t="t" r="r" b="b"/>
            <a:pathLst>
              <a:path w="317500" h="330200">
                <a:moveTo>
                  <a:pt x="0" y="330200"/>
                </a:moveTo>
                <a:lnTo>
                  <a:pt x="317500" y="330200"/>
                </a:lnTo>
                <a:lnTo>
                  <a:pt x="317500" y="0"/>
                </a:lnTo>
                <a:lnTo>
                  <a:pt x="0" y="0"/>
                </a:lnTo>
                <a:lnTo>
                  <a:pt x="0" y="330200"/>
                </a:lnTo>
                <a:close/>
              </a:path>
            </a:pathLst>
          </a:custGeom>
          <a:solidFill>
            <a:srgbClr val="C00000"/>
          </a:solidFill>
        </p:spPr>
        <p:txBody>
          <a:bodyPr wrap="square" lIns="0" tIns="0" rIns="0" bIns="0" rtlCol="0"/>
          <a:lstStyle/>
          <a:p>
            <a:endParaRPr/>
          </a:p>
        </p:txBody>
      </p:sp>
      <p:sp>
        <p:nvSpPr>
          <p:cNvPr id="8" name="object 8"/>
          <p:cNvSpPr/>
          <p:nvPr/>
        </p:nvSpPr>
        <p:spPr>
          <a:xfrm>
            <a:off x="8394700" y="4533900"/>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solidFill>
            <a:srgbClr val="C00000"/>
          </a:solidFill>
        </p:spPr>
        <p:txBody>
          <a:bodyPr wrap="square" lIns="0" tIns="0" rIns="0" bIns="0" rtlCol="0"/>
          <a:lstStyle/>
          <a:p>
            <a:endParaRPr/>
          </a:p>
        </p:txBody>
      </p:sp>
      <p:sp>
        <p:nvSpPr>
          <p:cNvPr id="9" name="object 9"/>
          <p:cNvSpPr/>
          <p:nvPr/>
        </p:nvSpPr>
        <p:spPr>
          <a:xfrm>
            <a:off x="8293100" y="4749800"/>
            <a:ext cx="114300" cy="114300"/>
          </a:xfrm>
          <a:custGeom>
            <a:avLst/>
            <a:gdLst/>
            <a:ahLst/>
            <a:cxnLst/>
            <a:rect l="l" t="t" r="r" b="b"/>
            <a:pathLst>
              <a:path w="114300" h="114300">
                <a:moveTo>
                  <a:pt x="0" y="114300"/>
                </a:moveTo>
                <a:lnTo>
                  <a:pt x="114300" y="114300"/>
                </a:lnTo>
                <a:lnTo>
                  <a:pt x="114300" y="0"/>
                </a:lnTo>
                <a:lnTo>
                  <a:pt x="0" y="0"/>
                </a:lnTo>
                <a:lnTo>
                  <a:pt x="0" y="114300"/>
                </a:lnTo>
                <a:close/>
              </a:path>
            </a:pathLst>
          </a:custGeom>
          <a:solidFill>
            <a:srgbClr val="C00000"/>
          </a:solidFill>
        </p:spPr>
        <p:txBody>
          <a:bodyPr wrap="square" lIns="0" tIns="0" rIns="0" bIns="0" rtlCol="0"/>
          <a:lstStyle/>
          <a:p>
            <a:endParaRPr/>
          </a:p>
        </p:txBody>
      </p:sp>
      <p:sp>
        <p:nvSpPr>
          <p:cNvPr id="10" name="object 10"/>
          <p:cNvSpPr/>
          <p:nvPr/>
        </p:nvSpPr>
        <p:spPr>
          <a:xfrm>
            <a:off x="8610600" y="4749800"/>
            <a:ext cx="114300" cy="114300"/>
          </a:xfrm>
          <a:custGeom>
            <a:avLst/>
            <a:gdLst/>
            <a:ahLst/>
            <a:cxnLst/>
            <a:rect l="l" t="t" r="r" b="b"/>
            <a:pathLst>
              <a:path w="114300" h="114300">
                <a:moveTo>
                  <a:pt x="0" y="114300"/>
                </a:moveTo>
                <a:lnTo>
                  <a:pt x="114300" y="114300"/>
                </a:lnTo>
                <a:lnTo>
                  <a:pt x="114300" y="0"/>
                </a:lnTo>
                <a:lnTo>
                  <a:pt x="0" y="0"/>
                </a:lnTo>
                <a:lnTo>
                  <a:pt x="0" y="114300"/>
                </a:lnTo>
                <a:close/>
              </a:path>
            </a:pathLst>
          </a:custGeom>
          <a:solidFill>
            <a:srgbClr val="C00000"/>
          </a:solidFill>
        </p:spPr>
        <p:txBody>
          <a:bodyPr wrap="square" lIns="0" tIns="0" rIns="0" bIns="0" rtlCol="0"/>
          <a:lstStyle/>
          <a:p>
            <a:endParaRPr/>
          </a:p>
        </p:txBody>
      </p:sp>
      <p:sp>
        <p:nvSpPr>
          <p:cNvPr id="11" name="object 11"/>
          <p:cNvSpPr/>
          <p:nvPr/>
        </p:nvSpPr>
        <p:spPr>
          <a:xfrm>
            <a:off x="8610600" y="4432300"/>
            <a:ext cx="114300" cy="114300"/>
          </a:xfrm>
          <a:custGeom>
            <a:avLst/>
            <a:gdLst/>
            <a:ahLst/>
            <a:cxnLst/>
            <a:rect l="l" t="t" r="r" b="b"/>
            <a:pathLst>
              <a:path w="114300" h="114300">
                <a:moveTo>
                  <a:pt x="0" y="114300"/>
                </a:moveTo>
                <a:lnTo>
                  <a:pt x="114300" y="114300"/>
                </a:lnTo>
                <a:lnTo>
                  <a:pt x="114300" y="0"/>
                </a:lnTo>
                <a:lnTo>
                  <a:pt x="0" y="0"/>
                </a:lnTo>
                <a:lnTo>
                  <a:pt x="0" y="114300"/>
                </a:lnTo>
                <a:close/>
              </a:path>
            </a:pathLst>
          </a:custGeom>
          <a:solidFill>
            <a:srgbClr val="C00000"/>
          </a:solidFill>
        </p:spPr>
        <p:txBody>
          <a:bodyPr wrap="square" lIns="0" tIns="0" rIns="0" bIns="0" rtlCol="0"/>
          <a:lstStyle/>
          <a:p>
            <a:endParaRPr/>
          </a:p>
        </p:txBody>
      </p:sp>
      <p:sp>
        <p:nvSpPr>
          <p:cNvPr id="12" name="object 12"/>
          <p:cNvSpPr/>
          <p:nvPr/>
        </p:nvSpPr>
        <p:spPr>
          <a:xfrm>
            <a:off x="6946900" y="1028700"/>
            <a:ext cx="1143000" cy="1066800"/>
          </a:xfrm>
          <a:custGeom>
            <a:avLst/>
            <a:gdLst/>
            <a:ahLst/>
            <a:cxnLst/>
            <a:rect l="l" t="t" r="r" b="b"/>
            <a:pathLst>
              <a:path w="1143000" h="1066800">
                <a:moveTo>
                  <a:pt x="0" y="1066800"/>
                </a:moveTo>
                <a:lnTo>
                  <a:pt x="1143000" y="1066800"/>
                </a:lnTo>
                <a:lnTo>
                  <a:pt x="1143000" y="0"/>
                </a:lnTo>
                <a:lnTo>
                  <a:pt x="0" y="0"/>
                </a:lnTo>
                <a:lnTo>
                  <a:pt x="0" y="1066800"/>
                </a:lnTo>
                <a:close/>
              </a:path>
            </a:pathLst>
          </a:custGeom>
          <a:solidFill>
            <a:srgbClr val="D9D9D9"/>
          </a:solidFill>
        </p:spPr>
        <p:txBody>
          <a:bodyPr wrap="square" lIns="0" tIns="0" rIns="0" bIns="0" rtlCol="0"/>
          <a:lstStyle/>
          <a:p>
            <a:endParaRPr/>
          </a:p>
        </p:txBody>
      </p:sp>
      <p:sp>
        <p:nvSpPr>
          <p:cNvPr id="13" name="object 13"/>
          <p:cNvSpPr/>
          <p:nvPr/>
        </p:nvSpPr>
        <p:spPr>
          <a:xfrm>
            <a:off x="5803900" y="2095500"/>
            <a:ext cx="1155700" cy="1066800"/>
          </a:xfrm>
          <a:custGeom>
            <a:avLst/>
            <a:gdLst/>
            <a:ahLst/>
            <a:cxnLst/>
            <a:rect l="l" t="t" r="r" b="b"/>
            <a:pathLst>
              <a:path w="1155700" h="1066800">
                <a:moveTo>
                  <a:pt x="0" y="1066800"/>
                </a:moveTo>
                <a:lnTo>
                  <a:pt x="1155700" y="1066800"/>
                </a:lnTo>
                <a:lnTo>
                  <a:pt x="1155700" y="0"/>
                </a:lnTo>
                <a:lnTo>
                  <a:pt x="0" y="0"/>
                </a:lnTo>
                <a:lnTo>
                  <a:pt x="0" y="1066800"/>
                </a:lnTo>
                <a:close/>
              </a:path>
            </a:pathLst>
          </a:custGeom>
          <a:solidFill>
            <a:srgbClr val="C00000">
              <a:alpha val="79998"/>
            </a:srgbClr>
          </a:solidFill>
        </p:spPr>
        <p:txBody>
          <a:bodyPr wrap="square" lIns="0" tIns="0" rIns="0" bIns="0" rtlCol="0"/>
          <a:lstStyle/>
          <a:p>
            <a:endParaRPr/>
          </a:p>
        </p:txBody>
      </p:sp>
      <p:sp>
        <p:nvSpPr>
          <p:cNvPr id="15" name="object 15"/>
          <p:cNvSpPr txBox="1"/>
          <p:nvPr/>
        </p:nvSpPr>
        <p:spPr>
          <a:xfrm>
            <a:off x="381000" y="2336959"/>
            <a:ext cx="5791200" cy="2215991"/>
          </a:xfrm>
          <a:prstGeom prst="rect">
            <a:avLst/>
          </a:prstGeom>
        </p:spPr>
        <p:txBody>
          <a:bodyPr vert="horz" wrap="square" lIns="0" tIns="0" rIns="0" bIns="0" rtlCol="0">
            <a:spAutoFit/>
          </a:bodyPr>
          <a:lstStyle/>
          <a:p>
            <a:pPr marL="12700">
              <a:lnSpc>
                <a:spcPct val="100000"/>
              </a:lnSpc>
            </a:pPr>
            <a:r>
              <a:rPr sz="4000" dirty="0" err="1" smtClean="0">
                <a:solidFill>
                  <a:srgbClr val="FFFFFF"/>
                </a:solidFill>
                <a:latin typeface="微软雅黑" pitchFamily="34" charset="-122"/>
                <a:ea typeface="微软雅黑" pitchFamily="34" charset="-122"/>
                <a:cs typeface="微软雅黑"/>
              </a:rPr>
              <a:t>谢谢</a:t>
            </a:r>
            <a:endParaRPr lang="en-US" sz="4000" dirty="0" smtClean="0">
              <a:solidFill>
                <a:srgbClr val="FFFFFF"/>
              </a:solidFill>
              <a:latin typeface="微软雅黑" pitchFamily="34" charset="-122"/>
              <a:ea typeface="微软雅黑" pitchFamily="34" charset="-122"/>
              <a:cs typeface="微软雅黑"/>
            </a:endParaRPr>
          </a:p>
          <a:p>
            <a:pPr marL="12700">
              <a:lnSpc>
                <a:spcPct val="100000"/>
              </a:lnSpc>
            </a:pPr>
            <a:r>
              <a:rPr lang="en-US" altLang="zh-CN" sz="2800" dirty="0" smtClean="0">
                <a:solidFill>
                  <a:srgbClr val="FFFFFF"/>
                </a:solidFill>
                <a:latin typeface="微软雅黑" pitchFamily="34" charset="-122"/>
                <a:ea typeface="微软雅黑" pitchFamily="34" charset="-122"/>
                <a:cs typeface="微软雅黑"/>
              </a:rPr>
              <a:t>Thank You For Your Attention !</a:t>
            </a:r>
          </a:p>
          <a:p>
            <a:pPr marL="12700">
              <a:lnSpc>
                <a:spcPct val="100000"/>
              </a:lnSpc>
            </a:pPr>
            <a:endParaRPr lang="en-US" altLang="zh-CN" dirty="0" smtClean="0">
              <a:solidFill>
                <a:srgbClr val="FFFFFF"/>
              </a:solidFill>
              <a:latin typeface="微软雅黑" pitchFamily="34" charset="-122"/>
              <a:ea typeface="微软雅黑" pitchFamily="34" charset="-122"/>
              <a:cs typeface="微软雅黑"/>
            </a:endParaRPr>
          </a:p>
          <a:p>
            <a:pPr marL="12700">
              <a:lnSpc>
                <a:spcPct val="100000"/>
              </a:lnSpc>
            </a:pPr>
            <a:r>
              <a:rPr lang="zh-CN" altLang="en-US" dirty="0" smtClean="0">
                <a:solidFill>
                  <a:srgbClr val="FFFFFF"/>
                </a:solidFill>
                <a:latin typeface="微软雅黑" pitchFamily="34" charset="-122"/>
                <a:ea typeface="微软雅黑" pitchFamily="34" charset="-122"/>
                <a:cs typeface="微软雅黑"/>
              </a:rPr>
              <a:t>李姿</a:t>
            </a:r>
            <a:r>
              <a:rPr lang="en-US" altLang="zh-CN" dirty="0" err="1" smtClean="0">
                <a:solidFill>
                  <a:srgbClr val="FFFFFF"/>
                </a:solidFill>
                <a:latin typeface="微软雅黑" pitchFamily="34" charset="-122"/>
                <a:ea typeface="微软雅黑" pitchFamily="34" charset="-122"/>
                <a:cs typeface="微软雅黑"/>
              </a:rPr>
              <a:t>lizzy</a:t>
            </a:r>
            <a:r>
              <a:rPr lang="en-US" altLang="zh-CN" dirty="0" smtClean="0">
                <a:solidFill>
                  <a:srgbClr val="FFFFFF"/>
                </a:solidFill>
                <a:latin typeface="微软雅黑" pitchFamily="34" charset="-122"/>
                <a:ea typeface="微软雅黑" pitchFamily="34" charset="-122"/>
                <a:cs typeface="微软雅黑"/>
              </a:rPr>
              <a:t>   Tel</a:t>
            </a:r>
            <a:r>
              <a:rPr lang="zh-CN" altLang="en-US" dirty="0" smtClean="0">
                <a:solidFill>
                  <a:srgbClr val="FFFFFF"/>
                </a:solidFill>
                <a:latin typeface="微软雅黑" pitchFamily="34" charset="-122"/>
                <a:ea typeface="微软雅黑" pitchFamily="34" charset="-122"/>
                <a:cs typeface="微软雅黑"/>
              </a:rPr>
              <a:t>：</a:t>
            </a:r>
            <a:r>
              <a:rPr lang="en-US" altLang="zh-CN" dirty="0" smtClean="0">
                <a:solidFill>
                  <a:srgbClr val="FFFFFF"/>
                </a:solidFill>
                <a:latin typeface="微软雅黑" pitchFamily="34" charset="-122"/>
                <a:ea typeface="微软雅黑" pitchFamily="34" charset="-122"/>
                <a:cs typeface="微软雅黑"/>
              </a:rPr>
              <a:t>13819497120</a:t>
            </a:r>
            <a:endParaRPr lang="en-US" altLang="zh-CN" dirty="0" smtClean="0">
              <a:latin typeface="微软雅黑" pitchFamily="34" charset="-122"/>
              <a:ea typeface="微软雅黑" pitchFamily="34" charset="-122"/>
              <a:cs typeface="微软雅黑"/>
            </a:endParaRPr>
          </a:p>
          <a:p>
            <a:pPr marL="12700">
              <a:lnSpc>
                <a:spcPct val="100000"/>
              </a:lnSpc>
            </a:pPr>
            <a:endParaRPr sz="4000" dirty="0">
              <a:latin typeface="微软雅黑" pitchFamily="34" charset="-122"/>
              <a:ea typeface="微软雅黑" pitchFamily="34" charset="-122"/>
              <a:cs typeface="微软雅黑"/>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zmj.gov.cn/ttxw/201904/W020190428350655577369.jpg"/>
          <p:cNvPicPr>
            <a:picLocks noChangeAspect="1" noChangeArrowheads="1"/>
          </p:cNvPicPr>
          <p:nvPr/>
        </p:nvPicPr>
        <p:blipFill>
          <a:blip r:embed="rId2" cstate="print"/>
          <a:srcRect/>
          <a:stretch>
            <a:fillRect/>
          </a:stretch>
        </p:blipFill>
        <p:spPr bwMode="auto">
          <a:xfrm>
            <a:off x="304800" y="438150"/>
            <a:ext cx="4648200" cy="2433430"/>
          </a:xfrm>
          <a:prstGeom prst="rect">
            <a:avLst/>
          </a:prstGeom>
          <a:noFill/>
          <a:ln>
            <a:solidFill>
              <a:schemeClr val="bg1">
                <a:lumMod val="85000"/>
              </a:schemeClr>
            </a:solidFill>
          </a:ln>
        </p:spPr>
      </p:pic>
      <p:sp>
        <p:nvSpPr>
          <p:cNvPr id="3" name="矩形 2"/>
          <p:cNvSpPr/>
          <p:nvPr/>
        </p:nvSpPr>
        <p:spPr>
          <a:xfrm>
            <a:off x="838200" y="3023980"/>
            <a:ext cx="7467600" cy="1154162"/>
          </a:xfrm>
          <a:prstGeom prst="rect">
            <a:avLst/>
          </a:prstGeom>
        </p:spPr>
        <p:txBody>
          <a:bodyPr wrap="square">
            <a:spAutoFit/>
          </a:bodyPr>
          <a:lstStyle/>
          <a:p>
            <a:pPr algn="ctr">
              <a:lnSpc>
                <a:spcPct val="150000"/>
              </a:lnSpc>
            </a:pPr>
            <a:r>
              <a:rPr lang="en-US" altLang="zh-CN" dirty="0" smtClean="0">
                <a:latin typeface="微软雅黑" pitchFamily="34" charset="-122"/>
                <a:ea typeface="微软雅黑" pitchFamily="34" charset="-122"/>
              </a:rPr>
              <a:t>2019</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4</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25</a:t>
            </a:r>
            <a:r>
              <a:rPr lang="zh-CN" altLang="en-US" dirty="0" smtClean="0">
                <a:latin typeface="微软雅黑" pitchFamily="34" charset="-122"/>
                <a:ea typeface="微软雅黑" pitchFamily="34" charset="-122"/>
              </a:rPr>
              <a:t>日至</a:t>
            </a:r>
            <a:r>
              <a:rPr lang="en-US" altLang="zh-CN" dirty="0" smtClean="0">
                <a:latin typeface="微软雅黑" pitchFamily="34" charset="-122"/>
                <a:ea typeface="微软雅黑" pitchFamily="34" charset="-122"/>
              </a:rPr>
              <a:t>27</a:t>
            </a:r>
            <a:r>
              <a:rPr lang="zh-CN" altLang="en-US" dirty="0" smtClean="0">
                <a:latin typeface="微软雅黑" pitchFamily="34" charset="-122"/>
                <a:ea typeface="微软雅黑" pitchFamily="34" charset="-122"/>
              </a:rPr>
              <a:t>日，第二届“一带一路”国际合作高峰论坛在北京成功举办，开启</a:t>
            </a:r>
            <a:r>
              <a:rPr lang="zh-CN" altLang="en-US" sz="2800" dirty="0" smtClean="0">
                <a:solidFill>
                  <a:srgbClr val="C00000"/>
                </a:solidFill>
                <a:latin typeface="微软雅黑" pitchFamily="34" charset="-122"/>
                <a:ea typeface="微软雅黑" pitchFamily="34" charset="-122"/>
              </a:rPr>
              <a:t>高质量共建“一带一路”新征程</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pic>
        <p:nvPicPr>
          <p:cNvPr id="69636" name="Picture 4" descr="http://www.szmj.gov.cn/ttxw/201904/W020190428350652583632.jpg"/>
          <p:cNvPicPr>
            <a:picLocks noChangeAspect="1" noChangeArrowheads="1"/>
          </p:cNvPicPr>
          <p:nvPr/>
        </p:nvPicPr>
        <p:blipFill>
          <a:blip r:embed="rId3" cstate="print"/>
          <a:srcRect/>
          <a:stretch>
            <a:fillRect/>
          </a:stretch>
        </p:blipFill>
        <p:spPr bwMode="auto">
          <a:xfrm>
            <a:off x="5120506" y="438151"/>
            <a:ext cx="3718694" cy="2438400"/>
          </a:xfrm>
          <a:prstGeom prst="rect">
            <a:avLst/>
          </a:prstGeom>
          <a:noFill/>
          <a:ln>
            <a:solidFill>
              <a:schemeClr val="bg1">
                <a:lumMod val="85000"/>
              </a:schemeClr>
            </a:solidFill>
          </a:ln>
        </p:spPr>
      </p:pic>
      <p:sp>
        <p:nvSpPr>
          <p:cNvPr id="5" name="矩形 4"/>
          <p:cNvSpPr/>
          <p:nvPr/>
        </p:nvSpPr>
        <p:spPr>
          <a:xfrm>
            <a:off x="457200" y="4090780"/>
            <a:ext cx="8305800" cy="600164"/>
          </a:xfrm>
          <a:prstGeom prst="rect">
            <a:avLst/>
          </a:prstGeom>
        </p:spPr>
        <p:txBody>
          <a:bodyPr wrap="square">
            <a:spAutoFit/>
          </a:bodyPr>
          <a:lstStyle/>
          <a:p>
            <a:pPr algn="ctr">
              <a:lnSpc>
                <a:spcPct val="150000"/>
              </a:lnSpc>
            </a:pPr>
            <a:r>
              <a:rPr lang="en-US" altLang="zh-CN" sz="1100" dirty="0">
                <a:latin typeface="微软雅黑" pitchFamily="34" charset="-122"/>
                <a:ea typeface="微软雅黑" pitchFamily="34" charset="-122"/>
              </a:rPr>
              <a:t>From April 25 to 27, 2019, the 2</a:t>
            </a:r>
            <a:r>
              <a:rPr lang="en-US" altLang="zh-CN" sz="1100" baseline="30000" dirty="0">
                <a:latin typeface="微软雅黑" pitchFamily="34" charset="-122"/>
                <a:ea typeface="微软雅黑" pitchFamily="34" charset="-122"/>
              </a:rPr>
              <a:t>nd</a:t>
            </a:r>
            <a:r>
              <a:rPr lang="en-US" altLang="zh-CN" sz="1100" dirty="0">
                <a:latin typeface="微软雅黑" pitchFamily="34" charset="-122"/>
                <a:ea typeface="微软雅黑" pitchFamily="34" charset="-122"/>
              </a:rPr>
              <a:t> 'Belt and Road' International Cooperation Forum was successfully held in Beijing, China</a:t>
            </a:r>
          </a:p>
          <a:p>
            <a:pPr algn="ctr">
              <a:lnSpc>
                <a:spcPct val="150000"/>
              </a:lnSpc>
            </a:pPr>
            <a:r>
              <a:rPr lang="en-US" altLang="zh-CN" sz="1100" dirty="0">
                <a:latin typeface="微软雅黑" pitchFamily="34" charset="-122"/>
                <a:ea typeface="微软雅黑" pitchFamily="34" charset="-122"/>
              </a:rPr>
              <a:t>Opening </a:t>
            </a:r>
            <a:r>
              <a:rPr lang="en-US" altLang="zh-CN" sz="1100" dirty="0">
                <a:solidFill>
                  <a:srgbClr val="FF0000"/>
                </a:solidFill>
                <a:latin typeface="微软雅黑" pitchFamily="34" charset="-122"/>
                <a:ea typeface="微软雅黑" pitchFamily="34" charset="-122"/>
              </a:rPr>
              <a:t>a New Journey of High Quality 'One Belt, One Road’.</a:t>
            </a:r>
            <a:endParaRPr lang="zh-CN" altLang="en-US" sz="11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961" t="8693" r="9511"/>
          <a:stretch>
            <a:fillRect/>
          </a:stretch>
        </p:blipFill>
        <p:spPr bwMode="auto">
          <a:xfrm>
            <a:off x="1676400" y="1566862"/>
            <a:ext cx="5715000" cy="3214688"/>
          </a:xfrm>
          <a:prstGeom prst="rect">
            <a:avLst/>
          </a:prstGeom>
          <a:noFill/>
          <a:ln w="9525">
            <a:noFill/>
            <a:miter lim="800000"/>
            <a:headEnd/>
            <a:tailEnd/>
          </a:ln>
        </p:spPr>
      </p:pic>
      <p:sp>
        <p:nvSpPr>
          <p:cNvPr id="82946" name="AutoShape 2" descr="https://timgsa.baidu.com/timg?image&amp;quality=80&amp;size=b9999_10000&amp;sec=1559465560590&amp;di=7e6fad265867de30c5ef918898043502&amp;imgtype=0&amp;src=http%3A%2F%2F5b0988e595225.cdn.sohucs.com%2Fimages%2F20180122%2F3f4c71eac5504973a76cd0b25d64fb08.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533400" y="361950"/>
            <a:ext cx="8001000" cy="1077218"/>
          </a:xfrm>
          <a:prstGeom prst="rect">
            <a:avLst/>
          </a:prstGeom>
        </p:spPr>
        <p:txBody>
          <a:bodyPr wrap="square">
            <a:spAutoFit/>
          </a:bodyPr>
          <a:lstStyle/>
          <a:p>
            <a:pPr algn="ctr"/>
            <a:r>
              <a:rPr lang="zh-CN" altLang="en-US" sz="3200" dirty="0" smtClean="0">
                <a:solidFill>
                  <a:srgbClr val="C00000"/>
                </a:solidFill>
                <a:latin typeface="微软雅黑" panose="020B0503020204020204" charset="-122"/>
                <a:ea typeface="微软雅黑" panose="020B0503020204020204" charset="-122"/>
              </a:rPr>
              <a:t>高质量</a:t>
            </a:r>
            <a:r>
              <a:rPr lang="zh-CN" altLang="en-US" sz="3200" dirty="0" smtClean="0">
                <a:latin typeface="微软雅黑" panose="020B0503020204020204" charset="-122"/>
                <a:ea typeface="微软雅黑" panose="020B0503020204020204" charset="-122"/>
              </a:rPr>
              <a:t>开启“一带一路”网络贸易</a:t>
            </a:r>
            <a:r>
              <a:rPr lang="zh-CN" altLang="en-US" sz="3200" dirty="0" smtClean="0">
                <a:solidFill>
                  <a:srgbClr val="C00000"/>
                </a:solidFill>
                <a:latin typeface="微软雅黑" panose="020B0503020204020204" charset="-122"/>
                <a:ea typeface="微软雅黑" panose="020B0503020204020204" charset="-122"/>
              </a:rPr>
              <a:t>新征程</a:t>
            </a:r>
            <a:endParaRPr lang="en-US" altLang="zh-CN" sz="3200" dirty="0" smtClean="0">
              <a:solidFill>
                <a:srgbClr val="C00000"/>
              </a:solidFill>
              <a:latin typeface="微软雅黑" panose="020B0503020204020204" charset="-122"/>
              <a:ea typeface="微软雅黑" panose="020B0503020204020204" charset="-122"/>
            </a:endParaRPr>
          </a:p>
          <a:p>
            <a:pPr algn="ctr"/>
            <a:endParaRPr lang="en-US" altLang="zh-CN" sz="1600" dirty="0" smtClean="0">
              <a:solidFill>
                <a:srgbClr val="C00000"/>
              </a:solidFill>
              <a:latin typeface="微软雅黑" panose="020B0503020204020204" charset="-122"/>
              <a:ea typeface="微软雅黑" panose="020B0503020204020204" charset="-122"/>
            </a:endParaRPr>
          </a:p>
          <a:p>
            <a:pPr algn="ctr"/>
            <a:r>
              <a:rPr lang="en-US" altLang="zh-CN" sz="1600" dirty="0" smtClean="0">
                <a:solidFill>
                  <a:srgbClr val="C00000"/>
                </a:solidFill>
                <a:latin typeface="微软雅黑" panose="020B0503020204020204" charset="-122"/>
                <a:ea typeface="微软雅黑" panose="020B0503020204020204" charset="-122"/>
              </a:rPr>
              <a:t>High Quality </a:t>
            </a:r>
            <a:r>
              <a:rPr lang="en-US" altLang="zh-CN" sz="1600" dirty="0" err="1" smtClean="0">
                <a:latin typeface="微软雅黑" panose="020B0503020204020204" charset="-122"/>
                <a:ea typeface="微软雅黑" panose="020B0503020204020204" charset="-122"/>
              </a:rPr>
              <a:t>enables</a:t>
            </a:r>
            <a:r>
              <a:rPr lang="en-US" altLang="zh-CN" sz="1600" dirty="0" err="1" smtClean="0">
                <a:latin typeface="微软雅黑" pitchFamily="34" charset="-122"/>
                <a:ea typeface="微软雅黑" pitchFamily="34" charset="-122"/>
              </a:rPr>
              <a:t>‘One</a:t>
            </a:r>
            <a:r>
              <a:rPr lang="en-US" altLang="zh-CN" sz="1600" dirty="0" smtClean="0">
                <a:latin typeface="微软雅黑" pitchFamily="34" charset="-122"/>
                <a:ea typeface="微软雅黑" pitchFamily="34" charset="-122"/>
              </a:rPr>
              <a:t> Belt, One Road</a:t>
            </a:r>
            <a:r>
              <a:rPr lang="zh-CN" altLang="en-US" sz="1600" dirty="0" smtClean="0">
                <a:latin typeface="微软雅黑" pitchFamily="34" charset="-122"/>
                <a:ea typeface="微软雅黑" pitchFamily="34" charset="-122"/>
              </a:rPr>
              <a:t>’</a:t>
            </a:r>
            <a:r>
              <a:rPr lang="en-US" altLang="zh-CN" sz="1600" dirty="0" smtClean="0">
                <a:solidFill>
                  <a:srgbClr val="C00000"/>
                </a:solidFill>
                <a:latin typeface="微软雅黑" panose="020B0503020204020204" charset="-122"/>
                <a:ea typeface="微软雅黑" panose="020B0503020204020204" charset="-122"/>
              </a:rPr>
              <a:t>the New Journey</a:t>
            </a:r>
            <a:r>
              <a:rPr lang="en-US" altLang="zh-CN" sz="1600" dirty="0" smtClean="0">
                <a:solidFill>
                  <a:schemeClr val="bg1"/>
                </a:solidFill>
                <a:latin typeface="微软雅黑" panose="020B0503020204020204" charset="-122"/>
                <a:ea typeface="微软雅黑" panose="020B0503020204020204" charset="-122"/>
              </a:rPr>
              <a:t> </a:t>
            </a:r>
            <a:r>
              <a:rPr lang="en-US" altLang="zh-CN" sz="1600" dirty="0" smtClean="0">
                <a:latin typeface="微软雅黑" panose="020B0503020204020204" charset="-122"/>
                <a:ea typeface="微软雅黑" panose="020B0503020204020204" charset="-122"/>
              </a:rPr>
              <a:t>of E-commerce</a:t>
            </a:r>
            <a:endParaRPr lang="zh-CN" altLang="en-US" sz="1600" dirty="0" smtClean="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251520" y="1250454"/>
            <a:ext cx="8640960" cy="86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b="1" kern="1200" cap="none" baseline="0">
                <a:solidFill>
                  <a:schemeClr val="tx1"/>
                </a:solidFill>
                <a:latin typeface="Noto Sans CJK SC Bold" pitchFamily="34" charset="-122"/>
                <a:ea typeface="Noto Sans CJK SC Bold" pitchFamily="34" charset="-122"/>
                <a:cs typeface="+mj-cs"/>
              </a:defRPr>
            </a:lvl1pPr>
          </a:lstStyle>
          <a:p>
            <a:pPr>
              <a:lnSpc>
                <a:spcPct val="150000"/>
              </a:lnSpc>
            </a:pPr>
            <a:r>
              <a:rPr lang="zh-CN" altLang="en-US" sz="1400" b="0" dirty="0" smtClean="0">
                <a:latin typeface="微软雅黑" pitchFamily="34" charset="-122"/>
                <a:ea typeface="微软雅黑" pitchFamily="34" charset="-122"/>
              </a:rPr>
              <a:t>在推进“一带一路”网络贸易促进中心建设过程中，我们对</a:t>
            </a:r>
            <a:r>
              <a:rPr lang="en-US" altLang="zh-CN" sz="1400" b="0" dirty="0" smtClean="0">
                <a:latin typeface="微软雅黑" pitchFamily="34" charset="-122"/>
                <a:ea typeface="微软雅黑" pitchFamily="34" charset="-122"/>
              </a:rPr>
              <a:t>300</a:t>
            </a:r>
            <a:r>
              <a:rPr lang="zh-CN" altLang="en-US" sz="1400" b="0" dirty="0" smtClean="0">
                <a:latin typeface="微软雅黑" pitchFamily="34" charset="-122"/>
                <a:ea typeface="微软雅黑" pitchFamily="34" charset="-122"/>
              </a:rPr>
              <a:t>多家外贸企业进行了走访，总结外贸企业开展“一带一路”网络贸易面临的挑战，主要有以下三大方面：</a:t>
            </a:r>
            <a:endParaRPr lang="en-US" altLang="zh-CN" sz="1400" b="0" dirty="0" smtClean="0">
              <a:latin typeface="微软雅黑" pitchFamily="34" charset="-122"/>
              <a:ea typeface="微软雅黑" pitchFamily="34" charset="-122"/>
            </a:endParaRPr>
          </a:p>
          <a:p>
            <a:pPr>
              <a:lnSpc>
                <a:spcPct val="150000"/>
              </a:lnSpc>
            </a:pPr>
            <a:r>
              <a:rPr lang="en-US" altLang="zh-CN" sz="1050" b="0" dirty="0" smtClean="0">
                <a:latin typeface="微软雅黑" pitchFamily="34" charset="-122"/>
                <a:ea typeface="微软雅黑" pitchFamily="34" charset="-122"/>
              </a:rPr>
              <a:t>On the way of promoting the construction of the 'One Belt, One Road' network trade promotion center, we have visited more than 300 foreign trade enterprises,  and we find three aspects challenges which them are facing on the 'One Belt, One Road'.</a:t>
            </a:r>
          </a:p>
        </p:txBody>
      </p:sp>
      <p:graphicFrame>
        <p:nvGraphicFramePr>
          <p:cNvPr id="5" name="图示 4"/>
          <p:cNvGraphicFramePr/>
          <p:nvPr/>
        </p:nvGraphicFramePr>
        <p:xfrm>
          <a:off x="683568" y="2245494"/>
          <a:ext cx="7848872" cy="253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标题 1"/>
          <p:cNvSpPr txBox="1"/>
          <p:nvPr/>
        </p:nvSpPr>
        <p:spPr bwMode="auto">
          <a:xfrm>
            <a:off x="683260" y="285750"/>
            <a:ext cx="7777163" cy="595313"/>
          </a:xfrm>
          <a:prstGeom prst="rect">
            <a:avLst/>
          </a:prstGeom>
          <a:noFill/>
          <a:ln w="9525">
            <a:noFill/>
            <a:miter lim="800000"/>
          </a:ln>
        </p:spPr>
        <p:txBody>
          <a:bodyPr anchor="ctr"/>
          <a:lstStyle/>
          <a:p>
            <a:pPr algn="ctr" eaLnBrk="0" hangingPunct="0"/>
            <a:r>
              <a:rPr lang="zh-CN" altLang="en-US" sz="2400" b="1" dirty="0" smtClean="0">
                <a:solidFill>
                  <a:srgbClr val="2879F2"/>
                </a:solidFill>
                <a:latin typeface="微软雅黑" panose="020B0503020204020204" charset="-122"/>
                <a:ea typeface="微软雅黑" panose="020B0503020204020204" charset="-122"/>
                <a:cs typeface="Tahoma" panose="020B0604030504040204" pitchFamily="34" charset="0"/>
              </a:rPr>
              <a:t>走“一带一路”，企业不得不面对的</a:t>
            </a:r>
            <a:r>
              <a:rPr lang="zh-CN" altLang="en-US" sz="2400" b="1" dirty="0" smtClean="0">
                <a:solidFill>
                  <a:srgbClr val="C00000"/>
                </a:solidFill>
                <a:latin typeface="微软雅黑" panose="020B0503020204020204" charset="-122"/>
                <a:ea typeface="微软雅黑" panose="020B0503020204020204" charset="-122"/>
                <a:cs typeface="Tahoma" panose="020B0604030504040204" pitchFamily="34" charset="0"/>
              </a:rPr>
              <a:t>巨大挑战</a:t>
            </a:r>
          </a:p>
        </p:txBody>
      </p:sp>
      <p:sp>
        <p:nvSpPr>
          <p:cNvPr id="7" name="标题 1"/>
          <p:cNvSpPr txBox="1"/>
          <p:nvPr/>
        </p:nvSpPr>
        <p:spPr bwMode="auto">
          <a:xfrm>
            <a:off x="683260" y="604837"/>
            <a:ext cx="7777163" cy="595313"/>
          </a:xfrm>
          <a:prstGeom prst="rect">
            <a:avLst/>
          </a:prstGeom>
          <a:noFill/>
          <a:ln w="9525">
            <a:noFill/>
            <a:miter lim="800000"/>
          </a:ln>
        </p:spPr>
        <p:txBody>
          <a:bodyPr anchor="ctr"/>
          <a:lstStyle/>
          <a:p>
            <a:pPr algn="ctr" eaLnBrk="0" hangingPunct="0"/>
            <a:r>
              <a:rPr lang="en-US" altLang="zh-CN" sz="1400" dirty="0">
                <a:solidFill>
                  <a:srgbClr val="2879F2"/>
                </a:solidFill>
                <a:latin typeface="微软雅黑" panose="020B0503020204020204" charset="-122"/>
                <a:ea typeface="微软雅黑" panose="020B0503020204020204" charset="-122"/>
                <a:cs typeface="Tahoma" panose="020B0604030504040204" pitchFamily="34" charset="0"/>
              </a:rPr>
              <a:t>On the 'One Belt, One Road’, </a:t>
            </a:r>
            <a:r>
              <a:rPr lang="en-US" altLang="zh-CN" sz="1400" dirty="0" smtClean="0">
                <a:solidFill>
                  <a:srgbClr val="2879F2"/>
                </a:solidFill>
                <a:latin typeface="微软雅黑" panose="020B0503020204020204" charset="-122"/>
                <a:ea typeface="微软雅黑" panose="020B0503020204020204" charset="-122"/>
                <a:cs typeface="Tahoma" panose="020B0604030504040204" pitchFamily="34" charset="0"/>
              </a:rPr>
              <a:t>the </a:t>
            </a:r>
            <a:r>
              <a:rPr lang="en-US" altLang="zh-CN" sz="1400" dirty="0">
                <a:solidFill>
                  <a:srgbClr val="C00000"/>
                </a:solidFill>
                <a:latin typeface="微软雅黑" panose="020B0503020204020204" charset="-122"/>
                <a:ea typeface="微软雅黑" panose="020B0503020204020204" charset="-122"/>
                <a:cs typeface="Tahoma" panose="020B0604030504040204" pitchFamily="34" charset="0"/>
              </a:rPr>
              <a:t>Huge Challenge </a:t>
            </a:r>
            <a:r>
              <a:rPr lang="en-US" altLang="zh-CN" sz="1400" dirty="0">
                <a:solidFill>
                  <a:srgbClr val="2879F2"/>
                </a:solidFill>
                <a:latin typeface="微软雅黑" panose="020B0503020204020204" charset="-122"/>
                <a:ea typeface="微软雅黑" panose="020B0503020204020204" charset="-122"/>
                <a:cs typeface="Tahoma" panose="020B0604030504040204" pitchFamily="34" charset="0"/>
              </a:rPr>
              <a:t>that companies have to face</a:t>
            </a:r>
            <a:endParaRPr lang="zh-CN" altLang="en-US" sz="1400" dirty="0">
              <a:solidFill>
                <a:srgbClr val="C00000"/>
              </a:solidFill>
              <a:latin typeface="微软雅黑" panose="020B0503020204020204" charset="-122"/>
              <a:ea typeface="微软雅黑" panose="020B0503020204020204" charset="-122"/>
              <a:cs typeface="Tahom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3190" r="8524" b="8278"/>
          <a:stretch>
            <a:fillRect/>
          </a:stretch>
        </p:blipFill>
        <p:spPr bwMode="auto">
          <a:xfrm>
            <a:off x="838200" y="2800350"/>
            <a:ext cx="3886200" cy="2086013"/>
          </a:xfrm>
          <a:prstGeom prst="rect">
            <a:avLst/>
          </a:prstGeom>
          <a:noFill/>
          <a:ln w="9525">
            <a:solidFill>
              <a:schemeClr val="accent1"/>
            </a:solidFill>
            <a:miter lim="800000"/>
            <a:headEnd/>
            <a:tailEnd/>
          </a:ln>
        </p:spPr>
      </p:pic>
      <p:sp>
        <p:nvSpPr>
          <p:cNvPr id="5" name="标题 2"/>
          <p:cNvSpPr txBox="1"/>
          <p:nvPr/>
        </p:nvSpPr>
        <p:spPr>
          <a:xfrm>
            <a:off x="251520" y="1021854"/>
            <a:ext cx="8640960" cy="86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b="1" kern="1200" cap="none" baseline="0">
                <a:solidFill>
                  <a:schemeClr val="tx1"/>
                </a:solidFill>
                <a:latin typeface="Noto Sans CJK SC Bold" pitchFamily="34" charset="-122"/>
                <a:ea typeface="Noto Sans CJK SC Bold" pitchFamily="34" charset="-122"/>
                <a:cs typeface="+mj-cs"/>
              </a:defRPr>
            </a:lvl1pPr>
          </a:lstStyle>
          <a:p>
            <a:pPr>
              <a:lnSpc>
                <a:spcPct val="150000"/>
              </a:lnSpc>
            </a:pPr>
            <a:r>
              <a:rPr lang="zh-CN" altLang="en-US" sz="1400" b="0" dirty="0" smtClean="0">
                <a:latin typeface="微软雅黑" panose="020B0503020204020204" charset="-122"/>
                <a:ea typeface="微软雅黑" panose="020B0503020204020204" charset="-122"/>
              </a:rPr>
              <a:t>根据</a:t>
            </a:r>
            <a:r>
              <a:rPr lang="zh-CN" altLang="en-US" sz="1400" b="0" dirty="0">
                <a:latin typeface="微软雅黑" panose="020B0503020204020204" charset="-122"/>
                <a:ea typeface="微软雅黑" panose="020B0503020204020204" charset="-122"/>
              </a:rPr>
              <a:t>过去</a:t>
            </a:r>
            <a:r>
              <a:rPr lang="en-US" altLang="zh-CN" sz="1400" b="0" dirty="0">
                <a:latin typeface="微软雅黑" panose="020B0503020204020204" charset="-122"/>
                <a:ea typeface="微软雅黑" panose="020B0503020204020204" charset="-122"/>
              </a:rPr>
              <a:t>5</a:t>
            </a:r>
            <a:r>
              <a:rPr lang="zh-CN" altLang="en-US" sz="1400" b="0" dirty="0">
                <a:latin typeface="微软雅黑" panose="020B0503020204020204" charset="-122"/>
                <a:ea typeface="微软雅黑" panose="020B0503020204020204" charset="-122"/>
              </a:rPr>
              <a:t>年时间</a:t>
            </a:r>
            <a:r>
              <a:rPr lang="en-US" altLang="zh-CN" sz="1400" b="0" dirty="0">
                <a:latin typeface="微软雅黑" panose="020B0503020204020204" charset="-122"/>
                <a:ea typeface="微软雅黑" panose="020B0503020204020204" charset="-122"/>
              </a:rPr>
              <a:t>Google Trends</a:t>
            </a:r>
            <a:r>
              <a:rPr lang="zh-CN" altLang="en-US" sz="1400" b="0" dirty="0">
                <a:latin typeface="微软雅黑" panose="020B0503020204020204" charset="-122"/>
                <a:ea typeface="微软雅黑" panose="020B0503020204020204" charset="-122"/>
              </a:rPr>
              <a:t>热度分析：关键字</a:t>
            </a:r>
            <a:r>
              <a:rPr lang="zh-CN" altLang="en-US" sz="1400" b="0" dirty="0" smtClean="0">
                <a:latin typeface="微软雅黑" panose="020B0503020204020204" charset="-122"/>
                <a:ea typeface="微软雅黑" panose="020B0503020204020204" charset="-122"/>
              </a:rPr>
              <a:t>“</a:t>
            </a:r>
            <a:r>
              <a:rPr lang="en-US" altLang="zh-CN" sz="1400" b="0" dirty="0" smtClean="0">
                <a:latin typeface="微软雅黑" panose="020B0503020204020204" charset="-122"/>
                <a:ea typeface="微软雅黑" panose="020B0503020204020204" charset="-122"/>
              </a:rPr>
              <a:t>electric car</a:t>
            </a:r>
            <a:r>
              <a:rPr lang="zh-CN" altLang="en-US" sz="1400" b="0" dirty="0" smtClean="0">
                <a:latin typeface="微软雅黑" panose="020B0503020204020204" charset="-122"/>
                <a:ea typeface="微软雅黑" panose="020B0503020204020204" charset="-122"/>
              </a:rPr>
              <a:t>”（电动汽车）</a:t>
            </a:r>
            <a:r>
              <a:rPr lang="zh-CN" altLang="en-US" sz="1400" b="0" dirty="0">
                <a:latin typeface="微软雅黑" panose="020B0503020204020204" charset="-122"/>
                <a:ea typeface="微软雅黑" panose="020B0503020204020204" charset="-122"/>
              </a:rPr>
              <a:t>的搜索热度持续走高</a:t>
            </a:r>
            <a:r>
              <a:rPr lang="zh-CN" altLang="en-US" sz="1400" b="0" dirty="0" smtClean="0">
                <a:latin typeface="微软雅黑" panose="020B0503020204020204" charset="-122"/>
                <a:ea typeface="微软雅黑" panose="020B0503020204020204" charset="-122"/>
              </a:rPr>
              <a:t>，尤其</a:t>
            </a:r>
            <a:r>
              <a:rPr lang="zh-CN" altLang="en-US" sz="1400" b="0" dirty="0">
                <a:latin typeface="微软雅黑" panose="020B0503020204020204" charset="-122"/>
                <a:ea typeface="微软雅黑" panose="020B0503020204020204" charset="-122"/>
              </a:rPr>
              <a:t>在以下国家和</a:t>
            </a:r>
            <a:r>
              <a:rPr lang="zh-CN" altLang="en-US" sz="1400" b="0" dirty="0" smtClean="0">
                <a:latin typeface="微软雅黑" panose="020B0503020204020204" charset="-122"/>
                <a:ea typeface="微软雅黑" panose="020B0503020204020204" charset="-122"/>
              </a:rPr>
              <a:t>地区，这些可以为电动汽车企业开拓新市场提供参考。</a:t>
            </a:r>
            <a:endParaRPr lang="zh-CN" altLang="en-US" sz="1400" b="0" dirty="0">
              <a:latin typeface="微软雅黑" panose="020B0503020204020204" charset="-122"/>
              <a:ea typeface="微软雅黑" panose="020B0503020204020204" charset="-122"/>
            </a:endParaRPr>
          </a:p>
        </p:txBody>
      </p:sp>
      <p:sp>
        <p:nvSpPr>
          <p:cNvPr id="6" name="Shape 185"/>
          <p:cNvSpPr txBox="1"/>
          <p:nvPr/>
        </p:nvSpPr>
        <p:spPr>
          <a:xfrm>
            <a:off x="-12" y="438150"/>
            <a:ext cx="9144000" cy="648000"/>
          </a:xfrm>
          <a:prstGeom prst="rect">
            <a:avLst/>
          </a:prstGeom>
          <a:noFill/>
          <a:ln>
            <a:noFill/>
          </a:ln>
        </p:spPr>
        <p:txBody>
          <a:bodyPr spcFirstLastPara="1" wrap="square" lIns="45725" tIns="45725" rIns="45725" bIns="45725" anchor="ctr" anchorCtr="0">
            <a:noAutofit/>
          </a:bodyPr>
          <a:lstStyle/>
          <a:p>
            <a:pPr algn="ctr">
              <a:buClr>
                <a:schemeClr val="dk1"/>
              </a:buClr>
              <a:buSzPts val="1100"/>
            </a:pPr>
            <a:r>
              <a:rPr lang="zh-CN" altLang="en-US" sz="2400" b="1" dirty="0" smtClean="0">
                <a:solidFill>
                  <a:srgbClr val="C00000"/>
                </a:solidFill>
                <a:latin typeface="微软雅黑" panose="020B0503020204020204" charset="-122"/>
                <a:ea typeface="微软雅黑" panose="020B0503020204020204" charset="-122"/>
                <a:cs typeface="Roboto Condensed" panose="02000000000000000000"/>
                <a:sym typeface="Roboto Condensed" panose="02000000000000000000"/>
              </a:rPr>
              <a:t>新</a:t>
            </a:r>
            <a:r>
              <a:rPr lang="zh-CN" altLang="en-US" sz="2400" b="1" dirty="0" smtClean="0">
                <a:solidFill>
                  <a:srgbClr val="4285F4"/>
                </a:solidFill>
                <a:latin typeface="微软雅黑" panose="020B0503020204020204" charset="-122"/>
                <a:ea typeface="微软雅黑" panose="020B0503020204020204" charset="-122"/>
                <a:cs typeface="Roboto Condensed" panose="02000000000000000000"/>
                <a:sym typeface="Roboto Condensed" panose="02000000000000000000"/>
              </a:rPr>
              <a:t>：通过大数据找到“一带一路”商机</a:t>
            </a:r>
            <a:endParaRPr sz="2400" b="1" dirty="0">
              <a:solidFill>
                <a:srgbClr val="4285F4"/>
              </a:solidFill>
              <a:latin typeface="微软雅黑" panose="020B0503020204020204" charset="-122"/>
              <a:ea typeface="微软雅黑" panose="020B0503020204020204" charset="-122"/>
              <a:cs typeface="Roboto Condensed" panose="02000000000000000000"/>
              <a:sym typeface="Roboto Condensed" panose="02000000000000000000"/>
            </a:endParaRPr>
          </a:p>
          <a:p>
            <a:endParaRPr sz="2400" b="1" dirty="0">
              <a:solidFill>
                <a:srgbClr val="4285F4"/>
              </a:solidFill>
              <a:latin typeface="微软雅黑" panose="020B0503020204020204" charset="-122"/>
              <a:ea typeface="微软雅黑" panose="020B0503020204020204" charset="-122"/>
              <a:cs typeface="Roboto Condensed" panose="02000000000000000000"/>
              <a:sym typeface="Roboto Condensed" panose="02000000000000000000"/>
            </a:endParaRPr>
          </a:p>
        </p:txBody>
      </p:sp>
      <p:pic>
        <p:nvPicPr>
          <p:cNvPr id="7" name="Picture 5"/>
          <p:cNvPicPr>
            <a:picLocks noChangeAspect="1" noChangeArrowheads="1"/>
          </p:cNvPicPr>
          <p:nvPr/>
        </p:nvPicPr>
        <p:blipFill>
          <a:blip r:embed="rId3" cstate="print"/>
          <a:srcRect/>
          <a:stretch>
            <a:fillRect/>
          </a:stretch>
        </p:blipFill>
        <p:spPr bwMode="auto">
          <a:xfrm>
            <a:off x="4876800" y="2800350"/>
            <a:ext cx="3438525" cy="1640286"/>
          </a:xfrm>
          <a:prstGeom prst="rect">
            <a:avLst/>
          </a:prstGeom>
          <a:noFill/>
          <a:ln w="9525">
            <a:solidFill>
              <a:schemeClr val="accent1"/>
            </a:solidFill>
            <a:miter lim="800000"/>
            <a:headEnd/>
            <a:tailEnd/>
          </a:ln>
        </p:spPr>
      </p:pic>
      <p:sp>
        <p:nvSpPr>
          <p:cNvPr id="8" name="Shape 185"/>
          <p:cNvSpPr txBox="1"/>
          <p:nvPr/>
        </p:nvSpPr>
        <p:spPr>
          <a:xfrm>
            <a:off x="-12" y="628650"/>
            <a:ext cx="9144000" cy="571500"/>
          </a:xfrm>
          <a:prstGeom prst="rect">
            <a:avLst/>
          </a:prstGeom>
          <a:noFill/>
          <a:ln>
            <a:noFill/>
          </a:ln>
        </p:spPr>
        <p:txBody>
          <a:bodyPr spcFirstLastPara="1" wrap="square" lIns="45725" tIns="45725" rIns="45725" bIns="45725" anchor="ctr" anchorCtr="0">
            <a:noAutofit/>
          </a:bodyPr>
          <a:lstStyle/>
          <a:p>
            <a:pPr algn="ctr">
              <a:buClr>
                <a:schemeClr val="dk1"/>
              </a:buClr>
              <a:buSzPts val="1100"/>
            </a:pPr>
            <a:r>
              <a:rPr lang="en-US" altLang="zh-CN" sz="1400" dirty="0">
                <a:solidFill>
                  <a:srgbClr val="C00000"/>
                </a:solidFill>
                <a:latin typeface="微软雅黑" panose="020B0503020204020204" charset="-122"/>
                <a:ea typeface="微软雅黑" panose="020B0503020204020204" charset="-122"/>
                <a:cs typeface="Roboto Condensed" panose="02000000000000000000"/>
                <a:sym typeface="Roboto Condensed" panose="02000000000000000000"/>
              </a:rPr>
              <a:t>Innovation</a:t>
            </a:r>
            <a:r>
              <a:rPr lang="zh-CN" altLang="en-US" sz="1400" dirty="0">
                <a:solidFill>
                  <a:srgbClr val="C00000"/>
                </a:solidFill>
                <a:latin typeface="微软雅黑" panose="020B0503020204020204" charset="-122"/>
                <a:ea typeface="微软雅黑" panose="020B0503020204020204" charset="-122"/>
                <a:cs typeface="Roboto Condensed" panose="02000000000000000000"/>
                <a:sym typeface="Roboto Condensed" panose="02000000000000000000"/>
              </a:rPr>
              <a:t>：</a:t>
            </a:r>
            <a:r>
              <a:rPr lang="en-US" altLang="zh-CN" sz="1400" dirty="0">
                <a:solidFill>
                  <a:srgbClr val="4285F4"/>
                </a:solidFill>
                <a:latin typeface="微软雅黑" panose="020B0503020204020204" charset="-122"/>
                <a:ea typeface="微软雅黑" panose="020B0503020204020204" charset="-122"/>
                <a:cs typeface="Roboto Condensed" panose="02000000000000000000"/>
                <a:sym typeface="Roboto Condensed" panose="02000000000000000000"/>
              </a:rPr>
              <a:t>Find Business Opportunities </a:t>
            </a:r>
            <a:r>
              <a:rPr lang="en-US" altLang="zh-CN" sz="1400" dirty="0" smtClean="0">
                <a:solidFill>
                  <a:srgbClr val="4285F4"/>
                </a:solidFill>
                <a:latin typeface="微软雅黑" panose="020B0503020204020204" charset="-122"/>
                <a:ea typeface="微软雅黑" panose="020B0503020204020204" charset="-122"/>
                <a:cs typeface="Roboto Condensed" panose="02000000000000000000"/>
                <a:sym typeface="Roboto Condensed" panose="02000000000000000000"/>
              </a:rPr>
              <a:t>on </a:t>
            </a:r>
            <a:r>
              <a:rPr lang="en-US" altLang="zh-CN" sz="1400" dirty="0">
                <a:solidFill>
                  <a:srgbClr val="4285F4"/>
                </a:solidFill>
                <a:latin typeface="微软雅黑" panose="020B0503020204020204" charset="-122"/>
                <a:ea typeface="微软雅黑" panose="020B0503020204020204" charset="-122"/>
                <a:cs typeface="Roboto Condensed" panose="02000000000000000000"/>
                <a:sym typeface="Roboto Condensed" panose="02000000000000000000"/>
              </a:rPr>
              <a:t>the 'One Belt, One Road' by Big Data</a:t>
            </a:r>
            <a:endParaRPr sz="1400" dirty="0">
              <a:solidFill>
                <a:srgbClr val="4285F4"/>
              </a:solidFill>
              <a:latin typeface="微软雅黑" panose="020B0503020204020204" charset="-122"/>
              <a:ea typeface="微软雅黑" panose="020B0503020204020204" charset="-122"/>
              <a:cs typeface="Roboto Condensed" panose="02000000000000000000"/>
              <a:sym typeface="Roboto Condensed" panose="02000000000000000000"/>
            </a:endParaRPr>
          </a:p>
        </p:txBody>
      </p:sp>
      <p:sp>
        <p:nvSpPr>
          <p:cNvPr id="9" name="标题 2"/>
          <p:cNvSpPr txBox="1"/>
          <p:nvPr/>
        </p:nvSpPr>
        <p:spPr>
          <a:xfrm>
            <a:off x="274440" y="1581150"/>
            <a:ext cx="8640960" cy="1295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b="1" kern="1200" cap="none" baseline="0">
                <a:solidFill>
                  <a:schemeClr val="tx1"/>
                </a:solidFill>
                <a:latin typeface="Noto Sans CJK SC Bold" pitchFamily="34" charset="-122"/>
                <a:ea typeface="Noto Sans CJK SC Bold" pitchFamily="34" charset="-122"/>
                <a:cs typeface="+mj-cs"/>
              </a:defRPr>
            </a:lvl1pPr>
          </a:lstStyle>
          <a:p>
            <a:pPr>
              <a:lnSpc>
                <a:spcPct val="150000"/>
              </a:lnSpc>
            </a:pPr>
            <a:r>
              <a:rPr lang="en-US" altLang="zh-CN" sz="1050" b="0" dirty="0">
                <a:latin typeface="微软雅黑" panose="020B0503020204020204" charset="-122"/>
                <a:ea typeface="微软雅黑" panose="020B0503020204020204" charset="-122"/>
              </a:rPr>
              <a:t>According to the </a:t>
            </a:r>
            <a:r>
              <a:rPr lang="en-US" altLang="zh-CN" sz="1050" dirty="0">
                <a:latin typeface="微软雅黑" panose="020B0503020204020204" charset="-122"/>
                <a:ea typeface="微软雅黑" panose="020B0503020204020204" charset="-122"/>
              </a:rPr>
              <a:t>Google Trends</a:t>
            </a:r>
            <a:r>
              <a:rPr lang="en-US" altLang="zh-CN" sz="1050" b="0" dirty="0">
                <a:latin typeface="微软雅黑" panose="020B0503020204020204" charset="-122"/>
                <a:ea typeface="微软雅黑" panose="020B0503020204020204" charset="-122"/>
              </a:rPr>
              <a:t> analysis over the past 5 years: </a:t>
            </a:r>
          </a:p>
          <a:p>
            <a:pPr>
              <a:lnSpc>
                <a:spcPct val="150000"/>
              </a:lnSpc>
            </a:pPr>
            <a:r>
              <a:rPr lang="en-US" altLang="zh-CN" sz="1050" b="0" dirty="0">
                <a:latin typeface="微软雅黑" panose="020B0503020204020204" charset="-122"/>
                <a:ea typeface="微软雅黑" panose="020B0503020204020204" charset="-122"/>
              </a:rPr>
              <a:t>      -The search for the keyword </a:t>
            </a:r>
            <a:r>
              <a:rPr lang="en-US" altLang="zh-CN" sz="1050" dirty="0">
                <a:latin typeface="微软雅黑" panose="020B0503020204020204" charset="-122"/>
                <a:ea typeface="微软雅黑" panose="020B0503020204020204" charset="-122"/>
              </a:rPr>
              <a:t>'electric car</a:t>
            </a:r>
            <a:r>
              <a:rPr lang="en-US" altLang="zh-CN" sz="1050" b="0" dirty="0">
                <a:latin typeface="微软雅黑" panose="020B0503020204020204" charset="-122"/>
                <a:ea typeface="微软雅黑" panose="020B0503020204020204" charset="-122"/>
              </a:rPr>
              <a:t>' (electric car) continues to rise</a:t>
            </a:r>
          </a:p>
          <a:p>
            <a:pPr>
              <a:lnSpc>
                <a:spcPct val="150000"/>
              </a:lnSpc>
            </a:pPr>
            <a:r>
              <a:rPr lang="en-US" altLang="zh-CN" sz="1050" b="0" dirty="0">
                <a:latin typeface="微软雅黑" panose="020B0503020204020204" charset="-122"/>
                <a:ea typeface="微软雅黑" panose="020B0503020204020204" charset="-122"/>
              </a:rPr>
              <a:t>      -Especially in the following countries and regions</a:t>
            </a:r>
          </a:p>
          <a:p>
            <a:pPr>
              <a:lnSpc>
                <a:spcPct val="150000"/>
              </a:lnSpc>
            </a:pPr>
            <a:r>
              <a:rPr lang="en-US" altLang="zh-CN" sz="1050" b="0" dirty="0">
                <a:latin typeface="微软雅黑" panose="020B0503020204020204" charset="-122"/>
                <a:ea typeface="微软雅黑" panose="020B0503020204020204" charset="-122"/>
              </a:rPr>
              <a:t>      -Which can provide reference for electric vehicle companies to </a:t>
            </a:r>
            <a:r>
              <a:rPr lang="en-US" altLang="zh-CN" sz="1050" dirty="0">
                <a:latin typeface="微软雅黑" panose="020B0503020204020204" charset="-122"/>
                <a:ea typeface="微软雅黑" panose="020B0503020204020204" charset="-122"/>
              </a:rPr>
              <a:t>explore new markets</a:t>
            </a:r>
            <a:r>
              <a:rPr lang="en-US" altLang="zh-CN" sz="1050" b="0" dirty="0">
                <a:latin typeface="微软雅黑" panose="020B0503020204020204" charset="-122"/>
                <a:ea typeface="微软雅黑" panose="020B0503020204020204" charset="-122"/>
              </a:rPr>
              <a:t>.</a:t>
            </a:r>
            <a:endParaRPr lang="zh-CN" altLang="en-US" sz="1050" b="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683260" y="285750"/>
            <a:ext cx="7777163" cy="595313"/>
          </a:xfrm>
          <a:prstGeom prst="rect">
            <a:avLst/>
          </a:prstGeom>
          <a:noFill/>
          <a:ln w="9525">
            <a:noFill/>
            <a:miter lim="800000"/>
          </a:ln>
        </p:spPr>
        <p:txBody>
          <a:bodyPr anchor="ctr"/>
          <a:lstStyle/>
          <a:p>
            <a:pPr algn="ctr" eaLnBrk="0" hangingPunct="0"/>
            <a:r>
              <a:rPr lang="zh-CN" altLang="en-US" sz="2400" b="1" dirty="0" smtClean="0">
                <a:solidFill>
                  <a:srgbClr val="C00000"/>
                </a:solidFill>
                <a:latin typeface="微软雅黑" panose="020B0503020204020204" charset="-122"/>
                <a:ea typeface="微软雅黑" panose="020B0503020204020204" charset="-122"/>
                <a:cs typeface="Tahoma" panose="020B0604030504040204" pitchFamily="34" charset="0"/>
              </a:rPr>
              <a:t>新</a:t>
            </a:r>
            <a:r>
              <a:rPr lang="zh-CN" altLang="en-US" sz="2400" b="1" dirty="0" smtClean="0">
                <a:solidFill>
                  <a:srgbClr val="2879F2"/>
                </a:solidFill>
                <a:latin typeface="微软雅黑" panose="020B0503020204020204" charset="-122"/>
                <a:ea typeface="微软雅黑" panose="020B0503020204020204" charset="-122"/>
                <a:cs typeface="Tahoma" panose="020B0604030504040204" pitchFamily="34" charset="0"/>
              </a:rPr>
              <a:t>：促进供应链的持续完善，提升价值</a:t>
            </a:r>
          </a:p>
        </p:txBody>
      </p:sp>
      <p:cxnSp>
        <p:nvCxnSpPr>
          <p:cNvPr id="6" name="直接连接符 5"/>
          <p:cNvCxnSpPr/>
          <p:nvPr/>
        </p:nvCxnSpPr>
        <p:spPr>
          <a:xfrm>
            <a:off x="3048000" y="1215694"/>
            <a:ext cx="0" cy="2743200"/>
          </a:xfrm>
          <a:prstGeom prst="line">
            <a:avLst/>
          </a:prstGeom>
        </p:spPr>
        <p:style>
          <a:lnRef idx="2">
            <a:schemeClr val="accent5"/>
          </a:lnRef>
          <a:fillRef idx="0">
            <a:schemeClr val="accent5"/>
          </a:fillRef>
          <a:effectRef idx="1">
            <a:schemeClr val="accent5"/>
          </a:effectRef>
          <a:fontRef idx="minor">
            <a:schemeClr val="tx1"/>
          </a:fontRef>
        </p:style>
      </p:cxnSp>
      <p:cxnSp>
        <p:nvCxnSpPr>
          <p:cNvPr id="7" name="直接连接符 6"/>
          <p:cNvCxnSpPr/>
          <p:nvPr/>
        </p:nvCxnSpPr>
        <p:spPr>
          <a:xfrm>
            <a:off x="6019800" y="1215694"/>
            <a:ext cx="0" cy="2743200"/>
          </a:xfrm>
          <a:prstGeom prst="line">
            <a:avLst/>
          </a:prstGeom>
        </p:spPr>
        <p:style>
          <a:lnRef idx="2">
            <a:schemeClr val="accent5"/>
          </a:lnRef>
          <a:fillRef idx="0">
            <a:schemeClr val="accent5"/>
          </a:fillRef>
          <a:effectRef idx="1">
            <a:schemeClr val="accent5"/>
          </a:effectRef>
          <a:fontRef idx="minor">
            <a:schemeClr val="tx1"/>
          </a:fontRef>
        </p:style>
      </p:cxnSp>
      <p:sp>
        <p:nvSpPr>
          <p:cNvPr id="8" name="矩形 7"/>
          <p:cNvSpPr/>
          <p:nvPr/>
        </p:nvSpPr>
        <p:spPr>
          <a:xfrm>
            <a:off x="457200" y="2312392"/>
            <a:ext cx="2362200" cy="2342949"/>
          </a:xfrm>
          <a:prstGeom prst="rect">
            <a:avLst/>
          </a:prstGeom>
        </p:spPr>
        <p:txBody>
          <a:bodyPr wrap="square">
            <a:spAutoFit/>
          </a:bodyPr>
          <a:lstStyle/>
          <a:p>
            <a:pPr>
              <a:lnSpc>
                <a:spcPct val="150000"/>
              </a:lnSpc>
            </a:pPr>
            <a:r>
              <a:rPr lang="en-US" altLang="zh-CN" sz="1200" dirty="0" smtClean="0">
                <a:solidFill>
                  <a:srgbClr val="FF0000"/>
                </a:solidFill>
                <a:latin typeface="微软雅黑" pitchFamily="34" charset="-122"/>
                <a:ea typeface="微软雅黑" pitchFamily="34" charset="-122"/>
                <a:hlinkClick r:id="rId2"/>
              </a:rPr>
              <a:t>https://www.jollychic.com</a:t>
            </a:r>
            <a:r>
              <a:rPr lang="en-US" altLang="zh-CN" sz="1200" dirty="0" smtClean="0">
                <a:solidFill>
                  <a:srgbClr val="FF0000"/>
                </a:solidFill>
                <a:latin typeface="微软雅黑" pitchFamily="34" charset="-122"/>
                <a:ea typeface="微软雅黑" pitchFamily="34" charset="-122"/>
              </a:rPr>
              <a:t> </a:t>
            </a:r>
          </a:p>
          <a:p>
            <a:pPr>
              <a:lnSpc>
                <a:spcPct val="150000"/>
              </a:lnSpc>
            </a:pPr>
            <a:r>
              <a:rPr lang="zh-CN" altLang="en-US" sz="1200" dirty="0" smtClean="0">
                <a:latin typeface="微软雅黑" pitchFamily="34" charset="-122"/>
                <a:ea typeface="微软雅黑" pitchFamily="34" charset="-122"/>
              </a:rPr>
              <a:t>主要成果</a:t>
            </a:r>
            <a:r>
              <a:rPr lang="en-US" altLang="zh-CN" sz="1200" dirty="0" smtClean="0">
                <a:latin typeface="微软雅黑" pitchFamily="34" charset="-122"/>
                <a:ea typeface="微软雅黑" pitchFamily="34" charset="-122"/>
              </a:rPr>
              <a:t>Outcome </a:t>
            </a:r>
            <a:r>
              <a:rPr lang="zh-CN" altLang="en-US" sz="1200"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a:p>
            <a:pPr>
              <a:lnSpc>
                <a:spcPct val="150000"/>
              </a:lnSpc>
            </a:pPr>
            <a:r>
              <a:rPr lang="zh-CN" altLang="en-US" sz="1050" dirty="0" smtClean="0">
                <a:latin typeface="微软雅黑" pitchFamily="34" charset="-122"/>
                <a:ea typeface="微软雅黑" pitchFamily="34" charset="-122"/>
              </a:rPr>
              <a:t>移动端购物平台</a:t>
            </a:r>
            <a:r>
              <a:rPr lang="en-US" altLang="zh-CN" sz="1050" dirty="0" err="1" smtClean="0">
                <a:latin typeface="微软雅黑" pitchFamily="34" charset="-122"/>
                <a:ea typeface="微软雅黑" pitchFamily="34" charset="-122"/>
              </a:rPr>
              <a:t>Jollychic</a:t>
            </a:r>
            <a:r>
              <a:rPr lang="zh-CN" altLang="en-US" sz="1050" dirty="0" smtClean="0">
                <a:latin typeface="微软雅黑" pitchFamily="34" charset="-122"/>
                <a:ea typeface="微软雅黑" pitchFamily="34" charset="-122"/>
              </a:rPr>
              <a:t>自</a:t>
            </a:r>
            <a:r>
              <a:rPr lang="en-US" altLang="zh-CN" sz="1050" dirty="0" smtClean="0">
                <a:latin typeface="微软雅黑" pitchFamily="34" charset="-122"/>
                <a:ea typeface="微软雅黑" pitchFamily="34" charset="-122"/>
              </a:rPr>
              <a:t>2016</a:t>
            </a:r>
            <a:r>
              <a:rPr lang="zh-CN" altLang="en-US" sz="1050" dirty="0" smtClean="0">
                <a:latin typeface="微软雅黑" pitchFamily="34" charset="-122"/>
                <a:ea typeface="微软雅黑" pitchFamily="34" charset="-122"/>
              </a:rPr>
              <a:t>年起，就已成为中东地区知名度最高、综合排名靠前的电商应用平台。</a:t>
            </a:r>
            <a:r>
              <a:rPr lang="en-US" altLang="zh-CN" sz="1050" dirty="0" smtClean="0">
                <a:latin typeface="微软雅黑" pitchFamily="34" charset="-122"/>
                <a:ea typeface="微软雅黑" pitchFamily="34" charset="-122"/>
              </a:rPr>
              <a:t>Since 2016, the mobile shopping platform </a:t>
            </a:r>
            <a:r>
              <a:rPr lang="en-US" altLang="zh-CN" sz="1050" dirty="0" err="1" smtClean="0">
                <a:latin typeface="微软雅黑" pitchFamily="34" charset="-122"/>
                <a:ea typeface="微软雅黑" pitchFamily="34" charset="-122"/>
              </a:rPr>
              <a:t>Jollychic</a:t>
            </a:r>
            <a:r>
              <a:rPr lang="en-US" altLang="zh-CN" sz="1050" dirty="0" smtClean="0">
                <a:latin typeface="微软雅黑" pitchFamily="34" charset="-122"/>
                <a:ea typeface="微软雅黑" pitchFamily="34" charset="-122"/>
              </a:rPr>
              <a:t> has become the most well-known e-commerce platform in the Middle East.</a:t>
            </a:r>
          </a:p>
        </p:txBody>
      </p:sp>
      <p:pic>
        <p:nvPicPr>
          <p:cNvPr id="2050" name="Picture 2"/>
          <p:cNvPicPr>
            <a:picLocks noChangeAspect="1" noChangeArrowheads="1"/>
          </p:cNvPicPr>
          <p:nvPr/>
        </p:nvPicPr>
        <p:blipFill>
          <a:blip r:embed="rId3" cstate="print"/>
          <a:srcRect r="759"/>
          <a:stretch>
            <a:fillRect/>
          </a:stretch>
        </p:blipFill>
        <p:spPr bwMode="auto">
          <a:xfrm>
            <a:off x="457200" y="1123950"/>
            <a:ext cx="2286000" cy="1185333"/>
          </a:xfrm>
          <a:prstGeom prst="rect">
            <a:avLst/>
          </a:prstGeom>
          <a:noFill/>
          <a:ln w="9525">
            <a:solidFill>
              <a:schemeClr val="bg1">
                <a:lumMod val="85000"/>
              </a:schemeClr>
            </a:solidFill>
            <a:miter lim="800000"/>
            <a:headEnd/>
            <a:tailEnd/>
          </a:ln>
        </p:spPr>
      </p:pic>
      <p:pic>
        <p:nvPicPr>
          <p:cNvPr id="2052" name="Picture 4"/>
          <p:cNvPicPr>
            <a:picLocks noChangeAspect="1" noChangeArrowheads="1"/>
          </p:cNvPicPr>
          <p:nvPr/>
        </p:nvPicPr>
        <p:blipFill>
          <a:blip r:embed="rId4" cstate="print"/>
          <a:srcRect r="1816"/>
          <a:stretch>
            <a:fillRect/>
          </a:stretch>
        </p:blipFill>
        <p:spPr bwMode="auto">
          <a:xfrm>
            <a:off x="6324600" y="1144761"/>
            <a:ext cx="2362200" cy="1164522"/>
          </a:xfrm>
          <a:prstGeom prst="rect">
            <a:avLst/>
          </a:prstGeom>
          <a:noFill/>
          <a:ln w="9525">
            <a:solidFill>
              <a:schemeClr val="bg1">
                <a:lumMod val="85000"/>
              </a:schemeClr>
            </a:solidFill>
            <a:miter lim="800000"/>
            <a:headEnd/>
            <a:tailEnd/>
          </a:ln>
        </p:spPr>
      </p:pic>
      <p:sp>
        <p:nvSpPr>
          <p:cNvPr id="18" name="矩形 17"/>
          <p:cNvSpPr/>
          <p:nvPr/>
        </p:nvSpPr>
        <p:spPr>
          <a:xfrm>
            <a:off x="6324600" y="2309283"/>
            <a:ext cx="2362200" cy="2492990"/>
          </a:xfrm>
          <a:prstGeom prst="rect">
            <a:avLst/>
          </a:prstGeom>
        </p:spPr>
        <p:txBody>
          <a:bodyPr wrap="square">
            <a:spAutoFit/>
          </a:bodyPr>
          <a:lstStyle/>
          <a:p>
            <a:pPr>
              <a:lnSpc>
                <a:spcPct val="150000"/>
              </a:lnSpc>
            </a:pPr>
            <a:r>
              <a:rPr lang="en-US" altLang="zh-CN" sz="1200" dirty="0" smtClean="0">
                <a:solidFill>
                  <a:srgbClr val="FF0000"/>
                </a:solidFill>
                <a:latin typeface="微软雅黑" pitchFamily="34" charset="-122"/>
                <a:ea typeface="微软雅黑" pitchFamily="34" charset="-122"/>
                <a:hlinkClick r:id="rId5"/>
              </a:rPr>
              <a:t>https://www.allpcb.com</a:t>
            </a:r>
            <a:endParaRPr lang="en-US" altLang="zh-CN" sz="1200" dirty="0" smtClean="0">
              <a:solidFill>
                <a:srgbClr val="FF0000"/>
              </a:solidFill>
              <a:latin typeface="微软雅黑" pitchFamily="34" charset="-122"/>
              <a:ea typeface="微软雅黑" pitchFamily="34" charset="-122"/>
            </a:endParaRPr>
          </a:p>
          <a:p>
            <a:pPr>
              <a:lnSpc>
                <a:spcPct val="150000"/>
              </a:lnSpc>
            </a:pPr>
            <a:r>
              <a:rPr lang="zh-CN" altLang="en-US" sz="1200" dirty="0" smtClean="0">
                <a:latin typeface="微软雅黑" pitchFamily="34" charset="-122"/>
                <a:ea typeface="微软雅黑" pitchFamily="34" charset="-122"/>
              </a:rPr>
              <a:t>主要成果</a:t>
            </a:r>
            <a:r>
              <a:rPr lang="en-US" altLang="zh-CN" sz="1200" dirty="0" smtClean="0">
                <a:latin typeface="微软雅黑" pitchFamily="34" charset="-122"/>
                <a:ea typeface="微软雅黑" pitchFamily="34" charset="-122"/>
              </a:rPr>
              <a:t>Outcome </a:t>
            </a:r>
            <a:r>
              <a:rPr lang="zh-CN" altLang="en-US" sz="1200"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a:p>
            <a:pPr>
              <a:lnSpc>
                <a:spcPct val="150000"/>
              </a:lnSpc>
            </a:pPr>
            <a:r>
              <a:rPr lang="en-US" altLang="zh-CN" sz="800" dirty="0" smtClean="0">
                <a:latin typeface="微软雅黑" pitchFamily="34" charset="-122"/>
                <a:ea typeface="微软雅黑" pitchFamily="34" charset="-122"/>
              </a:rPr>
              <a:t>2017</a:t>
            </a:r>
            <a:r>
              <a:rPr lang="zh-CN" altLang="en-US" sz="800" dirty="0" smtClean="0">
                <a:latin typeface="微软雅黑" pitchFamily="34" charset="-122"/>
                <a:ea typeface="微软雅黑" pitchFamily="34" charset="-122"/>
              </a:rPr>
              <a:t>年</a:t>
            </a:r>
            <a:r>
              <a:rPr lang="en-US" altLang="zh-CN" sz="800" dirty="0" smtClean="0">
                <a:latin typeface="微软雅黑" pitchFamily="34" charset="-122"/>
                <a:ea typeface="微软雅黑" pitchFamily="34" charset="-122"/>
              </a:rPr>
              <a:t>6</a:t>
            </a:r>
            <a:r>
              <a:rPr lang="zh-CN" altLang="en-US" sz="800" dirty="0" smtClean="0">
                <a:latin typeface="微软雅黑" pitchFamily="34" charset="-122"/>
                <a:ea typeface="微软雅黑" pitchFamily="34" charset="-122"/>
              </a:rPr>
              <a:t>月上线的</a:t>
            </a:r>
            <a:r>
              <a:rPr lang="en-US" altLang="zh-CN" sz="800" dirty="0" smtClean="0">
                <a:latin typeface="微软雅黑" pitchFamily="34" charset="-122"/>
                <a:ea typeface="微软雅黑" pitchFamily="34" charset="-122"/>
              </a:rPr>
              <a:t>PCB&amp;PCBA</a:t>
            </a:r>
            <a:r>
              <a:rPr lang="zh-CN" altLang="en-US" sz="800" dirty="0" smtClean="0">
                <a:latin typeface="微软雅黑" pitchFamily="34" charset="-122"/>
                <a:ea typeface="微软雅黑" pitchFamily="34" charset="-122"/>
              </a:rPr>
              <a:t>产业互联智造平台</a:t>
            </a:r>
            <a:r>
              <a:rPr lang="en-US" altLang="zh-CN" sz="800" dirty="0" err="1" smtClean="0">
                <a:latin typeface="微软雅黑" pitchFamily="34" charset="-122"/>
                <a:ea typeface="微软雅黑" pitchFamily="34" charset="-122"/>
              </a:rPr>
              <a:t>allpcb</a:t>
            </a:r>
            <a:r>
              <a:rPr lang="zh-CN" altLang="en-US" sz="800" dirty="0" smtClean="0">
                <a:latin typeface="微软雅黑" pitchFamily="34" charset="-122"/>
                <a:ea typeface="微软雅黑" pitchFamily="34" charset="-122"/>
              </a:rPr>
              <a:t>，已经服务超过</a:t>
            </a:r>
            <a:r>
              <a:rPr lang="en-US" altLang="zh-CN" sz="800" dirty="0" smtClean="0">
                <a:latin typeface="微软雅黑" pitchFamily="34" charset="-122"/>
                <a:ea typeface="微软雅黑" pitchFamily="34" charset="-122"/>
              </a:rPr>
              <a:t>6</a:t>
            </a:r>
            <a:r>
              <a:rPr lang="zh-CN" altLang="en-US" sz="800" dirty="0" smtClean="0">
                <a:latin typeface="微软雅黑" pitchFamily="34" charset="-122"/>
                <a:ea typeface="微软雅黑" pitchFamily="34" charset="-122"/>
              </a:rPr>
              <a:t>万家用户，遍及全球</a:t>
            </a:r>
            <a:r>
              <a:rPr lang="en-US" altLang="zh-CN" sz="800" dirty="0" smtClean="0">
                <a:latin typeface="微软雅黑" pitchFamily="34" charset="-122"/>
                <a:ea typeface="微软雅黑" pitchFamily="34" charset="-122"/>
              </a:rPr>
              <a:t>114</a:t>
            </a:r>
            <a:r>
              <a:rPr lang="zh-CN" altLang="en-US" sz="800" dirty="0" smtClean="0">
                <a:latin typeface="微软雅黑" pitchFamily="34" charset="-122"/>
                <a:ea typeface="微软雅黑" pitchFamily="34" charset="-122"/>
              </a:rPr>
              <a:t>个国家和地区，其中“一带一路”国家的覆盖率高达</a:t>
            </a:r>
            <a:r>
              <a:rPr lang="en-US" altLang="zh-CN" sz="800" dirty="0" smtClean="0">
                <a:latin typeface="微软雅黑" pitchFamily="34" charset="-122"/>
                <a:ea typeface="微软雅黑" pitchFamily="34" charset="-122"/>
              </a:rPr>
              <a:t>80%</a:t>
            </a:r>
            <a:r>
              <a:rPr lang="zh-CN" altLang="en-US" sz="800" dirty="0" smtClean="0">
                <a:latin typeface="微软雅黑" pitchFamily="34" charset="-122"/>
                <a:ea typeface="微软雅黑" pitchFamily="34" charset="-122"/>
              </a:rPr>
              <a:t>。</a:t>
            </a:r>
            <a:r>
              <a:rPr lang="en-US" altLang="zh-CN" sz="800" dirty="0" smtClean="0">
                <a:latin typeface="微软雅黑" pitchFamily="34" charset="-122"/>
                <a:ea typeface="微软雅黑" pitchFamily="34" charset="-122"/>
              </a:rPr>
              <a:t>The PCB &amp; PCBA industry interconnection intelligent platform ALLPCB, which was launched in June 2017, has served more than 60,000 users in 114 countries and regions over the world.  The coverage of the 'One Belt, One Road 'countries is as high as 80%.</a:t>
            </a:r>
            <a:endParaRPr lang="zh-CN" altLang="en-US" sz="800" dirty="0" smtClean="0">
              <a:latin typeface="微软雅黑" pitchFamily="34" charset="-122"/>
              <a:ea typeface="微软雅黑" pitchFamily="34" charset="-122"/>
            </a:endParaRPr>
          </a:p>
        </p:txBody>
      </p:sp>
      <p:pic>
        <p:nvPicPr>
          <p:cNvPr id="2053" name="Picture 5"/>
          <p:cNvPicPr>
            <a:picLocks noChangeAspect="1" noChangeArrowheads="1"/>
          </p:cNvPicPr>
          <p:nvPr/>
        </p:nvPicPr>
        <p:blipFill>
          <a:blip r:embed="rId6" cstate="print"/>
          <a:srcRect r="1646"/>
          <a:stretch>
            <a:fillRect/>
          </a:stretch>
        </p:blipFill>
        <p:spPr bwMode="auto">
          <a:xfrm>
            <a:off x="3352800" y="1146783"/>
            <a:ext cx="2362200" cy="1162500"/>
          </a:xfrm>
          <a:prstGeom prst="rect">
            <a:avLst/>
          </a:prstGeom>
          <a:noFill/>
          <a:ln w="9525">
            <a:solidFill>
              <a:schemeClr val="bg1">
                <a:lumMod val="85000"/>
              </a:schemeClr>
            </a:solidFill>
            <a:miter lim="800000"/>
            <a:headEnd/>
            <a:tailEnd/>
          </a:ln>
        </p:spPr>
      </p:pic>
      <p:sp>
        <p:nvSpPr>
          <p:cNvPr id="20" name="矩形 19"/>
          <p:cNvSpPr/>
          <p:nvPr/>
        </p:nvSpPr>
        <p:spPr>
          <a:xfrm>
            <a:off x="3352800" y="2309283"/>
            <a:ext cx="2362200" cy="2723823"/>
          </a:xfrm>
          <a:prstGeom prst="rect">
            <a:avLst/>
          </a:prstGeom>
        </p:spPr>
        <p:txBody>
          <a:bodyPr wrap="square">
            <a:spAutoFit/>
          </a:bodyPr>
          <a:lstStyle/>
          <a:p>
            <a:pPr>
              <a:lnSpc>
                <a:spcPct val="150000"/>
              </a:lnSpc>
            </a:pPr>
            <a:r>
              <a:rPr lang="en-US" altLang="zh-CN" sz="1200" dirty="0" smtClean="0">
                <a:solidFill>
                  <a:srgbClr val="FF0000"/>
                </a:solidFill>
                <a:latin typeface="微软雅黑" pitchFamily="34" charset="-122"/>
                <a:ea typeface="微软雅黑" pitchFamily="34" charset="-122"/>
                <a:hlinkClick r:id="rId7"/>
              </a:rPr>
              <a:t>https://www.clubfactory.com</a:t>
            </a:r>
            <a:r>
              <a:rPr lang="en-US" altLang="zh-CN" sz="1200" dirty="0" smtClean="0">
                <a:solidFill>
                  <a:srgbClr val="FF0000"/>
                </a:solidFill>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主要成果</a:t>
            </a:r>
            <a:r>
              <a:rPr lang="en-US" altLang="zh-CN" sz="1200" dirty="0" smtClean="0">
                <a:latin typeface="微软雅黑" pitchFamily="34" charset="-122"/>
                <a:ea typeface="微软雅黑" pitchFamily="34" charset="-122"/>
              </a:rPr>
              <a:t>Outcome </a:t>
            </a:r>
            <a:r>
              <a:rPr lang="zh-CN" altLang="en-US" sz="1200"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a:p>
            <a:pPr>
              <a:lnSpc>
                <a:spcPct val="150000"/>
              </a:lnSpc>
            </a:pPr>
            <a:r>
              <a:rPr lang="en-US" altLang="zh-CN" sz="900" dirty="0" smtClean="0">
                <a:latin typeface="微软雅黑" pitchFamily="34" charset="-122"/>
                <a:ea typeface="微软雅黑" pitchFamily="34" charset="-122"/>
              </a:rPr>
              <a:t>Club Factory</a:t>
            </a:r>
            <a:r>
              <a:rPr lang="zh-CN" altLang="en-US" sz="900" dirty="0" smtClean="0">
                <a:latin typeface="微软雅黑" pitchFamily="34" charset="-122"/>
                <a:ea typeface="微软雅黑" pitchFamily="34" charset="-122"/>
              </a:rPr>
              <a:t>是嘉云数据依托人工智能新技术开发的跨境电商</a:t>
            </a:r>
            <a:r>
              <a:rPr lang="en-US" altLang="zh-CN" sz="900" dirty="0" smtClean="0">
                <a:latin typeface="微软雅黑" pitchFamily="34" charset="-122"/>
                <a:ea typeface="微软雅黑" pitchFamily="34" charset="-122"/>
              </a:rPr>
              <a:t>B2C</a:t>
            </a:r>
            <a:r>
              <a:rPr lang="zh-CN" altLang="en-US" sz="900" dirty="0" smtClean="0">
                <a:latin typeface="微软雅黑" pitchFamily="34" charset="-122"/>
                <a:ea typeface="微软雅黑" pitchFamily="34" charset="-122"/>
              </a:rPr>
              <a:t>平台，目前已成为印度第三大电商平台，平台</a:t>
            </a:r>
            <a:r>
              <a:rPr lang="en-US" altLang="zh-CN" sz="900" dirty="0" smtClean="0">
                <a:latin typeface="微软雅黑" pitchFamily="34" charset="-122"/>
                <a:ea typeface="微软雅黑" pitchFamily="34" charset="-122"/>
              </a:rPr>
              <a:t>70</a:t>
            </a:r>
            <a:r>
              <a:rPr lang="zh-CN" altLang="en-US" sz="900" dirty="0" smtClean="0">
                <a:latin typeface="微软雅黑" pitchFamily="34" charset="-122"/>
                <a:ea typeface="微软雅黑" pitchFamily="34" charset="-122"/>
              </a:rPr>
              <a:t>％以上成交额来自印度。</a:t>
            </a:r>
            <a:r>
              <a:rPr lang="en-US" altLang="zh-CN" sz="900" dirty="0" smtClean="0">
                <a:latin typeface="微软雅黑" pitchFamily="34" charset="-122"/>
                <a:ea typeface="微软雅黑" pitchFamily="34" charset="-122"/>
              </a:rPr>
              <a:t>Club Factory is a cross-border e-commerce B2C platform developed by </a:t>
            </a:r>
            <a:r>
              <a:rPr lang="en-US" altLang="zh-CN" sz="900" dirty="0" err="1" smtClean="0">
                <a:latin typeface="微软雅黑" pitchFamily="34" charset="-122"/>
                <a:ea typeface="微软雅黑" pitchFamily="34" charset="-122"/>
              </a:rPr>
              <a:t>Jiayun</a:t>
            </a:r>
            <a:r>
              <a:rPr lang="en-US" altLang="zh-CN" sz="900" dirty="0" smtClean="0">
                <a:latin typeface="微软雅黑" pitchFamily="34" charset="-122"/>
                <a:ea typeface="微软雅黑" pitchFamily="34" charset="-122"/>
              </a:rPr>
              <a:t> Cloud based on the new AI technology. It has become the 3rd largest e-commerce platform in India. More than 70% of the platform's turnover comes from India.</a:t>
            </a:r>
            <a:endParaRPr lang="zh-CN" altLang="en-US" sz="900" dirty="0" smtClean="0">
              <a:latin typeface="微软雅黑" pitchFamily="34" charset="-122"/>
              <a:ea typeface="微软雅黑" pitchFamily="34" charset="-122"/>
            </a:endParaRPr>
          </a:p>
        </p:txBody>
      </p:sp>
      <p:sp>
        <p:nvSpPr>
          <p:cNvPr id="11" name="标题 1"/>
          <p:cNvSpPr txBox="1"/>
          <p:nvPr/>
        </p:nvSpPr>
        <p:spPr bwMode="auto">
          <a:xfrm>
            <a:off x="683260" y="604837"/>
            <a:ext cx="7777163" cy="595313"/>
          </a:xfrm>
          <a:prstGeom prst="rect">
            <a:avLst/>
          </a:prstGeom>
          <a:noFill/>
          <a:ln w="9525">
            <a:noFill/>
            <a:miter lim="800000"/>
          </a:ln>
        </p:spPr>
        <p:txBody>
          <a:bodyPr anchor="ctr"/>
          <a:lstStyle/>
          <a:p>
            <a:pPr algn="ctr" eaLnBrk="0" hangingPunct="0"/>
            <a:r>
              <a:rPr lang="en-US" altLang="zh-CN" sz="1400" dirty="0">
                <a:solidFill>
                  <a:srgbClr val="C00000"/>
                </a:solidFill>
                <a:latin typeface="微软雅黑" panose="020B0503020204020204" charset="-122"/>
                <a:ea typeface="微软雅黑" panose="020B0503020204020204" charset="-122"/>
                <a:cs typeface="Tahoma" panose="020B0604030504040204" pitchFamily="34" charset="0"/>
              </a:rPr>
              <a:t>Innovation</a:t>
            </a:r>
            <a:r>
              <a:rPr lang="zh-CN" altLang="en-US" sz="1400" dirty="0">
                <a:solidFill>
                  <a:srgbClr val="C00000"/>
                </a:solidFill>
                <a:latin typeface="微软雅黑" panose="020B0503020204020204" charset="-122"/>
                <a:ea typeface="微软雅黑" panose="020B0503020204020204" charset="-122"/>
                <a:cs typeface="Tahoma" panose="020B0604030504040204" pitchFamily="34" charset="0"/>
              </a:rPr>
              <a:t>：</a:t>
            </a:r>
            <a:r>
              <a:rPr lang="en-US" altLang="zh-CN" sz="1400" dirty="0">
                <a:solidFill>
                  <a:srgbClr val="2879F2"/>
                </a:solidFill>
                <a:latin typeface="微软雅黑" panose="020B0503020204020204" charset="-122"/>
                <a:ea typeface="微软雅黑" panose="020B0503020204020204" charset="-122"/>
                <a:cs typeface="Tahoma" panose="020B0604030504040204" pitchFamily="34" charset="0"/>
              </a:rPr>
              <a:t>Keep improving the Supply </a:t>
            </a:r>
            <a:r>
              <a:rPr lang="en-US" altLang="zh-CN" sz="1400" dirty="0" err="1" smtClean="0">
                <a:solidFill>
                  <a:srgbClr val="2879F2"/>
                </a:solidFill>
                <a:latin typeface="微软雅黑" panose="020B0503020204020204" charset="-122"/>
                <a:ea typeface="微软雅黑" panose="020B0503020204020204" charset="-122"/>
                <a:cs typeface="Tahoma" panose="020B0604030504040204" pitchFamily="34" charset="0"/>
              </a:rPr>
              <a:t>Chain,and</a:t>
            </a:r>
            <a:r>
              <a:rPr lang="en-US" altLang="zh-CN" sz="1400" dirty="0" smtClean="0">
                <a:solidFill>
                  <a:srgbClr val="2879F2"/>
                </a:solidFill>
                <a:latin typeface="微软雅黑" panose="020B0503020204020204" charset="-122"/>
                <a:ea typeface="微软雅黑" panose="020B0503020204020204" charset="-122"/>
                <a:cs typeface="Tahoma" panose="020B0604030504040204" pitchFamily="34" charset="0"/>
              </a:rPr>
              <a:t> </a:t>
            </a:r>
            <a:r>
              <a:rPr lang="en-US" altLang="zh-CN" sz="1400" dirty="0">
                <a:solidFill>
                  <a:srgbClr val="2879F2"/>
                </a:solidFill>
                <a:latin typeface="微软雅黑" panose="020B0503020204020204" charset="-122"/>
                <a:ea typeface="微软雅黑" panose="020B0503020204020204" charset="-122"/>
                <a:cs typeface="Tahoma" panose="020B0604030504040204" pitchFamily="34" charset="0"/>
              </a:rPr>
              <a:t>Add More Value</a:t>
            </a:r>
            <a:endParaRPr lang="zh-CN" altLang="en-US" sz="1400" dirty="0">
              <a:solidFill>
                <a:srgbClr val="2879F2"/>
              </a:solidFill>
              <a:latin typeface="微软雅黑" panose="020B0503020204020204" charset="-122"/>
              <a:ea typeface="微软雅黑" panose="020B0503020204020204" charset="-122"/>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 xmlns:p14="http://schemas.microsoft.com/office/powerpoint/2010/main" val="1628674231"/>
              </p:ext>
            </p:extLst>
          </p:nvPr>
        </p:nvGraphicFramePr>
        <p:xfrm>
          <a:off x="755576" y="2190750"/>
          <a:ext cx="7560840" cy="2683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43608" y="1323231"/>
            <a:ext cx="2880320" cy="646331"/>
          </a:xfrm>
          <a:prstGeom prst="rect">
            <a:avLst/>
          </a:prstGeom>
          <a:noFill/>
        </p:spPr>
        <p:txBody>
          <a:bodyPr wrap="square" rtlCol="0">
            <a:spAutoFit/>
          </a:bodyPr>
          <a:lstStyle/>
          <a:p>
            <a:pPr algn="ctr"/>
            <a:r>
              <a:rPr lang="en-US" altLang="zh-CN" sz="3600" dirty="0" smtClean="0">
                <a:solidFill>
                  <a:srgbClr val="0070C0"/>
                </a:solidFill>
                <a:latin typeface="微软雅黑" pitchFamily="34" charset="-122"/>
                <a:ea typeface="微软雅黑" pitchFamily="34" charset="-122"/>
              </a:rPr>
              <a:t>OEM/ODM</a:t>
            </a:r>
            <a:endParaRPr lang="zh-CN" altLang="en-US" sz="3600" dirty="0">
              <a:solidFill>
                <a:srgbClr val="0070C0"/>
              </a:solidFill>
              <a:latin typeface="微软雅黑" pitchFamily="34" charset="-122"/>
              <a:ea typeface="微软雅黑" pitchFamily="34" charset="-122"/>
            </a:endParaRPr>
          </a:p>
        </p:txBody>
      </p:sp>
      <p:sp>
        <p:nvSpPr>
          <p:cNvPr id="6" name="TextBox 5"/>
          <p:cNvSpPr txBox="1"/>
          <p:nvPr/>
        </p:nvSpPr>
        <p:spPr>
          <a:xfrm>
            <a:off x="5148064" y="1200150"/>
            <a:ext cx="2880320" cy="892552"/>
          </a:xfrm>
          <a:prstGeom prst="rect">
            <a:avLst/>
          </a:prstGeom>
          <a:noFill/>
        </p:spPr>
        <p:txBody>
          <a:bodyPr wrap="square" rtlCol="0">
            <a:spAutoFit/>
          </a:bodyPr>
          <a:lstStyle/>
          <a:p>
            <a:pPr algn="ctr"/>
            <a:r>
              <a:rPr lang="zh-CN" altLang="en-US" sz="3600" dirty="0" smtClean="0">
                <a:solidFill>
                  <a:srgbClr val="C00000"/>
                </a:solidFill>
                <a:latin typeface="微软雅黑" pitchFamily="34" charset="-122"/>
                <a:ea typeface="微软雅黑" pitchFamily="34" charset="-122"/>
              </a:rPr>
              <a:t>品牌出海</a:t>
            </a:r>
            <a:endParaRPr lang="en-US" altLang="zh-CN" sz="3600" dirty="0" smtClean="0">
              <a:solidFill>
                <a:srgbClr val="C00000"/>
              </a:solidFill>
              <a:latin typeface="微软雅黑" pitchFamily="34" charset="-122"/>
              <a:ea typeface="微软雅黑" pitchFamily="34" charset="-122"/>
            </a:endParaRPr>
          </a:p>
          <a:p>
            <a:pPr algn="ctr"/>
            <a:r>
              <a:rPr lang="en-US" altLang="zh-CN" sz="1600" dirty="0" smtClean="0">
                <a:solidFill>
                  <a:srgbClr val="C00000"/>
                </a:solidFill>
                <a:latin typeface="微软雅黑" pitchFamily="34" charset="-122"/>
                <a:ea typeface="微软雅黑" pitchFamily="34" charset="-122"/>
              </a:rPr>
              <a:t>Oversea Brand</a:t>
            </a:r>
          </a:p>
        </p:txBody>
      </p:sp>
      <p:sp>
        <p:nvSpPr>
          <p:cNvPr id="7" name="右箭头 6"/>
          <p:cNvSpPr/>
          <p:nvPr/>
        </p:nvSpPr>
        <p:spPr>
          <a:xfrm>
            <a:off x="3923928" y="1611263"/>
            <a:ext cx="1512168" cy="1440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TextBox 7"/>
          <p:cNvSpPr txBox="1"/>
          <p:nvPr/>
        </p:nvSpPr>
        <p:spPr>
          <a:xfrm>
            <a:off x="4067944" y="1323231"/>
            <a:ext cx="1152128" cy="338554"/>
          </a:xfrm>
          <a:prstGeom prst="rect">
            <a:avLst/>
          </a:prstGeom>
          <a:noFill/>
        </p:spPr>
        <p:txBody>
          <a:bodyPr wrap="square" rtlCol="0">
            <a:spAutoFit/>
          </a:bodyPr>
          <a:lstStyle/>
          <a:p>
            <a:pPr algn="ctr"/>
            <a:r>
              <a:rPr lang="zh-CN" altLang="en-US" sz="1600" dirty="0" smtClean="0">
                <a:latin typeface="微软雅黑" pitchFamily="34" charset="-122"/>
                <a:ea typeface="微软雅黑" pitchFamily="34" charset="-122"/>
              </a:rPr>
              <a:t>机会</a:t>
            </a:r>
            <a:endParaRPr lang="zh-CN" altLang="en-US" sz="1600" dirty="0">
              <a:latin typeface="微软雅黑" pitchFamily="34" charset="-122"/>
              <a:ea typeface="微软雅黑" pitchFamily="34" charset="-122"/>
            </a:endParaRPr>
          </a:p>
        </p:txBody>
      </p:sp>
      <p:sp>
        <p:nvSpPr>
          <p:cNvPr id="9" name="标题 1"/>
          <p:cNvSpPr txBox="1"/>
          <p:nvPr/>
        </p:nvSpPr>
        <p:spPr bwMode="auto">
          <a:xfrm>
            <a:off x="683260" y="285750"/>
            <a:ext cx="7777163" cy="595313"/>
          </a:xfrm>
          <a:prstGeom prst="rect">
            <a:avLst/>
          </a:prstGeom>
          <a:noFill/>
          <a:ln w="9525">
            <a:noFill/>
            <a:miter lim="800000"/>
          </a:ln>
        </p:spPr>
        <p:txBody>
          <a:bodyPr anchor="ctr"/>
          <a:lstStyle/>
          <a:p>
            <a:pPr algn="ctr" eaLnBrk="0" hangingPunct="0"/>
            <a:r>
              <a:rPr lang="zh-CN" altLang="en-US" sz="2400" b="1" dirty="0" smtClean="0">
                <a:solidFill>
                  <a:srgbClr val="C00000"/>
                </a:solidFill>
                <a:latin typeface="微软雅黑" panose="020B0503020204020204" charset="-122"/>
                <a:ea typeface="微软雅黑" panose="020B0503020204020204" charset="-122"/>
                <a:cs typeface="Tahoma" panose="020B0604030504040204" pitchFamily="34" charset="0"/>
              </a:rPr>
              <a:t>新</a:t>
            </a:r>
            <a:r>
              <a:rPr lang="zh-CN" altLang="en-US" sz="2400" b="1" dirty="0" smtClean="0">
                <a:solidFill>
                  <a:srgbClr val="2879F2"/>
                </a:solidFill>
                <a:latin typeface="微软雅黑" panose="020B0503020204020204" charset="-122"/>
                <a:ea typeface="微软雅黑" panose="020B0503020204020204" charset="-122"/>
                <a:cs typeface="Tahoma" panose="020B0604030504040204" pitchFamily="34" charset="0"/>
              </a:rPr>
              <a:t>：“浙江制造”走出一条品牌出海之路</a:t>
            </a:r>
          </a:p>
        </p:txBody>
      </p:sp>
      <p:sp>
        <p:nvSpPr>
          <p:cNvPr id="10" name="标题 1"/>
          <p:cNvSpPr txBox="1"/>
          <p:nvPr/>
        </p:nvSpPr>
        <p:spPr bwMode="auto">
          <a:xfrm>
            <a:off x="683260" y="604837"/>
            <a:ext cx="7777163" cy="595313"/>
          </a:xfrm>
          <a:prstGeom prst="rect">
            <a:avLst/>
          </a:prstGeom>
          <a:noFill/>
          <a:ln w="9525">
            <a:noFill/>
            <a:miter lim="800000"/>
          </a:ln>
        </p:spPr>
        <p:txBody>
          <a:bodyPr anchor="ctr"/>
          <a:lstStyle/>
          <a:p>
            <a:pPr algn="ctr" eaLnBrk="0" hangingPunct="0"/>
            <a:r>
              <a:rPr lang="en-US" altLang="zh-CN" sz="1400" dirty="0">
                <a:solidFill>
                  <a:srgbClr val="C00000"/>
                </a:solidFill>
                <a:latin typeface="微软雅黑" panose="020B0503020204020204" charset="-122"/>
                <a:ea typeface="微软雅黑" panose="020B0503020204020204" charset="-122"/>
                <a:cs typeface="Tahoma" panose="020B0604030504040204" pitchFamily="34" charset="0"/>
              </a:rPr>
              <a:t>Innovation</a:t>
            </a:r>
            <a:r>
              <a:rPr lang="zh-CN" altLang="en-US" sz="1400" dirty="0">
                <a:solidFill>
                  <a:srgbClr val="C00000"/>
                </a:solidFill>
                <a:latin typeface="微软雅黑" panose="020B0503020204020204" charset="-122"/>
                <a:ea typeface="微软雅黑" panose="020B0503020204020204" charset="-122"/>
                <a:cs typeface="Tahoma" panose="020B0604030504040204" pitchFamily="34" charset="0"/>
              </a:rPr>
              <a:t>：</a:t>
            </a:r>
            <a:r>
              <a:rPr lang="en-US" altLang="zh-CN" sz="1400" dirty="0">
                <a:solidFill>
                  <a:srgbClr val="2879F2"/>
                </a:solidFill>
                <a:latin typeface="微软雅黑" panose="020B0503020204020204" charset="-122"/>
                <a:ea typeface="微软雅黑" panose="020B0503020204020204" charset="-122"/>
                <a:cs typeface="Tahoma" panose="020B0604030504040204" pitchFamily="34" charset="0"/>
              </a:rPr>
              <a:t>'Zhejiang Made’, </a:t>
            </a:r>
            <a:r>
              <a:rPr lang="en-US" altLang="zh-CN" sz="1400" dirty="0" smtClean="0">
                <a:solidFill>
                  <a:srgbClr val="2879F2"/>
                </a:solidFill>
                <a:latin typeface="微软雅黑" panose="020B0503020204020204" charset="-122"/>
                <a:ea typeface="微软雅黑" panose="020B0503020204020204" charset="-122"/>
                <a:cs typeface="Tahoma" panose="020B0604030504040204" pitchFamily="34" charset="0"/>
              </a:rPr>
              <a:t>New </a:t>
            </a:r>
            <a:r>
              <a:rPr lang="en-US" altLang="zh-CN" sz="1400" dirty="0">
                <a:solidFill>
                  <a:srgbClr val="2879F2"/>
                </a:solidFill>
                <a:latin typeface="微软雅黑" panose="020B0503020204020204" charset="-122"/>
                <a:ea typeface="微软雅黑" panose="020B0503020204020204" charset="-122"/>
                <a:cs typeface="Tahoma" panose="020B0604030504040204" pitchFamily="34" charset="0"/>
              </a:rPr>
              <a:t>Way to Become an Oversea Brand</a:t>
            </a:r>
            <a:endParaRPr lang="zh-CN" altLang="en-US" sz="1400" dirty="0">
              <a:solidFill>
                <a:srgbClr val="2879F2"/>
              </a:solidFill>
              <a:latin typeface="微软雅黑" panose="020B0503020204020204" charset="-122"/>
              <a:ea typeface="微软雅黑" panose="020B0503020204020204" charset="-122"/>
              <a:cs typeface="Tahoma" panose="020B0604030504040204" pitchFamily="34" charset="0"/>
            </a:endParaRPr>
          </a:p>
        </p:txBody>
      </p:sp>
      <p:sp>
        <p:nvSpPr>
          <p:cNvPr id="11" name="TextBox 10"/>
          <p:cNvSpPr txBox="1"/>
          <p:nvPr/>
        </p:nvSpPr>
        <p:spPr>
          <a:xfrm>
            <a:off x="3724672" y="1699796"/>
            <a:ext cx="1761728" cy="338554"/>
          </a:xfrm>
          <a:prstGeom prst="rect">
            <a:avLst/>
          </a:prstGeom>
          <a:noFill/>
        </p:spPr>
        <p:txBody>
          <a:bodyPr wrap="square" rtlCol="0">
            <a:spAutoFit/>
          </a:bodyPr>
          <a:lstStyle/>
          <a:p>
            <a:pPr algn="ctr"/>
            <a:r>
              <a:rPr lang="en-US" altLang="zh-CN" sz="1600" dirty="0">
                <a:latin typeface="微软雅黑" pitchFamily="34" charset="-122"/>
                <a:ea typeface="微软雅黑" pitchFamily="34" charset="-122"/>
              </a:rPr>
              <a:t>Opportunities</a:t>
            </a:r>
            <a:endParaRPr lang="zh-CN" altLang="en-US" sz="16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77000" y="1286798"/>
            <a:ext cx="2438400" cy="3647152"/>
          </a:xfrm>
          <a:prstGeom prst="rect">
            <a:avLst/>
          </a:prstGeom>
        </p:spPr>
        <p:txBody>
          <a:bodyPr wrap="square">
            <a:spAutoFit/>
          </a:bodyPr>
          <a:lstStyle/>
          <a:p>
            <a:r>
              <a:rPr lang="zh-CN" altLang="en-US" sz="1050" b="1" dirty="0" smtClean="0">
                <a:latin typeface="微软雅黑" pitchFamily="34" charset="-122"/>
                <a:ea typeface="微软雅黑" pitchFamily="34" charset="-122"/>
              </a:rPr>
              <a:t>品牌力</a:t>
            </a:r>
            <a:r>
              <a:rPr lang="zh-CN" altLang="en-US" sz="1050" dirty="0" smtClean="0">
                <a:latin typeface="微软雅黑" pitchFamily="34" charset="-122"/>
                <a:ea typeface="微软雅黑" pitchFamily="34" charset="-122"/>
              </a:rPr>
              <a:t>是凯度华通明略的</a:t>
            </a:r>
            <a:r>
              <a:rPr lang="en-US" altLang="zh-CN" sz="1050" dirty="0" err="1" smtClean="0">
                <a:latin typeface="微软雅黑" pitchFamily="34" charset="-122"/>
                <a:ea typeface="微软雅黑" pitchFamily="34" charset="-122"/>
              </a:rPr>
              <a:t>BrandZ</a:t>
            </a:r>
            <a:r>
              <a:rPr lang="zh-CN" altLang="en-US" sz="1050" dirty="0" smtClean="0">
                <a:latin typeface="微软雅黑" pitchFamily="34" charset="-122"/>
                <a:ea typeface="微软雅黑" pitchFamily="34" charset="-122"/>
              </a:rPr>
              <a:t>品牌资产评估指标，代表消费者选择特定品牌的倾向。</a:t>
            </a:r>
            <a:r>
              <a:rPr lang="en-US" altLang="zh-CN" sz="1050" dirty="0" smtClean="0">
                <a:latin typeface="微软雅黑" pitchFamily="34" charset="-122"/>
                <a:ea typeface="微软雅黑" pitchFamily="34" charset="-122"/>
              </a:rPr>
              <a:t>The </a:t>
            </a:r>
            <a:r>
              <a:rPr lang="en-US" altLang="zh-CN" sz="1050" b="1" dirty="0" smtClean="0">
                <a:latin typeface="微软雅黑" pitchFamily="34" charset="-122"/>
                <a:ea typeface="微软雅黑" pitchFamily="34" charset="-122"/>
              </a:rPr>
              <a:t>Brand Power</a:t>
            </a:r>
            <a:r>
              <a:rPr lang="en-US" altLang="zh-CN" sz="1050" dirty="0" smtClean="0">
                <a:latin typeface="微软雅黑" pitchFamily="34" charset="-122"/>
                <a:ea typeface="微软雅黑" pitchFamily="34" charset="-122"/>
              </a:rPr>
              <a:t> is the brand evaluation index</a:t>
            </a:r>
            <a:r>
              <a:rPr lang="zh-CN" altLang="en-US" sz="1050" dirty="0" smtClean="0">
                <a:latin typeface="微软雅黑" pitchFamily="34" charset="-122"/>
                <a:ea typeface="微软雅黑" pitchFamily="34" charset="-122"/>
              </a:rPr>
              <a:t> </a:t>
            </a:r>
            <a:r>
              <a:rPr lang="en-US" altLang="zh-CN" sz="1050" dirty="0" err="1" smtClean="0">
                <a:latin typeface="微软雅黑" pitchFamily="34" charset="-122"/>
                <a:ea typeface="微软雅黑" pitchFamily="34" charset="-122"/>
              </a:rPr>
              <a:t>BrandZ</a:t>
            </a:r>
            <a:r>
              <a:rPr lang="en-US" altLang="zh-CN" sz="1050" dirty="0" smtClean="0">
                <a:latin typeface="微软雅黑" pitchFamily="34" charset="-122"/>
                <a:ea typeface="微软雅黑" pitchFamily="34" charset="-122"/>
              </a:rPr>
              <a:t> of WPP and Kantar </a:t>
            </a:r>
            <a:r>
              <a:rPr lang="en-US" altLang="zh-CN" sz="1050" dirty="0" err="1" smtClean="0">
                <a:latin typeface="微软雅黑" pitchFamily="34" charset="-122"/>
                <a:ea typeface="微软雅黑" pitchFamily="34" charset="-122"/>
              </a:rPr>
              <a:t>Millward</a:t>
            </a:r>
            <a:r>
              <a:rPr lang="en-US" altLang="zh-CN" sz="1050" dirty="0" smtClean="0">
                <a:latin typeface="微软雅黑" pitchFamily="34" charset="-122"/>
                <a:ea typeface="微软雅黑" pitchFamily="34" charset="-122"/>
              </a:rPr>
              <a:t> Brown, which represents the tendency of consumers to choose a specific brand.</a:t>
            </a:r>
            <a:endParaRPr lang="en-US" altLang="zh-CN" sz="1050" b="1" dirty="0" smtClean="0">
              <a:latin typeface="微软雅黑" pitchFamily="34" charset="-122"/>
              <a:ea typeface="微软雅黑" pitchFamily="34" charset="-122"/>
            </a:endParaRPr>
          </a:p>
          <a:p>
            <a:endParaRPr lang="en-US" altLang="zh-CN" sz="1050" dirty="0" smtClean="0">
              <a:latin typeface="微软雅黑" pitchFamily="34" charset="-122"/>
              <a:ea typeface="微软雅黑" pitchFamily="34" charset="-122"/>
            </a:endParaRPr>
          </a:p>
          <a:p>
            <a:r>
              <a:rPr lang="zh-CN" altLang="en-US" sz="1050" dirty="0" smtClean="0">
                <a:latin typeface="微软雅黑" pitchFamily="34" charset="-122"/>
                <a:ea typeface="微软雅黑" pitchFamily="34" charset="-122"/>
              </a:rPr>
              <a:t>品牌力由三个</a:t>
            </a:r>
            <a:r>
              <a:rPr lang="zh-CN" altLang="en-US" sz="1050" b="1" dirty="0" smtClean="0">
                <a:latin typeface="微软雅黑" pitchFamily="34" charset="-122"/>
                <a:ea typeface="微软雅黑" pitchFamily="34" charset="-122"/>
              </a:rPr>
              <a:t>要素</a:t>
            </a:r>
            <a:r>
              <a:rPr lang="zh-CN" altLang="en-US" sz="1050" dirty="0" smtClean="0">
                <a:latin typeface="微软雅黑" pitchFamily="34" charset="-122"/>
                <a:ea typeface="微软雅黑" pitchFamily="34" charset="-122"/>
              </a:rPr>
              <a:t>构成：</a:t>
            </a:r>
            <a:r>
              <a:rPr lang="zh-CN" altLang="en-US" sz="1050" b="1" u="sng" dirty="0" smtClean="0">
                <a:latin typeface="微软雅黑" pitchFamily="34" charset="-122"/>
                <a:ea typeface="微软雅黑" pitchFamily="34" charset="-122"/>
              </a:rPr>
              <a:t>有意义</a:t>
            </a:r>
            <a:r>
              <a:rPr lang="zh-CN" altLang="en-US" sz="1050" dirty="0" smtClean="0">
                <a:latin typeface="微软雅黑" pitchFamily="34" charset="-122"/>
                <a:ea typeface="微软雅黑" pitchFamily="34" charset="-122"/>
              </a:rPr>
              <a:t>（以合适方式满足功能和情感需求）、</a:t>
            </a:r>
            <a:r>
              <a:rPr lang="zh-CN" altLang="en-US" sz="1050" b="1" u="sng" dirty="0" smtClean="0">
                <a:latin typeface="微软雅黑" pitchFamily="34" charset="-122"/>
                <a:ea typeface="微软雅黑" pitchFamily="34" charset="-122"/>
              </a:rPr>
              <a:t>差异化</a:t>
            </a:r>
            <a:r>
              <a:rPr lang="zh-CN" altLang="en-US" sz="1050" dirty="0" smtClean="0">
                <a:latin typeface="微软雅黑" pitchFamily="34" charset="-122"/>
                <a:ea typeface="微软雅黑" pitchFamily="34" charset="-122"/>
              </a:rPr>
              <a:t>（具有独特性或引领潮流）和</a:t>
            </a:r>
            <a:r>
              <a:rPr lang="zh-CN" altLang="en-US" sz="1050" b="1" u="sng" dirty="0" smtClean="0">
                <a:latin typeface="微软雅黑" pitchFamily="34" charset="-122"/>
                <a:ea typeface="微软雅黑" pitchFamily="34" charset="-122"/>
              </a:rPr>
              <a:t>突出性</a:t>
            </a:r>
            <a:r>
              <a:rPr lang="zh-CN" altLang="en-US" sz="1050" dirty="0" smtClean="0">
                <a:latin typeface="微软雅黑" pitchFamily="34" charset="-122"/>
                <a:ea typeface="微软雅黑" pitchFamily="34" charset="-122"/>
              </a:rPr>
              <a:t>（购买时在消费者脑海中迅速浮现）。</a:t>
            </a:r>
            <a:r>
              <a:rPr lang="en-US" altLang="zh-CN" sz="1050" dirty="0" smtClean="0">
                <a:latin typeface="微软雅黑" pitchFamily="34" charset="-122"/>
                <a:ea typeface="微软雅黑" pitchFamily="34" charset="-122"/>
              </a:rPr>
              <a:t>Three Elements of Brand Power</a:t>
            </a:r>
          </a:p>
          <a:p>
            <a:r>
              <a:rPr lang="en-US" altLang="zh-CN" sz="1050" b="1" dirty="0" smtClean="0">
                <a:latin typeface="微软雅黑" pitchFamily="34" charset="-122"/>
                <a:ea typeface="微软雅黑" pitchFamily="34" charset="-122"/>
              </a:rPr>
              <a:t>Meaningful </a:t>
            </a:r>
          </a:p>
          <a:p>
            <a:r>
              <a:rPr lang="en-US" altLang="zh-CN" sz="1050" dirty="0" smtClean="0">
                <a:latin typeface="微软雅黑" pitchFamily="34" charset="-122"/>
                <a:ea typeface="微软雅黑" pitchFamily="34" charset="-122"/>
              </a:rPr>
              <a:t>- Fit for functional and emotional needs</a:t>
            </a:r>
          </a:p>
          <a:p>
            <a:r>
              <a:rPr lang="en-US" altLang="zh-CN" sz="1050" b="1" dirty="0" smtClean="0">
                <a:latin typeface="微软雅黑" pitchFamily="34" charset="-122"/>
                <a:ea typeface="微软雅黑" pitchFamily="34" charset="-122"/>
              </a:rPr>
              <a:t>Differentiation</a:t>
            </a:r>
            <a:r>
              <a:rPr lang="en-US" altLang="zh-CN" sz="1050" dirty="0" smtClean="0">
                <a:latin typeface="微软雅黑" pitchFamily="34" charset="-122"/>
                <a:ea typeface="微软雅黑" pitchFamily="34" charset="-122"/>
              </a:rPr>
              <a:t> </a:t>
            </a:r>
          </a:p>
          <a:p>
            <a:r>
              <a:rPr lang="en-US" altLang="zh-CN" sz="1050" dirty="0" smtClean="0">
                <a:latin typeface="微软雅黑" pitchFamily="34" charset="-122"/>
                <a:ea typeface="微软雅黑" pitchFamily="34" charset="-122"/>
              </a:rPr>
              <a:t>- Be Unique or Market Leading</a:t>
            </a:r>
          </a:p>
          <a:p>
            <a:r>
              <a:rPr lang="en-US" altLang="zh-CN" sz="1050" b="1" dirty="0" smtClean="0">
                <a:latin typeface="微软雅黑" pitchFamily="34" charset="-122"/>
                <a:ea typeface="微软雅黑" pitchFamily="34" charset="-122"/>
              </a:rPr>
              <a:t>Prominence</a:t>
            </a:r>
            <a:r>
              <a:rPr lang="en-US" altLang="zh-CN" sz="1050" dirty="0" smtClean="0">
                <a:latin typeface="微软雅黑" pitchFamily="34" charset="-122"/>
                <a:ea typeface="微软雅黑" pitchFamily="34" charset="-122"/>
              </a:rPr>
              <a:t> </a:t>
            </a:r>
          </a:p>
          <a:p>
            <a:r>
              <a:rPr lang="en-US" altLang="zh-CN" sz="1050" dirty="0" smtClean="0">
                <a:latin typeface="微软雅黑" pitchFamily="34" charset="-122"/>
                <a:ea typeface="微软雅黑" pitchFamily="34" charset="-122"/>
              </a:rPr>
              <a:t>- Always in the mind of consumers</a:t>
            </a:r>
            <a:endParaRPr lang="zh-CN" altLang="en-US" sz="1050" dirty="0" smtClean="0">
              <a:latin typeface="微软雅黑" pitchFamily="34" charset="-122"/>
              <a:ea typeface="微软雅黑" pitchFamily="34" charset="-122"/>
            </a:endParaRPr>
          </a:p>
        </p:txBody>
      </p:sp>
      <p:pic>
        <p:nvPicPr>
          <p:cNvPr id="4" name="Picture 2" descr="https://www.amz123.com/upload/remote/2019-04-01/5ca223b85ac1a.jpg"/>
          <p:cNvPicPr>
            <a:picLocks noChangeAspect="1" noChangeArrowheads="1"/>
          </p:cNvPicPr>
          <p:nvPr/>
        </p:nvPicPr>
        <p:blipFill>
          <a:blip r:embed="rId2" cstate="print"/>
          <a:srcRect/>
          <a:stretch>
            <a:fillRect/>
          </a:stretch>
        </p:blipFill>
        <p:spPr bwMode="auto">
          <a:xfrm>
            <a:off x="342900" y="1600260"/>
            <a:ext cx="6057900" cy="3292582"/>
          </a:xfrm>
          <a:prstGeom prst="rect">
            <a:avLst/>
          </a:prstGeom>
          <a:noFill/>
        </p:spPr>
      </p:pic>
      <p:sp>
        <p:nvSpPr>
          <p:cNvPr id="5" name="标题 1"/>
          <p:cNvSpPr txBox="1"/>
          <p:nvPr/>
        </p:nvSpPr>
        <p:spPr bwMode="auto">
          <a:xfrm>
            <a:off x="683260" y="285750"/>
            <a:ext cx="7777163" cy="595313"/>
          </a:xfrm>
          <a:prstGeom prst="rect">
            <a:avLst/>
          </a:prstGeom>
          <a:noFill/>
          <a:ln w="9525">
            <a:noFill/>
            <a:miter lim="800000"/>
          </a:ln>
        </p:spPr>
        <p:txBody>
          <a:bodyPr anchor="ctr"/>
          <a:lstStyle/>
          <a:p>
            <a:pPr algn="ctr" eaLnBrk="0" hangingPunct="0"/>
            <a:r>
              <a:rPr lang="zh-CN" altLang="en-US" sz="2400" b="1" dirty="0" smtClean="0">
                <a:solidFill>
                  <a:srgbClr val="C00000"/>
                </a:solidFill>
                <a:latin typeface="微软雅黑" panose="020B0503020204020204" charset="-122"/>
                <a:ea typeface="微软雅黑" panose="020B0503020204020204" charset="-122"/>
                <a:cs typeface="Tahoma" panose="020B0604030504040204" pitchFamily="34" charset="0"/>
              </a:rPr>
              <a:t>新</a:t>
            </a:r>
            <a:r>
              <a:rPr lang="zh-CN" altLang="en-US" sz="2400" b="1" dirty="0" smtClean="0">
                <a:solidFill>
                  <a:srgbClr val="2879F2"/>
                </a:solidFill>
                <a:latin typeface="微软雅黑" panose="020B0503020204020204" charset="-122"/>
                <a:ea typeface="微软雅黑" panose="020B0503020204020204" charset="-122"/>
                <a:cs typeface="Tahoma" panose="020B0604030504040204" pitchFamily="34" charset="0"/>
              </a:rPr>
              <a:t>：“浙江制造”走出一条品牌出海之路</a:t>
            </a:r>
          </a:p>
        </p:txBody>
      </p:sp>
      <p:sp>
        <p:nvSpPr>
          <p:cNvPr id="6" name="标题 1"/>
          <p:cNvSpPr txBox="1"/>
          <p:nvPr/>
        </p:nvSpPr>
        <p:spPr bwMode="auto">
          <a:xfrm>
            <a:off x="683260" y="604837"/>
            <a:ext cx="7777163" cy="595313"/>
          </a:xfrm>
          <a:prstGeom prst="rect">
            <a:avLst/>
          </a:prstGeom>
          <a:noFill/>
          <a:ln w="9525">
            <a:noFill/>
            <a:miter lim="800000"/>
          </a:ln>
        </p:spPr>
        <p:txBody>
          <a:bodyPr anchor="ctr"/>
          <a:lstStyle/>
          <a:p>
            <a:pPr algn="ctr" eaLnBrk="0" hangingPunct="0"/>
            <a:r>
              <a:rPr lang="en-US" altLang="zh-CN" sz="1400" dirty="0">
                <a:solidFill>
                  <a:srgbClr val="C00000"/>
                </a:solidFill>
                <a:latin typeface="微软雅黑" panose="020B0503020204020204" charset="-122"/>
                <a:ea typeface="微软雅黑" panose="020B0503020204020204" charset="-122"/>
                <a:cs typeface="Tahoma" panose="020B0604030504040204" pitchFamily="34" charset="0"/>
              </a:rPr>
              <a:t>Innovation</a:t>
            </a:r>
            <a:r>
              <a:rPr lang="zh-CN" altLang="en-US" sz="1400" dirty="0">
                <a:solidFill>
                  <a:srgbClr val="C00000"/>
                </a:solidFill>
                <a:latin typeface="微软雅黑" panose="020B0503020204020204" charset="-122"/>
                <a:ea typeface="微软雅黑" panose="020B0503020204020204" charset="-122"/>
                <a:cs typeface="Tahoma" panose="020B0604030504040204" pitchFamily="34" charset="0"/>
              </a:rPr>
              <a:t>：</a:t>
            </a:r>
            <a:r>
              <a:rPr lang="en-US" altLang="zh-CN" sz="1400" dirty="0">
                <a:solidFill>
                  <a:srgbClr val="2879F2"/>
                </a:solidFill>
                <a:latin typeface="微软雅黑" panose="020B0503020204020204" charset="-122"/>
                <a:ea typeface="微软雅黑" panose="020B0503020204020204" charset="-122"/>
                <a:cs typeface="Tahoma" panose="020B0604030504040204" pitchFamily="34" charset="0"/>
              </a:rPr>
              <a:t>'Zhejiang Made’, </a:t>
            </a:r>
            <a:r>
              <a:rPr lang="en-US" altLang="zh-CN" sz="1400" dirty="0" smtClean="0">
                <a:solidFill>
                  <a:srgbClr val="2879F2"/>
                </a:solidFill>
                <a:latin typeface="微软雅黑" panose="020B0503020204020204" charset="-122"/>
                <a:ea typeface="微软雅黑" panose="020B0503020204020204" charset="-122"/>
                <a:cs typeface="Tahoma" panose="020B0604030504040204" pitchFamily="34" charset="0"/>
              </a:rPr>
              <a:t>New </a:t>
            </a:r>
            <a:r>
              <a:rPr lang="en-US" altLang="zh-CN" sz="1400" dirty="0">
                <a:solidFill>
                  <a:srgbClr val="2879F2"/>
                </a:solidFill>
                <a:latin typeface="微软雅黑" panose="020B0503020204020204" charset="-122"/>
                <a:ea typeface="微软雅黑" panose="020B0503020204020204" charset="-122"/>
                <a:cs typeface="Tahoma" panose="020B0604030504040204" pitchFamily="34" charset="0"/>
              </a:rPr>
              <a:t>Way to Become an Oversea Brand</a:t>
            </a:r>
            <a:endParaRPr lang="zh-CN" altLang="en-US" sz="1400" dirty="0">
              <a:solidFill>
                <a:srgbClr val="2879F2"/>
              </a:solidFill>
              <a:latin typeface="微软雅黑" panose="020B0503020204020204" charset="-122"/>
              <a:ea typeface="微软雅黑" panose="020B0503020204020204" charset="-122"/>
              <a:cs typeface="Tahoma" panose="020B0604030504040204" pitchFamily="34" charset="0"/>
            </a:endParaRPr>
          </a:p>
        </p:txBody>
      </p:sp>
      <p:sp>
        <p:nvSpPr>
          <p:cNvPr id="7" name="矩形 6"/>
          <p:cNvSpPr/>
          <p:nvPr/>
        </p:nvSpPr>
        <p:spPr>
          <a:xfrm>
            <a:off x="381000" y="1200150"/>
            <a:ext cx="6019800" cy="400110"/>
          </a:xfrm>
          <a:prstGeom prst="rect">
            <a:avLst/>
          </a:prstGeom>
        </p:spPr>
        <p:txBody>
          <a:bodyPr wrap="square">
            <a:spAutoFit/>
          </a:bodyPr>
          <a:lstStyle/>
          <a:p>
            <a:r>
              <a:rPr lang="zh-CN" altLang="en-US" sz="1200" dirty="0" smtClean="0">
                <a:solidFill>
                  <a:srgbClr val="C00000"/>
                </a:solidFill>
                <a:latin typeface="微软雅黑" pitchFamily="34" charset="-122"/>
                <a:ea typeface="微软雅黑" pitchFamily="34" charset="-122"/>
              </a:rPr>
              <a:t>我们希望未来，有更多</a:t>
            </a:r>
            <a:r>
              <a:rPr lang="zh-CN" altLang="en-US" sz="1200" b="1" dirty="0" smtClean="0">
                <a:solidFill>
                  <a:srgbClr val="C00000"/>
                </a:solidFill>
                <a:latin typeface="微软雅黑" pitchFamily="34" charset="-122"/>
                <a:ea typeface="微软雅黑" pitchFamily="34" charset="-122"/>
              </a:rPr>
              <a:t>“品字标浙江制造”</a:t>
            </a:r>
            <a:r>
              <a:rPr lang="zh-CN" altLang="en-US" sz="1200" dirty="0" smtClean="0">
                <a:solidFill>
                  <a:srgbClr val="C00000"/>
                </a:solidFill>
                <a:latin typeface="微软雅黑" pitchFamily="34" charset="-122"/>
                <a:ea typeface="微软雅黑" pitchFamily="34" charset="-122"/>
              </a:rPr>
              <a:t>企业荣登“</a:t>
            </a:r>
            <a:r>
              <a:rPr lang="zh-CN" altLang="en-US" sz="1200" b="1" dirty="0" smtClean="0">
                <a:solidFill>
                  <a:srgbClr val="C00000"/>
                </a:solidFill>
                <a:latin typeface="微软雅黑" pitchFamily="34" charset="-122"/>
                <a:ea typeface="微软雅黑" pitchFamily="34" charset="-122"/>
              </a:rPr>
              <a:t>中国出海品牌</a:t>
            </a:r>
            <a:r>
              <a:rPr lang="en-US" altLang="zh-CN" sz="1200" b="1" dirty="0" smtClean="0">
                <a:solidFill>
                  <a:srgbClr val="C00000"/>
                </a:solidFill>
                <a:latin typeface="微软雅黑" pitchFamily="34" charset="-122"/>
                <a:ea typeface="微软雅黑" pitchFamily="34" charset="-122"/>
              </a:rPr>
              <a:t>50</a:t>
            </a:r>
            <a:r>
              <a:rPr lang="zh-CN" altLang="en-US" sz="1200" b="1" dirty="0" smtClean="0">
                <a:solidFill>
                  <a:srgbClr val="C00000"/>
                </a:solidFill>
                <a:latin typeface="微软雅黑" pitchFamily="34" charset="-122"/>
                <a:ea typeface="微软雅黑" pitchFamily="34" charset="-122"/>
              </a:rPr>
              <a:t>强</a:t>
            </a:r>
            <a:r>
              <a:rPr lang="zh-CN" altLang="en-US" sz="1200" dirty="0" smtClean="0">
                <a:solidFill>
                  <a:srgbClr val="C00000"/>
                </a:solidFill>
                <a:latin typeface="微软雅黑" pitchFamily="34" charset="-122"/>
                <a:ea typeface="微软雅黑" pitchFamily="34" charset="-122"/>
              </a:rPr>
              <a:t>”的榜单！</a:t>
            </a:r>
            <a:endParaRPr lang="en-US" altLang="zh-CN" sz="1200" dirty="0" smtClean="0">
              <a:solidFill>
                <a:srgbClr val="C00000"/>
              </a:solidFill>
              <a:latin typeface="微软雅黑" pitchFamily="34" charset="-122"/>
              <a:ea typeface="微软雅黑" pitchFamily="34" charset="-122"/>
            </a:endParaRPr>
          </a:p>
          <a:p>
            <a:r>
              <a:rPr lang="en-US" altLang="zh-CN" sz="800" dirty="0" smtClean="0">
                <a:solidFill>
                  <a:srgbClr val="C00000"/>
                </a:solidFill>
                <a:latin typeface="微软雅黑" pitchFamily="34" charset="-122"/>
                <a:ea typeface="微软雅黑" pitchFamily="34" charset="-122"/>
              </a:rPr>
              <a:t>We hope more ‘ZHEJIANG MADE' companies will be listed on the 'Top 50 Chinese Global Brand Builders' in the future!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hape 2478"/>
          <p:cNvPicPr preferRelativeResize="0"/>
          <p:nvPr/>
        </p:nvPicPr>
        <p:blipFill>
          <a:blip r:embed="rId2" cstate="print">
            <a:alphaModFix/>
          </a:blip>
          <a:stretch>
            <a:fillRect/>
          </a:stretch>
        </p:blipFill>
        <p:spPr>
          <a:xfrm>
            <a:off x="0" y="0"/>
            <a:ext cx="9144000" cy="5143500"/>
          </a:xfrm>
          <a:prstGeom prst="rect">
            <a:avLst/>
          </a:prstGeom>
          <a:noFill/>
          <a:ln>
            <a:noFill/>
          </a:ln>
        </p:spPr>
      </p:pic>
      <p:sp>
        <p:nvSpPr>
          <p:cNvPr id="22" name="矩形 21"/>
          <p:cNvSpPr/>
          <p:nvPr/>
        </p:nvSpPr>
        <p:spPr>
          <a:xfrm>
            <a:off x="0" y="1643056"/>
            <a:ext cx="9144000" cy="178595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品质</a:t>
            </a:r>
            <a:r>
              <a:rPr lang="zh-CN" altLang="en-US" sz="360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是船  </a:t>
            </a:r>
            <a:r>
              <a:rPr lang="zh-CN" altLang="en-US" sz="36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数据</a:t>
            </a:r>
            <a:r>
              <a:rPr lang="zh-CN" altLang="en-US" sz="360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是航  </a:t>
            </a:r>
            <a:r>
              <a:rPr lang="zh-CN" altLang="en-US" sz="36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品牌</a:t>
            </a:r>
            <a:r>
              <a:rPr lang="zh-CN" altLang="en-US" sz="360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是帆</a:t>
            </a:r>
            <a:endParaRPr lang="en-US" altLang="zh-CN" sz="360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en-US" altLang="zh-CN"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Quality</a:t>
            </a:r>
            <a:r>
              <a:rPr lang="en-US" altLang="zh-CN"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 is the Boat  </a:t>
            </a:r>
            <a:r>
              <a:rPr lang="en-US" altLang="zh-CN"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Data</a:t>
            </a:r>
            <a:r>
              <a:rPr lang="en-US" altLang="zh-CN"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 is the Compass  </a:t>
            </a:r>
            <a:r>
              <a:rPr lang="en-US" altLang="zh-CN"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Brand</a:t>
            </a:r>
            <a:r>
              <a:rPr lang="en-US" altLang="zh-CN"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 is the Sail</a:t>
            </a:r>
          </a:p>
          <a:p>
            <a:pPr algn="ctr"/>
            <a:r>
              <a:rPr lang="zh-CN" altLang="en-US" sz="360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助力</a:t>
            </a:r>
            <a:r>
              <a:rPr lang="zh-CN" altLang="en-US" sz="36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“品字标”</a:t>
            </a:r>
            <a:r>
              <a:rPr lang="zh-CN" altLang="en-US" sz="360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扬帆远航</a:t>
            </a:r>
            <a:endParaRPr lang="en-US" altLang="zh-CN" sz="360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en-US" altLang="zh-CN"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Empower to Success </a:t>
            </a:r>
            <a:r>
              <a:rPr lang="en-US" altLang="zh-CN" dirty="0" err="1"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of</a:t>
            </a:r>
            <a:r>
              <a:rPr lang="en-US" altLang="zh-CN" dirty="0" err="1"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‘ZHEJIANG</a:t>
            </a:r>
            <a:r>
              <a:rPr lang="en-US" altLang="zh-CN"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MADE’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4061</TotalTime>
  <Words>1051</Words>
  <Application>Microsoft Office PowerPoint</Application>
  <PresentationFormat>全屏显示(16:9)</PresentationFormat>
  <Paragraphs>73</Paragraphs>
  <Slides>10</Slides>
  <Notes>1</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li</cp:lastModifiedBy>
  <cp:revision>477</cp:revision>
  <dcterms:created xsi:type="dcterms:W3CDTF">2018-01-20T09:06:23Z</dcterms:created>
  <dcterms:modified xsi:type="dcterms:W3CDTF">2019-06-06T23:51:01Z</dcterms:modified>
</cp:coreProperties>
</file>