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341" r:id="rId2"/>
    <p:sldId id="346" r:id="rId3"/>
    <p:sldId id="347" r:id="rId4"/>
    <p:sldId id="348" r:id="rId5"/>
    <p:sldId id="352" r:id="rId6"/>
    <p:sldId id="353" r:id="rId7"/>
    <p:sldId id="354" r:id="rId8"/>
    <p:sldId id="392" r:id="rId9"/>
    <p:sldId id="355" r:id="rId10"/>
    <p:sldId id="356" r:id="rId11"/>
    <p:sldId id="393" r:id="rId12"/>
    <p:sldId id="357" r:id="rId13"/>
    <p:sldId id="358" r:id="rId14"/>
    <p:sldId id="359" r:id="rId15"/>
    <p:sldId id="360" r:id="rId16"/>
    <p:sldId id="362" r:id="rId17"/>
    <p:sldId id="411" r:id="rId18"/>
    <p:sldId id="363" r:id="rId19"/>
    <p:sldId id="364" r:id="rId20"/>
    <p:sldId id="382" r:id="rId21"/>
    <p:sldId id="398" r:id="rId22"/>
    <p:sldId id="412" r:id="rId23"/>
    <p:sldId id="408" r:id="rId24"/>
    <p:sldId id="399" r:id="rId25"/>
    <p:sldId id="400" r:id="rId26"/>
    <p:sldId id="405" r:id="rId27"/>
    <p:sldId id="403" r:id="rId28"/>
    <p:sldId id="401" r:id="rId29"/>
    <p:sldId id="404" r:id="rId30"/>
    <p:sldId id="413" r:id="rId31"/>
    <p:sldId id="406" r:id="rId32"/>
    <p:sldId id="409" r:id="rId33"/>
    <p:sldId id="407" r:id="rId34"/>
    <p:sldId id="410" r:id="rId35"/>
    <p:sldId id="390" r:id="rId36"/>
    <p:sldId id="367" r:id="rId37"/>
    <p:sldId id="369" r:id="rId38"/>
    <p:sldId id="370" r:id="rId39"/>
    <p:sldId id="415" r:id="rId40"/>
    <p:sldId id="371" r:id="rId41"/>
    <p:sldId id="372" r:id="rId42"/>
    <p:sldId id="374" r:id="rId43"/>
    <p:sldId id="375" r:id="rId44"/>
    <p:sldId id="376" r:id="rId45"/>
    <p:sldId id="377" r:id="rId46"/>
    <p:sldId id="378" r:id="rId47"/>
    <p:sldId id="379" r:id="rId48"/>
    <p:sldId id="380" r:id="rId49"/>
    <p:sldId id="366" r:id="rId50"/>
    <p:sldId id="349" r:id="rId51"/>
    <p:sldId id="350" r:id="rId52"/>
    <p:sldId id="351" r:id="rId53"/>
    <p:sldId id="365" r:id="rId54"/>
    <p:sldId id="414" r:id="rId55"/>
    <p:sldId id="345" r:id="rId56"/>
    <p:sldId id="395" r:id="rId57"/>
  </p:sldIdLst>
  <p:sldSz cx="12195175" cy="6858000"/>
  <p:notesSz cx="6858000" cy="9144000"/>
  <p:custDataLst>
    <p:tags r:id="rId5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19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904057"/>
    <a:srgbClr val="00CC99"/>
    <a:srgbClr val="C57302"/>
    <a:srgbClr val="0070C0"/>
    <a:srgbClr val="5B3B95"/>
    <a:srgbClr val="DBC05B"/>
    <a:srgbClr val="BFBFBF"/>
    <a:srgbClr val="D9D9D9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348" y="-300"/>
      </p:cViewPr>
      <p:guideLst>
        <p:guide orient="horz" pos="4319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强制性产品认证</c:v>
                </c:pt>
              </c:strCache>
            </c:strRef>
          </c:tx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468331</c:v>
                </c:pt>
                <c:pt idx="1">
                  <c:v>542815</c:v>
                </c:pt>
                <c:pt idx="2">
                  <c:v>601384</c:v>
                </c:pt>
                <c:pt idx="3">
                  <c:v>646710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管理体系认证</c:v>
                </c:pt>
              </c:strCache>
            </c:strRef>
          </c:tx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663270</c:v>
                </c:pt>
                <c:pt idx="1">
                  <c:v>756982</c:v>
                </c:pt>
                <c:pt idx="2">
                  <c:v>854911</c:v>
                </c:pt>
                <c:pt idx="3">
                  <c:v>983311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一般工业产品</c:v>
                </c:pt>
              </c:strCache>
            </c:strRef>
          </c:tx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196057</c:v>
                </c:pt>
                <c:pt idx="1">
                  <c:v>379364</c:v>
                </c:pt>
                <c:pt idx="2">
                  <c:v>191418</c:v>
                </c:pt>
                <c:pt idx="3">
                  <c:v>228813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服务认证</c:v>
                </c:pt>
              </c:strCache>
            </c:strRef>
          </c:tx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912</c:v>
                </c:pt>
                <c:pt idx="1">
                  <c:v>1537</c:v>
                </c:pt>
                <c:pt idx="2">
                  <c:v>5067</c:v>
                </c:pt>
                <c:pt idx="3">
                  <c:v>12502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一般食品农产品</c:v>
                </c:pt>
              </c:strCache>
            </c:strRef>
          </c:tx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Sheet1!$F$2:$F$5</c:f>
              <c:numCache>
                <c:formatCode>General</c:formatCode>
                <c:ptCount val="4"/>
                <c:pt idx="0">
                  <c:v>21444</c:v>
                </c:pt>
                <c:pt idx="1">
                  <c:v>19751</c:v>
                </c:pt>
                <c:pt idx="2">
                  <c:v>20473</c:v>
                </c:pt>
                <c:pt idx="3">
                  <c:v>19475</c:v>
                </c:pt>
              </c:numCache>
            </c:numRef>
          </c:val>
        </c:ser>
        <c:axId val="270772096"/>
        <c:axId val="270773632"/>
      </c:barChart>
      <c:catAx>
        <c:axId val="270772096"/>
        <c:scaling>
          <c:orientation val="minMax"/>
        </c:scaling>
        <c:axPos val="b"/>
        <c:numFmt formatCode="General" sourceLinked="1"/>
        <c:tickLblPos val="nextTo"/>
        <c:crossAx val="270773632"/>
        <c:crosses val="autoZero"/>
        <c:auto val="1"/>
        <c:lblAlgn val="ctr"/>
        <c:lblOffset val="100"/>
      </c:catAx>
      <c:valAx>
        <c:axId val="270773632"/>
        <c:scaling>
          <c:orientation val="minMax"/>
        </c:scaling>
        <c:axPos val="l"/>
        <c:majorGridlines/>
        <c:numFmt formatCode="General" sourceLinked="1"/>
        <c:tickLblPos val="nextTo"/>
        <c:crossAx val="270772096"/>
        <c:crosses val="autoZero"/>
        <c:crossBetween val="between"/>
      </c:valAx>
    </c:plotArea>
    <c:legend>
      <c:legendPos val="r"/>
      <c:layout/>
    </c:legend>
    <c:plotVisOnly val="1"/>
    <c:dispBlanksAs val="zero"/>
  </c:chart>
  <c:txPr>
    <a:bodyPr/>
    <a:lstStyle/>
    <a:p>
      <a:pPr>
        <a:defRPr sz="1800"/>
      </a:pPr>
      <a:endParaRPr lang="zh-CN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4FFA8-7E0C-4803-A4C6-3DDD6AB6E33B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CD64D-B72C-4FF8-85BB-4AA899BC1DF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8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59103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D64D-B72C-4FF8-85BB-4AA899BC1DF5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19245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D64D-B72C-4FF8-85BB-4AA899BC1DF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1924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D64D-B72C-4FF8-85BB-4AA899BC1DF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19245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68430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98623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D64D-B72C-4FF8-85BB-4AA899BC1DF5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19245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D64D-B72C-4FF8-85BB-4AA899BC1DF5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19245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643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57796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86275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92903" y="274639"/>
            <a:ext cx="365855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3012" y="274639"/>
            <a:ext cx="10776639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4631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8624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0692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3012" y="1600201"/>
            <a:ext cx="7217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3862" y="1600201"/>
            <a:ext cx="72175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8239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713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66702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9109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8650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E24BF-67B8-48BD-9ABF-36DACBACC99B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24207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E24BF-67B8-48BD-9ABF-36DACBACC99B}" type="datetimeFigureOut">
              <a:rPr lang="zh-CN" altLang="en-US" smtClean="0"/>
              <a:pPr/>
              <a:t>2019/6/6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64AD9-C849-45B6-BBCC-5E990A5EEF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2402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a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media" Target="../media/media1.wav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png"/><Relationship Id="rId18" Type="http://schemas.openxmlformats.org/officeDocument/2006/relationships/hyperlink" Target="file:///C:\Documents%20and%20Settings\he\Local%20Settings\index.htm" TargetMode="External"/><Relationship Id="rId26" Type="http://schemas.openxmlformats.org/officeDocument/2006/relationships/image" Target="../media/image73.png"/><Relationship Id="rId39" Type="http://schemas.openxmlformats.org/officeDocument/2006/relationships/image" Target="../media/image85.jpeg"/><Relationship Id="rId3" Type="http://schemas.openxmlformats.org/officeDocument/2006/relationships/image" Target="../media/image52.png"/><Relationship Id="rId21" Type="http://schemas.openxmlformats.org/officeDocument/2006/relationships/image" Target="../media/image68.png"/><Relationship Id="rId34" Type="http://schemas.openxmlformats.org/officeDocument/2006/relationships/image" Target="../media/image81.png"/><Relationship Id="rId42" Type="http://schemas.openxmlformats.org/officeDocument/2006/relationships/image" Target="../media/image88.jpe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5.png"/><Relationship Id="rId25" Type="http://schemas.openxmlformats.org/officeDocument/2006/relationships/image" Target="../media/image72.png"/><Relationship Id="rId33" Type="http://schemas.openxmlformats.org/officeDocument/2006/relationships/image" Target="../media/image80.png"/><Relationship Id="rId38" Type="http://schemas.openxmlformats.org/officeDocument/2006/relationships/image" Target="../media/image84.png"/><Relationship Id="rId2" Type="http://schemas.openxmlformats.org/officeDocument/2006/relationships/image" Target="../media/image51.png"/><Relationship Id="rId16" Type="http://schemas.openxmlformats.org/officeDocument/2006/relationships/image" Target="../media/image64.png"/><Relationship Id="rId20" Type="http://schemas.openxmlformats.org/officeDocument/2006/relationships/image" Target="../media/image67.jpeg"/><Relationship Id="rId29" Type="http://schemas.openxmlformats.org/officeDocument/2006/relationships/image" Target="../media/image76.png"/><Relationship Id="rId41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24" Type="http://schemas.openxmlformats.org/officeDocument/2006/relationships/image" Target="../media/image71.emf"/><Relationship Id="rId32" Type="http://schemas.openxmlformats.org/officeDocument/2006/relationships/image" Target="../media/image79.jpeg"/><Relationship Id="rId37" Type="http://schemas.openxmlformats.org/officeDocument/2006/relationships/image" Target="../media/image83.emf"/><Relationship Id="rId40" Type="http://schemas.openxmlformats.org/officeDocument/2006/relationships/image" Target="../media/image86.jpeg"/><Relationship Id="rId5" Type="http://schemas.openxmlformats.org/officeDocument/2006/relationships/image" Target="../media/image54.png"/><Relationship Id="rId15" Type="http://schemas.openxmlformats.org/officeDocument/2006/relationships/hyperlink" Target="http://www.unido.org/" TargetMode="External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36" Type="http://schemas.openxmlformats.org/officeDocument/2006/relationships/image" Target="../media/image82.png"/><Relationship Id="rId10" Type="http://schemas.openxmlformats.org/officeDocument/2006/relationships/image" Target="../media/image59.jpeg"/><Relationship Id="rId19" Type="http://schemas.openxmlformats.org/officeDocument/2006/relationships/image" Target="../media/image66.png"/><Relationship Id="rId31" Type="http://schemas.openxmlformats.org/officeDocument/2006/relationships/image" Target="../media/image78.jpeg"/><Relationship Id="rId44" Type="http://schemas.openxmlformats.org/officeDocument/2006/relationships/image" Target="../media/image90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Relationship Id="rId22" Type="http://schemas.openxmlformats.org/officeDocument/2006/relationships/image" Target="../media/image69.jpeg"/><Relationship Id="rId27" Type="http://schemas.openxmlformats.org/officeDocument/2006/relationships/image" Target="../media/image74.jpeg"/><Relationship Id="rId30" Type="http://schemas.openxmlformats.org/officeDocument/2006/relationships/image" Target="../media/image77.jpeg"/><Relationship Id="rId35" Type="http://schemas.openxmlformats.org/officeDocument/2006/relationships/hyperlink" Target="http://www.pefcchina.org/index.aspx" TargetMode="External"/><Relationship Id="rId43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notesSlide" Target="../notesSlides/notesSlide9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av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media" Target="../media/media1.wav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264939" y="260648"/>
            <a:ext cx="1756607" cy="1756607"/>
            <a:chOff x="4333987" y="2362200"/>
            <a:chExt cx="2905011" cy="2905012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  <a:effectLst>
            <a:outerShdw blurRad="177800" dist="889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35" name="任意多边形 34"/>
            <p:cNvSpPr/>
            <p:nvPr/>
          </p:nvSpPr>
          <p:spPr>
            <a:xfrm>
              <a:off x="4333987" y="2362200"/>
              <a:ext cx="2905011" cy="2905012"/>
            </a:xfrm>
            <a:custGeom>
              <a:avLst/>
              <a:gdLst>
                <a:gd name="connsiteX0" fmla="*/ 1452506 w 2905012"/>
                <a:gd name="connsiteY0" fmla="*/ 376181 h 2905012"/>
                <a:gd name="connsiteX1" fmla="*/ 376181 w 2905012"/>
                <a:gd name="connsiteY1" fmla="*/ 1452506 h 2905012"/>
                <a:gd name="connsiteX2" fmla="*/ 1452506 w 2905012"/>
                <a:gd name="connsiteY2" fmla="*/ 2528831 h 2905012"/>
                <a:gd name="connsiteX3" fmla="*/ 2528831 w 2905012"/>
                <a:gd name="connsiteY3" fmla="*/ 1452506 h 2905012"/>
                <a:gd name="connsiteX4" fmla="*/ 1452506 w 2905012"/>
                <a:gd name="connsiteY4" fmla="*/ 376181 h 2905012"/>
                <a:gd name="connsiteX5" fmla="*/ 1452506 w 2905012"/>
                <a:gd name="connsiteY5" fmla="*/ 0 h 2905012"/>
                <a:gd name="connsiteX6" fmla="*/ 1601017 w 2905012"/>
                <a:gd name="connsiteY6" fmla="*/ 7499 h 2905012"/>
                <a:gd name="connsiteX7" fmla="*/ 1643977 w 2905012"/>
                <a:gd name="connsiteY7" fmla="*/ 14056 h 2905012"/>
                <a:gd name="connsiteX8" fmla="*/ 1695533 w 2905012"/>
                <a:gd name="connsiteY8" fmla="*/ 284571 h 2905012"/>
                <a:gd name="connsiteX9" fmla="*/ 1769616 w 2905012"/>
                <a:gd name="connsiteY9" fmla="*/ 301003 h 2905012"/>
                <a:gd name="connsiteX10" fmla="*/ 1825934 w 2905012"/>
                <a:gd name="connsiteY10" fmla="*/ 319615 h 2905012"/>
                <a:gd name="connsiteX11" fmla="*/ 2006748 w 2905012"/>
                <a:gd name="connsiteY11" fmla="*/ 110068 h 2905012"/>
                <a:gd name="connsiteX12" fmla="*/ 2017887 w 2905012"/>
                <a:gd name="connsiteY12" fmla="*/ 114145 h 2905012"/>
                <a:gd name="connsiteX13" fmla="*/ 2264616 w 2905012"/>
                <a:gd name="connsiteY13" fmla="*/ 248065 h 2905012"/>
                <a:gd name="connsiteX14" fmla="*/ 2337523 w 2905012"/>
                <a:gd name="connsiteY14" fmla="*/ 302584 h 2905012"/>
                <a:gd name="connsiteX15" fmla="*/ 2247066 w 2905012"/>
                <a:gd name="connsiteY15" fmla="*/ 562199 h 2905012"/>
                <a:gd name="connsiteX16" fmla="*/ 2280217 w 2905012"/>
                <a:gd name="connsiteY16" fmla="*/ 591137 h 2905012"/>
                <a:gd name="connsiteX17" fmla="*/ 2343125 w 2905012"/>
                <a:gd name="connsiteY17" fmla="*/ 657838 h 2905012"/>
                <a:gd name="connsiteX18" fmla="*/ 2602428 w 2905012"/>
                <a:gd name="connsiteY18" fmla="*/ 567489 h 2905012"/>
                <a:gd name="connsiteX19" fmla="*/ 2656947 w 2905012"/>
                <a:gd name="connsiteY19" fmla="*/ 640396 h 2905012"/>
                <a:gd name="connsiteX20" fmla="*/ 2790867 w 2905012"/>
                <a:gd name="connsiteY20" fmla="*/ 887125 h 2905012"/>
                <a:gd name="connsiteX21" fmla="*/ 2794944 w 2905012"/>
                <a:gd name="connsiteY21" fmla="*/ 898265 h 2905012"/>
                <a:gd name="connsiteX22" fmla="*/ 2586495 w 2905012"/>
                <a:gd name="connsiteY22" fmla="*/ 1078131 h 2905012"/>
                <a:gd name="connsiteX23" fmla="*/ 2616181 w 2905012"/>
                <a:gd name="connsiteY23" fmla="*/ 1182468 h 2905012"/>
                <a:gd name="connsiteX24" fmla="*/ 2621126 w 2905012"/>
                <a:gd name="connsiteY24" fmla="*/ 1209611 h 2905012"/>
                <a:gd name="connsiteX25" fmla="*/ 2890957 w 2905012"/>
                <a:gd name="connsiteY25" fmla="*/ 1261036 h 2905012"/>
                <a:gd name="connsiteX26" fmla="*/ 2897513 w 2905012"/>
                <a:gd name="connsiteY26" fmla="*/ 1303996 h 2905012"/>
                <a:gd name="connsiteX27" fmla="*/ 2905012 w 2905012"/>
                <a:gd name="connsiteY27" fmla="*/ 1452506 h 2905012"/>
                <a:gd name="connsiteX28" fmla="*/ 2897513 w 2905012"/>
                <a:gd name="connsiteY28" fmla="*/ 1601016 h 2905012"/>
                <a:gd name="connsiteX29" fmla="*/ 2890957 w 2905012"/>
                <a:gd name="connsiteY29" fmla="*/ 1643977 h 2905012"/>
                <a:gd name="connsiteX30" fmla="*/ 2620440 w 2905012"/>
                <a:gd name="connsiteY30" fmla="*/ 1695533 h 2905012"/>
                <a:gd name="connsiteX31" fmla="*/ 2604008 w 2905012"/>
                <a:gd name="connsiteY31" fmla="*/ 1769614 h 2905012"/>
                <a:gd name="connsiteX32" fmla="*/ 2585396 w 2905012"/>
                <a:gd name="connsiteY32" fmla="*/ 1825933 h 2905012"/>
                <a:gd name="connsiteX33" fmla="*/ 2794944 w 2905012"/>
                <a:gd name="connsiteY33" fmla="*/ 2006748 h 2905012"/>
                <a:gd name="connsiteX34" fmla="*/ 2790867 w 2905012"/>
                <a:gd name="connsiteY34" fmla="*/ 2017887 h 2905012"/>
                <a:gd name="connsiteX35" fmla="*/ 2656947 w 2905012"/>
                <a:gd name="connsiteY35" fmla="*/ 2264616 h 2905012"/>
                <a:gd name="connsiteX36" fmla="*/ 2602428 w 2905012"/>
                <a:gd name="connsiteY36" fmla="*/ 2337523 h 2905012"/>
                <a:gd name="connsiteX37" fmla="*/ 2342811 w 2905012"/>
                <a:gd name="connsiteY37" fmla="*/ 2247065 h 2905012"/>
                <a:gd name="connsiteX38" fmla="*/ 2313875 w 2905012"/>
                <a:gd name="connsiteY38" fmla="*/ 2280215 h 2905012"/>
                <a:gd name="connsiteX39" fmla="*/ 2247174 w 2905012"/>
                <a:gd name="connsiteY39" fmla="*/ 2343123 h 2905012"/>
                <a:gd name="connsiteX40" fmla="*/ 2337523 w 2905012"/>
                <a:gd name="connsiteY40" fmla="*/ 2602428 h 2905012"/>
                <a:gd name="connsiteX41" fmla="*/ 2264616 w 2905012"/>
                <a:gd name="connsiteY41" fmla="*/ 2656947 h 2905012"/>
                <a:gd name="connsiteX42" fmla="*/ 2017887 w 2905012"/>
                <a:gd name="connsiteY42" fmla="*/ 2790867 h 2905012"/>
                <a:gd name="connsiteX43" fmla="*/ 2006748 w 2905012"/>
                <a:gd name="connsiteY43" fmla="*/ 2794944 h 2905012"/>
                <a:gd name="connsiteX44" fmla="*/ 1826880 w 2905012"/>
                <a:gd name="connsiteY44" fmla="*/ 2586493 h 2905012"/>
                <a:gd name="connsiteX45" fmla="*/ 1722544 w 2905012"/>
                <a:gd name="connsiteY45" fmla="*/ 2616179 h 2905012"/>
                <a:gd name="connsiteX46" fmla="*/ 1695403 w 2905012"/>
                <a:gd name="connsiteY46" fmla="*/ 2621123 h 2905012"/>
                <a:gd name="connsiteX47" fmla="*/ 1643977 w 2905012"/>
                <a:gd name="connsiteY47" fmla="*/ 2890957 h 2905012"/>
                <a:gd name="connsiteX48" fmla="*/ 1601017 w 2905012"/>
                <a:gd name="connsiteY48" fmla="*/ 2897513 h 2905012"/>
                <a:gd name="connsiteX49" fmla="*/ 1452506 w 2905012"/>
                <a:gd name="connsiteY49" fmla="*/ 2905012 h 2905012"/>
                <a:gd name="connsiteX50" fmla="*/ 1303996 w 2905012"/>
                <a:gd name="connsiteY50" fmla="*/ 2897513 h 2905012"/>
                <a:gd name="connsiteX51" fmla="*/ 1261036 w 2905012"/>
                <a:gd name="connsiteY51" fmla="*/ 2890957 h 2905012"/>
                <a:gd name="connsiteX52" fmla="*/ 1209479 w 2905012"/>
                <a:gd name="connsiteY52" fmla="*/ 2620437 h 2905012"/>
                <a:gd name="connsiteX53" fmla="*/ 1135396 w 2905012"/>
                <a:gd name="connsiteY53" fmla="*/ 2604005 h 2905012"/>
                <a:gd name="connsiteX54" fmla="*/ 1079081 w 2905012"/>
                <a:gd name="connsiteY54" fmla="*/ 2585394 h 2905012"/>
                <a:gd name="connsiteX55" fmla="*/ 898265 w 2905012"/>
                <a:gd name="connsiteY55" fmla="*/ 2794944 h 2905012"/>
                <a:gd name="connsiteX56" fmla="*/ 887125 w 2905012"/>
                <a:gd name="connsiteY56" fmla="*/ 2790867 h 2905012"/>
                <a:gd name="connsiteX57" fmla="*/ 640396 w 2905012"/>
                <a:gd name="connsiteY57" fmla="*/ 2656947 h 2905012"/>
                <a:gd name="connsiteX58" fmla="*/ 567489 w 2905012"/>
                <a:gd name="connsiteY58" fmla="*/ 2602428 h 2905012"/>
                <a:gd name="connsiteX59" fmla="*/ 657947 w 2905012"/>
                <a:gd name="connsiteY59" fmla="*/ 2342810 h 2905012"/>
                <a:gd name="connsiteX60" fmla="*/ 624796 w 2905012"/>
                <a:gd name="connsiteY60" fmla="*/ 2313872 h 2905012"/>
                <a:gd name="connsiteX61" fmla="*/ 561890 w 2905012"/>
                <a:gd name="connsiteY61" fmla="*/ 2247174 h 2905012"/>
                <a:gd name="connsiteX62" fmla="*/ 302584 w 2905012"/>
                <a:gd name="connsiteY62" fmla="*/ 2337523 h 2905012"/>
                <a:gd name="connsiteX63" fmla="*/ 248066 w 2905012"/>
                <a:gd name="connsiteY63" fmla="*/ 2264616 h 2905012"/>
                <a:gd name="connsiteX64" fmla="*/ 114145 w 2905012"/>
                <a:gd name="connsiteY64" fmla="*/ 2017887 h 2905012"/>
                <a:gd name="connsiteX65" fmla="*/ 110068 w 2905012"/>
                <a:gd name="connsiteY65" fmla="*/ 2006748 h 2905012"/>
                <a:gd name="connsiteX66" fmla="*/ 318519 w 2905012"/>
                <a:gd name="connsiteY66" fmla="*/ 1826880 h 2905012"/>
                <a:gd name="connsiteX67" fmla="*/ 288831 w 2905012"/>
                <a:gd name="connsiteY67" fmla="*/ 1722541 h 2905012"/>
                <a:gd name="connsiteX68" fmla="*/ 283887 w 2905012"/>
                <a:gd name="connsiteY68" fmla="*/ 1695402 h 2905012"/>
                <a:gd name="connsiteX69" fmla="*/ 14056 w 2905012"/>
                <a:gd name="connsiteY69" fmla="*/ 1643977 h 2905012"/>
                <a:gd name="connsiteX70" fmla="*/ 7499 w 2905012"/>
                <a:gd name="connsiteY70" fmla="*/ 1601016 h 2905012"/>
                <a:gd name="connsiteX71" fmla="*/ 0 w 2905012"/>
                <a:gd name="connsiteY71" fmla="*/ 1452506 h 2905012"/>
                <a:gd name="connsiteX72" fmla="*/ 7499 w 2905012"/>
                <a:gd name="connsiteY72" fmla="*/ 1303996 h 2905012"/>
                <a:gd name="connsiteX73" fmla="*/ 14056 w 2905012"/>
                <a:gd name="connsiteY73" fmla="*/ 1261036 h 2905012"/>
                <a:gd name="connsiteX74" fmla="*/ 284572 w 2905012"/>
                <a:gd name="connsiteY74" fmla="*/ 1209480 h 2905012"/>
                <a:gd name="connsiteX75" fmla="*/ 301005 w 2905012"/>
                <a:gd name="connsiteY75" fmla="*/ 1135394 h 2905012"/>
                <a:gd name="connsiteX76" fmla="*/ 319616 w 2905012"/>
                <a:gd name="connsiteY76" fmla="*/ 1079079 h 2905012"/>
                <a:gd name="connsiteX77" fmla="*/ 110068 w 2905012"/>
                <a:gd name="connsiteY77" fmla="*/ 898264 h 2905012"/>
                <a:gd name="connsiteX78" fmla="*/ 114145 w 2905012"/>
                <a:gd name="connsiteY78" fmla="*/ 887125 h 2905012"/>
                <a:gd name="connsiteX79" fmla="*/ 248066 w 2905012"/>
                <a:gd name="connsiteY79" fmla="*/ 640396 h 2905012"/>
                <a:gd name="connsiteX80" fmla="*/ 302584 w 2905012"/>
                <a:gd name="connsiteY80" fmla="*/ 567489 h 2905012"/>
                <a:gd name="connsiteX81" fmla="*/ 562199 w 2905012"/>
                <a:gd name="connsiteY81" fmla="*/ 657946 h 2905012"/>
                <a:gd name="connsiteX82" fmla="*/ 591138 w 2905012"/>
                <a:gd name="connsiteY82" fmla="*/ 624794 h 2905012"/>
                <a:gd name="connsiteX83" fmla="*/ 657838 w 2905012"/>
                <a:gd name="connsiteY83" fmla="*/ 561888 h 2905012"/>
                <a:gd name="connsiteX84" fmla="*/ 567489 w 2905012"/>
                <a:gd name="connsiteY84" fmla="*/ 302584 h 2905012"/>
                <a:gd name="connsiteX85" fmla="*/ 640396 w 2905012"/>
                <a:gd name="connsiteY85" fmla="*/ 248065 h 2905012"/>
                <a:gd name="connsiteX86" fmla="*/ 887125 w 2905012"/>
                <a:gd name="connsiteY86" fmla="*/ 114145 h 2905012"/>
                <a:gd name="connsiteX87" fmla="*/ 898265 w 2905012"/>
                <a:gd name="connsiteY87" fmla="*/ 110068 h 2905012"/>
                <a:gd name="connsiteX88" fmla="*/ 1078131 w 2905012"/>
                <a:gd name="connsiteY88" fmla="*/ 318516 h 2905012"/>
                <a:gd name="connsiteX89" fmla="*/ 1182469 w 2905012"/>
                <a:gd name="connsiteY89" fmla="*/ 288830 h 2905012"/>
                <a:gd name="connsiteX90" fmla="*/ 1209611 w 2905012"/>
                <a:gd name="connsiteY90" fmla="*/ 283886 h 2905012"/>
                <a:gd name="connsiteX91" fmla="*/ 1261036 w 2905012"/>
                <a:gd name="connsiteY91" fmla="*/ 14056 h 2905012"/>
                <a:gd name="connsiteX92" fmla="*/ 1303996 w 2905012"/>
                <a:gd name="connsiteY92" fmla="*/ 7499 h 2905012"/>
                <a:gd name="connsiteX93" fmla="*/ 1452506 w 2905012"/>
                <a:gd name="connsiteY93" fmla="*/ 0 h 2905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905012" h="2905012">
                  <a:moveTo>
                    <a:pt x="1452506" y="376181"/>
                  </a:moveTo>
                  <a:cubicBezTo>
                    <a:pt x="858068" y="376181"/>
                    <a:pt x="376181" y="858068"/>
                    <a:pt x="376181" y="1452506"/>
                  </a:cubicBezTo>
                  <a:cubicBezTo>
                    <a:pt x="376181" y="2046944"/>
                    <a:pt x="858068" y="2528831"/>
                    <a:pt x="1452506" y="2528831"/>
                  </a:cubicBezTo>
                  <a:cubicBezTo>
                    <a:pt x="2046944" y="2528831"/>
                    <a:pt x="2528831" y="2046944"/>
                    <a:pt x="2528831" y="1452506"/>
                  </a:cubicBezTo>
                  <a:cubicBezTo>
                    <a:pt x="2528831" y="858068"/>
                    <a:pt x="2046944" y="376181"/>
                    <a:pt x="1452506" y="376181"/>
                  </a:cubicBezTo>
                  <a:close/>
                  <a:moveTo>
                    <a:pt x="1452506" y="0"/>
                  </a:moveTo>
                  <a:cubicBezTo>
                    <a:pt x="1502644" y="0"/>
                    <a:pt x="1552188" y="2540"/>
                    <a:pt x="1601017" y="7499"/>
                  </a:cubicBezTo>
                  <a:lnTo>
                    <a:pt x="1643977" y="14056"/>
                  </a:lnTo>
                  <a:lnTo>
                    <a:pt x="1695533" y="284571"/>
                  </a:lnTo>
                  <a:lnTo>
                    <a:pt x="1769616" y="301003"/>
                  </a:lnTo>
                  <a:lnTo>
                    <a:pt x="1825934" y="319615"/>
                  </a:lnTo>
                  <a:lnTo>
                    <a:pt x="2006748" y="110068"/>
                  </a:lnTo>
                  <a:lnTo>
                    <a:pt x="2017887" y="114145"/>
                  </a:lnTo>
                  <a:cubicBezTo>
                    <a:pt x="2104775" y="150896"/>
                    <a:pt x="2187342" y="195860"/>
                    <a:pt x="2264616" y="248065"/>
                  </a:cubicBezTo>
                  <a:lnTo>
                    <a:pt x="2337523" y="302584"/>
                  </a:lnTo>
                  <a:lnTo>
                    <a:pt x="2247066" y="562199"/>
                  </a:lnTo>
                  <a:lnTo>
                    <a:pt x="2280217" y="591137"/>
                  </a:lnTo>
                  <a:lnTo>
                    <a:pt x="2343125" y="657838"/>
                  </a:lnTo>
                  <a:lnTo>
                    <a:pt x="2602428" y="567489"/>
                  </a:lnTo>
                  <a:lnTo>
                    <a:pt x="2656947" y="640396"/>
                  </a:lnTo>
                  <a:cubicBezTo>
                    <a:pt x="2709152" y="717670"/>
                    <a:pt x="2754117" y="800238"/>
                    <a:pt x="2790867" y="887125"/>
                  </a:cubicBezTo>
                  <a:lnTo>
                    <a:pt x="2794944" y="898265"/>
                  </a:lnTo>
                  <a:lnTo>
                    <a:pt x="2586495" y="1078131"/>
                  </a:lnTo>
                  <a:lnTo>
                    <a:pt x="2616181" y="1182468"/>
                  </a:lnTo>
                  <a:lnTo>
                    <a:pt x="2621126" y="1209611"/>
                  </a:lnTo>
                  <a:lnTo>
                    <a:pt x="2890957" y="1261036"/>
                  </a:lnTo>
                  <a:lnTo>
                    <a:pt x="2897513" y="1303996"/>
                  </a:lnTo>
                  <a:cubicBezTo>
                    <a:pt x="2902472" y="1352825"/>
                    <a:pt x="2905012" y="1402369"/>
                    <a:pt x="2905012" y="1452506"/>
                  </a:cubicBezTo>
                  <a:cubicBezTo>
                    <a:pt x="2905012" y="1502643"/>
                    <a:pt x="2902472" y="1552187"/>
                    <a:pt x="2897513" y="1601016"/>
                  </a:cubicBezTo>
                  <a:lnTo>
                    <a:pt x="2890957" y="1643977"/>
                  </a:lnTo>
                  <a:lnTo>
                    <a:pt x="2620440" y="1695533"/>
                  </a:lnTo>
                  <a:lnTo>
                    <a:pt x="2604008" y="1769614"/>
                  </a:lnTo>
                  <a:lnTo>
                    <a:pt x="2585396" y="1825933"/>
                  </a:lnTo>
                  <a:lnTo>
                    <a:pt x="2794944" y="2006748"/>
                  </a:lnTo>
                  <a:lnTo>
                    <a:pt x="2790867" y="2017887"/>
                  </a:lnTo>
                  <a:cubicBezTo>
                    <a:pt x="2754117" y="2104775"/>
                    <a:pt x="2709152" y="2187342"/>
                    <a:pt x="2656947" y="2264616"/>
                  </a:cubicBezTo>
                  <a:lnTo>
                    <a:pt x="2602428" y="2337523"/>
                  </a:lnTo>
                  <a:lnTo>
                    <a:pt x="2342811" y="2247065"/>
                  </a:lnTo>
                  <a:lnTo>
                    <a:pt x="2313875" y="2280215"/>
                  </a:lnTo>
                  <a:lnTo>
                    <a:pt x="2247174" y="2343123"/>
                  </a:lnTo>
                  <a:lnTo>
                    <a:pt x="2337523" y="2602428"/>
                  </a:lnTo>
                  <a:lnTo>
                    <a:pt x="2264616" y="2656947"/>
                  </a:lnTo>
                  <a:cubicBezTo>
                    <a:pt x="2187342" y="2709152"/>
                    <a:pt x="2104775" y="2754117"/>
                    <a:pt x="2017887" y="2790867"/>
                  </a:cubicBezTo>
                  <a:lnTo>
                    <a:pt x="2006748" y="2794944"/>
                  </a:lnTo>
                  <a:lnTo>
                    <a:pt x="1826880" y="2586493"/>
                  </a:lnTo>
                  <a:lnTo>
                    <a:pt x="1722544" y="2616179"/>
                  </a:lnTo>
                  <a:lnTo>
                    <a:pt x="1695403" y="2621123"/>
                  </a:lnTo>
                  <a:lnTo>
                    <a:pt x="1643977" y="2890957"/>
                  </a:lnTo>
                  <a:lnTo>
                    <a:pt x="1601017" y="2897513"/>
                  </a:lnTo>
                  <a:cubicBezTo>
                    <a:pt x="1552188" y="2902472"/>
                    <a:pt x="1502644" y="2905012"/>
                    <a:pt x="1452506" y="2905012"/>
                  </a:cubicBezTo>
                  <a:cubicBezTo>
                    <a:pt x="1402369" y="2905012"/>
                    <a:pt x="1352825" y="2902472"/>
                    <a:pt x="1303996" y="2897513"/>
                  </a:cubicBezTo>
                  <a:lnTo>
                    <a:pt x="1261036" y="2890957"/>
                  </a:lnTo>
                  <a:lnTo>
                    <a:pt x="1209479" y="2620437"/>
                  </a:lnTo>
                  <a:lnTo>
                    <a:pt x="1135396" y="2604005"/>
                  </a:lnTo>
                  <a:lnTo>
                    <a:pt x="1079081" y="2585394"/>
                  </a:lnTo>
                  <a:lnTo>
                    <a:pt x="898265" y="2794944"/>
                  </a:lnTo>
                  <a:lnTo>
                    <a:pt x="887125" y="2790867"/>
                  </a:lnTo>
                  <a:cubicBezTo>
                    <a:pt x="800238" y="2754117"/>
                    <a:pt x="717670" y="2709152"/>
                    <a:pt x="640396" y="2656947"/>
                  </a:cubicBezTo>
                  <a:lnTo>
                    <a:pt x="567489" y="2602428"/>
                  </a:lnTo>
                  <a:lnTo>
                    <a:pt x="657947" y="2342810"/>
                  </a:lnTo>
                  <a:lnTo>
                    <a:pt x="624796" y="2313872"/>
                  </a:lnTo>
                  <a:lnTo>
                    <a:pt x="561890" y="2247174"/>
                  </a:lnTo>
                  <a:lnTo>
                    <a:pt x="302584" y="2337523"/>
                  </a:lnTo>
                  <a:lnTo>
                    <a:pt x="248066" y="2264616"/>
                  </a:lnTo>
                  <a:cubicBezTo>
                    <a:pt x="195860" y="2187342"/>
                    <a:pt x="150896" y="2104775"/>
                    <a:pt x="114145" y="2017887"/>
                  </a:cubicBezTo>
                  <a:lnTo>
                    <a:pt x="110068" y="2006748"/>
                  </a:lnTo>
                  <a:lnTo>
                    <a:pt x="318519" y="1826880"/>
                  </a:lnTo>
                  <a:lnTo>
                    <a:pt x="288831" y="1722541"/>
                  </a:lnTo>
                  <a:lnTo>
                    <a:pt x="283887" y="1695402"/>
                  </a:lnTo>
                  <a:lnTo>
                    <a:pt x="14056" y="1643977"/>
                  </a:lnTo>
                  <a:lnTo>
                    <a:pt x="7499" y="1601016"/>
                  </a:lnTo>
                  <a:cubicBezTo>
                    <a:pt x="2541" y="1552187"/>
                    <a:pt x="0" y="1502643"/>
                    <a:pt x="0" y="1452506"/>
                  </a:cubicBezTo>
                  <a:cubicBezTo>
                    <a:pt x="0" y="1402369"/>
                    <a:pt x="2541" y="1352825"/>
                    <a:pt x="7499" y="1303996"/>
                  </a:cubicBezTo>
                  <a:lnTo>
                    <a:pt x="14056" y="1261036"/>
                  </a:lnTo>
                  <a:lnTo>
                    <a:pt x="284572" y="1209480"/>
                  </a:lnTo>
                  <a:lnTo>
                    <a:pt x="301005" y="1135394"/>
                  </a:lnTo>
                  <a:lnTo>
                    <a:pt x="319616" y="1079079"/>
                  </a:lnTo>
                  <a:lnTo>
                    <a:pt x="110068" y="898264"/>
                  </a:lnTo>
                  <a:lnTo>
                    <a:pt x="114145" y="887125"/>
                  </a:lnTo>
                  <a:cubicBezTo>
                    <a:pt x="150896" y="800238"/>
                    <a:pt x="195860" y="717670"/>
                    <a:pt x="248066" y="640396"/>
                  </a:cubicBezTo>
                  <a:lnTo>
                    <a:pt x="302584" y="567489"/>
                  </a:lnTo>
                  <a:lnTo>
                    <a:pt x="562199" y="657946"/>
                  </a:lnTo>
                  <a:lnTo>
                    <a:pt x="591138" y="624794"/>
                  </a:lnTo>
                  <a:lnTo>
                    <a:pt x="657838" y="561888"/>
                  </a:lnTo>
                  <a:lnTo>
                    <a:pt x="567489" y="302584"/>
                  </a:lnTo>
                  <a:lnTo>
                    <a:pt x="640396" y="248065"/>
                  </a:lnTo>
                  <a:cubicBezTo>
                    <a:pt x="717670" y="195860"/>
                    <a:pt x="800238" y="150896"/>
                    <a:pt x="887125" y="114145"/>
                  </a:cubicBezTo>
                  <a:lnTo>
                    <a:pt x="898265" y="110068"/>
                  </a:lnTo>
                  <a:lnTo>
                    <a:pt x="1078131" y="318516"/>
                  </a:lnTo>
                  <a:lnTo>
                    <a:pt x="1182469" y="288830"/>
                  </a:lnTo>
                  <a:lnTo>
                    <a:pt x="1209611" y="283886"/>
                  </a:lnTo>
                  <a:lnTo>
                    <a:pt x="1261036" y="14056"/>
                  </a:lnTo>
                  <a:lnTo>
                    <a:pt x="1303996" y="7499"/>
                  </a:lnTo>
                  <a:cubicBezTo>
                    <a:pt x="1352825" y="2540"/>
                    <a:pt x="1402369" y="0"/>
                    <a:pt x="1452506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E932F"/>
                </a:solidFill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4710168" y="2738381"/>
              <a:ext cx="2152649" cy="2152650"/>
            </a:xfrm>
            <a:prstGeom prst="ellipse">
              <a:avLst/>
            </a:prstGeom>
            <a:grpFill/>
            <a:ln w="19050"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EEEEEE"/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E932F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710169" y="2738382"/>
              <a:ext cx="2152650" cy="215264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DE932F"/>
                </a:solidFill>
              </a:endParaRPr>
            </a:p>
          </p:txBody>
        </p:sp>
      </p:grpSp>
      <p:pic>
        <p:nvPicPr>
          <p:cNvPr id="45" name="两首“成功”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316199" y="927427"/>
            <a:ext cx="812800" cy="7315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66" t="22083" r="56876" b="67617"/>
          <a:stretch>
            <a:fillRect/>
          </a:stretch>
        </p:blipFill>
        <p:spPr>
          <a:xfrm>
            <a:off x="8172878" y="2"/>
            <a:ext cx="1884180" cy="941847"/>
          </a:xfrm>
          <a:custGeom>
            <a:avLst/>
            <a:gdLst>
              <a:gd name="connsiteX0" fmla="*/ 0 w 1413135"/>
              <a:gd name="connsiteY0" fmla="*/ 0 h 706385"/>
              <a:gd name="connsiteX1" fmla="*/ 1413135 w 1413135"/>
              <a:gd name="connsiteY1" fmla="*/ 0 h 706385"/>
              <a:gd name="connsiteX2" fmla="*/ 690511 w 1413135"/>
              <a:gd name="connsiteY2" fmla="*/ 706385 h 706385"/>
              <a:gd name="connsiteX3" fmla="*/ 0 w 1413135"/>
              <a:gd name="connsiteY3" fmla="*/ 0 h 7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135" h="706385">
                <a:moveTo>
                  <a:pt x="0" y="0"/>
                </a:moveTo>
                <a:lnTo>
                  <a:pt x="1413135" y="0"/>
                </a:lnTo>
                <a:lnTo>
                  <a:pt x="690511" y="7063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398" t="22083" r="36072" b="33091"/>
          <a:stretch>
            <a:fillRect/>
          </a:stretch>
        </p:blipFill>
        <p:spPr>
          <a:xfrm>
            <a:off x="9660651" y="1"/>
            <a:ext cx="3421345" cy="4098851"/>
          </a:xfrm>
          <a:custGeom>
            <a:avLst/>
            <a:gdLst>
              <a:gd name="connsiteX0" fmla="*/ 468300 w 2566009"/>
              <a:gd name="connsiteY0" fmla="*/ 0 h 3074138"/>
              <a:gd name="connsiteX1" fmla="*/ 2566009 w 2566009"/>
              <a:gd name="connsiteY1" fmla="*/ 0 h 3074138"/>
              <a:gd name="connsiteX2" fmla="*/ 2566009 w 2566009"/>
              <a:gd name="connsiteY2" fmla="*/ 3065886 h 3074138"/>
              <a:gd name="connsiteX3" fmla="*/ 2557567 w 2566009"/>
              <a:gd name="connsiteY3" fmla="*/ 3074138 h 3074138"/>
              <a:gd name="connsiteX4" fmla="*/ 0 w 2566009"/>
              <a:gd name="connsiteY4" fmla="*/ 457776 h 3074138"/>
              <a:gd name="connsiteX5" fmla="*/ 468300 w 2566009"/>
              <a:gd name="connsiteY5" fmla="*/ 0 h 307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009" h="3074138">
                <a:moveTo>
                  <a:pt x="468300" y="0"/>
                </a:moveTo>
                <a:lnTo>
                  <a:pt x="2566009" y="0"/>
                </a:lnTo>
                <a:lnTo>
                  <a:pt x="2566009" y="3065886"/>
                </a:lnTo>
                <a:lnTo>
                  <a:pt x="2557567" y="3074138"/>
                </a:lnTo>
                <a:lnTo>
                  <a:pt x="0" y="457776"/>
                </a:lnTo>
                <a:lnTo>
                  <a:pt x="46830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860" t="23467" r="64545" b="56491"/>
          <a:stretch>
            <a:fillRect/>
          </a:stretch>
        </p:blipFill>
        <p:spPr>
          <a:xfrm>
            <a:off x="7110504" y="126573"/>
            <a:ext cx="1831411" cy="1832569"/>
          </a:xfrm>
          <a:custGeom>
            <a:avLst/>
            <a:gdLst>
              <a:gd name="connsiteX0" fmla="*/ 675477 w 1373558"/>
              <a:gd name="connsiteY0" fmla="*/ 0 h 1374427"/>
              <a:gd name="connsiteX1" fmla="*/ 1373558 w 1373558"/>
              <a:gd name="connsiteY1" fmla="*/ 714129 h 1374427"/>
              <a:gd name="connsiteX2" fmla="*/ 698081 w 1373558"/>
              <a:gd name="connsiteY2" fmla="*/ 1374427 h 1374427"/>
              <a:gd name="connsiteX3" fmla="*/ 0 w 1373558"/>
              <a:gd name="connsiteY3" fmla="*/ 660298 h 1374427"/>
              <a:gd name="connsiteX4" fmla="*/ 675477 w 1373558"/>
              <a:gd name="connsiteY4" fmla="*/ 0 h 137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3558" h="1374427">
                <a:moveTo>
                  <a:pt x="675477" y="0"/>
                </a:moveTo>
                <a:lnTo>
                  <a:pt x="1373558" y="714129"/>
                </a:lnTo>
                <a:lnTo>
                  <a:pt x="698081" y="1374427"/>
                </a:lnTo>
                <a:lnTo>
                  <a:pt x="0" y="660298"/>
                </a:lnTo>
                <a:lnTo>
                  <a:pt x="675477" y="0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26" t="30312" r="51245" b="40065"/>
          <a:stretch>
            <a:fillRect/>
          </a:stretch>
        </p:blipFill>
        <p:spPr>
          <a:xfrm>
            <a:off x="8167042" y="752478"/>
            <a:ext cx="2708668" cy="2708668"/>
          </a:xfrm>
          <a:custGeom>
            <a:avLst/>
            <a:gdLst>
              <a:gd name="connsiteX0" fmla="*/ 1027293 w 2031501"/>
              <a:gd name="connsiteY0" fmla="*/ 0 h 2031501"/>
              <a:gd name="connsiteX1" fmla="*/ 2031501 w 2031501"/>
              <a:gd name="connsiteY1" fmla="*/ 1027293 h 2031501"/>
              <a:gd name="connsiteX2" fmla="*/ 1004208 w 2031501"/>
              <a:gd name="connsiteY2" fmla="*/ 2031501 h 2031501"/>
              <a:gd name="connsiteX3" fmla="*/ 0 w 2031501"/>
              <a:gd name="connsiteY3" fmla="*/ 1004208 h 2031501"/>
              <a:gd name="connsiteX4" fmla="*/ 1027293 w 2031501"/>
              <a:gd name="connsiteY4" fmla="*/ 0 h 203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501" h="2031501">
                <a:moveTo>
                  <a:pt x="1027293" y="0"/>
                </a:moveTo>
                <a:lnTo>
                  <a:pt x="2031501" y="1027293"/>
                </a:lnTo>
                <a:lnTo>
                  <a:pt x="1004208" y="2031501"/>
                </a:lnTo>
                <a:lnTo>
                  <a:pt x="0" y="1004208"/>
                </a:lnTo>
                <a:lnTo>
                  <a:pt x="1027293" y="0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079" t="34136" r="75228" b="56812"/>
          <a:stretch>
            <a:fillRect/>
          </a:stretch>
        </p:blipFill>
        <p:spPr>
          <a:xfrm>
            <a:off x="6560782" y="1102126"/>
            <a:ext cx="827703" cy="827703"/>
          </a:xfrm>
          <a:custGeom>
            <a:avLst/>
            <a:gdLst>
              <a:gd name="connsiteX0" fmla="*/ 313915 w 620777"/>
              <a:gd name="connsiteY0" fmla="*/ 0 h 620777"/>
              <a:gd name="connsiteX1" fmla="*/ 620777 w 620777"/>
              <a:gd name="connsiteY1" fmla="*/ 313915 h 620777"/>
              <a:gd name="connsiteX2" fmla="*/ 306861 w 620777"/>
              <a:gd name="connsiteY2" fmla="*/ 620777 h 620777"/>
              <a:gd name="connsiteX3" fmla="*/ 0 w 620777"/>
              <a:gd name="connsiteY3" fmla="*/ 306861 h 620777"/>
              <a:gd name="connsiteX4" fmla="*/ 313915 w 620777"/>
              <a:gd name="connsiteY4" fmla="*/ 0 h 62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777" h="620777">
                <a:moveTo>
                  <a:pt x="313915" y="0"/>
                </a:moveTo>
                <a:lnTo>
                  <a:pt x="620777" y="313915"/>
                </a:lnTo>
                <a:lnTo>
                  <a:pt x="306861" y="620777"/>
                </a:lnTo>
                <a:lnTo>
                  <a:pt x="0" y="306861"/>
                </a:lnTo>
                <a:lnTo>
                  <a:pt x="313915" y="0"/>
                </a:lnTo>
                <a:close/>
              </a:path>
            </a:pathLst>
          </a:custGeom>
        </p:spPr>
      </p:pic>
      <p:sp>
        <p:nvSpPr>
          <p:cNvPr id="14" name="矩形 13"/>
          <p:cNvSpPr/>
          <p:nvPr/>
        </p:nvSpPr>
        <p:spPr>
          <a:xfrm rot="2685974">
            <a:off x="10376571" y="2520100"/>
            <a:ext cx="1219200" cy="1219200"/>
          </a:xfrm>
          <a:prstGeom prst="rect">
            <a:avLst/>
          </a:pr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矩形 14"/>
          <p:cNvSpPr/>
          <p:nvPr/>
        </p:nvSpPr>
        <p:spPr>
          <a:xfrm rot="2685974">
            <a:off x="8722562" y="3231980"/>
            <a:ext cx="438704" cy="4387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4718" y="1788738"/>
            <a:ext cx="642029" cy="5421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8599" y="1340051"/>
            <a:ext cx="340936" cy="3409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9563" y="738468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7216" y="3630956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2217" y="2462356"/>
            <a:ext cx="1057708" cy="10725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8683" y="3184033"/>
            <a:ext cx="438704" cy="4387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2710" y="3320747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任意多边形 22"/>
          <p:cNvSpPr/>
          <p:nvPr/>
        </p:nvSpPr>
        <p:spPr>
          <a:xfrm rot="2680233">
            <a:off x="6744018" y="4872236"/>
            <a:ext cx="7191213" cy="6332337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3066" y="3597144"/>
            <a:ext cx="4183523" cy="408309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1589" y="3637361"/>
            <a:ext cx="4073316" cy="4091244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9195" y="7739065"/>
            <a:ext cx="4183523" cy="408309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44927" y="2348880"/>
            <a:ext cx="6340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b="1" smtClean="0">
                <a:solidFill>
                  <a:srgbClr val="1557AE"/>
                </a:solidFill>
                <a:latin typeface="微软雅黑" pitchFamily="34" charset="-122"/>
                <a:ea typeface="微软雅黑" pitchFamily="34" charset="-122"/>
              </a:rPr>
              <a:t>认证认可成果展示</a:t>
            </a:r>
            <a:endParaRPr lang="zh-CN" altLang="en-US" sz="6000" b="1" dirty="0">
              <a:solidFill>
                <a:srgbClr val="1557A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TextBox 7"/>
          <p:cNvSpPr>
            <a:spLocks noChangeArrowheads="1"/>
          </p:cNvSpPr>
          <p:nvPr/>
        </p:nvSpPr>
        <p:spPr bwMode="auto">
          <a:xfrm>
            <a:off x="408955" y="692696"/>
            <a:ext cx="148707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2019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世界认可日</a:t>
            </a:r>
            <a:endParaRPr lang="zh-CN" altLang="en-US" sz="20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4098" name="Picture 2" descr="C:\Users\zhaohuan\Desktop\微信图片_201906051631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5059" y="3464698"/>
            <a:ext cx="3744416" cy="3393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723606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70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00"/>
                            </p:stCondLst>
                            <p:childTnLst>
                              <p:par>
                                <p:cTn id="1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95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  <p:bldP spid="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CNAS\2017\中心十五周年画册\工作画册\2 认可的诞生\1  2002年8月20日，认可中心成立新闻发布会在在人民大会堂举办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5179" y="713258"/>
            <a:ext cx="6984776" cy="4739945"/>
          </a:xfrm>
          <a:prstGeom prst="rect">
            <a:avLst/>
          </a:prstGeom>
          <a:noFill/>
        </p:spPr>
      </p:pic>
      <p:cxnSp>
        <p:nvCxnSpPr>
          <p:cNvPr id="11" name="直接连接符 10"/>
          <p:cNvCxnSpPr/>
          <p:nvPr/>
        </p:nvCxnSpPr>
        <p:spPr>
          <a:xfrm>
            <a:off x="5521523" y="6669360"/>
            <a:ext cx="4104456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圆角矩形 14"/>
          <p:cNvSpPr/>
          <p:nvPr/>
        </p:nvSpPr>
        <p:spPr>
          <a:xfrm>
            <a:off x="2353171" y="5733256"/>
            <a:ext cx="7488832" cy="648072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r>
              <a:rPr lang="en-US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2002</a:t>
            </a:r>
            <a:r>
              <a:rPr lang="zh-CN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月，中国合格评定国家认可中心成立，标志着我国按照国际通行规则，建立了集中统一的国家认可体系。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5291448" y="6237312"/>
            <a:ext cx="4118507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圆角矩形 14"/>
          <p:cNvSpPr/>
          <p:nvPr/>
        </p:nvSpPr>
        <p:spPr>
          <a:xfrm>
            <a:off x="2497187" y="5157192"/>
            <a:ext cx="7128792" cy="864096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r>
              <a:rPr lang="en-US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2005</a:t>
            </a:r>
            <a:r>
              <a:rPr lang="zh-CN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26</a:t>
            </a:r>
            <a:r>
              <a:rPr lang="zh-CN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日，中国认证认可协会在京成立，这是我国认证认可行业从业机构和人员自愿组成的行业自律性组织，适应了认证认可行业管理和发展的客观要求。</a:t>
            </a:r>
          </a:p>
        </p:txBody>
      </p:sp>
      <p:pic>
        <p:nvPicPr>
          <p:cNvPr id="4" name="Picture 2" descr="D:\CNAS\2015\2015-6-9 世界认可日\25米展板源文件\2015年展板原图\1-6 2005年9月，中国认证认可协会成立，履行行业自律管理职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7147" y="573768"/>
            <a:ext cx="6696744" cy="4363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7105700" y="6588207"/>
            <a:ext cx="4896543" cy="9145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D:\CNAS\2015\2015-6-9 世界认可日\25米展板源文件\2015年展板原图\1-5 2003年9月3日，《认证认可条例》颁布施行，我国认证认可工作全面进入了法治化轨道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23" y="0"/>
            <a:ext cx="9869457" cy="6597352"/>
          </a:xfrm>
          <a:prstGeom prst="rect">
            <a:avLst/>
          </a:prstGeom>
          <a:noFill/>
        </p:spPr>
      </p:pic>
      <p:sp>
        <p:nvSpPr>
          <p:cNvPr id="5" name="圆角矩形 14"/>
          <p:cNvSpPr/>
          <p:nvPr/>
        </p:nvSpPr>
        <p:spPr>
          <a:xfrm>
            <a:off x="9986019" y="3645024"/>
            <a:ext cx="2160240" cy="2736304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endParaRPr lang="en-US" altLang="zh-CN" b="1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b="1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 2003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月，《中华人民共和国认证认可条例》颁布施行。这是我国第一部全面规范认证认可活动的行政法规，是我国认证认可工作法制化进程的重要里程碑。</a:t>
            </a:r>
            <a:endParaRPr lang="en-US" altLang="zh-CN" b="1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</a:t>
            </a:r>
            <a:endParaRPr lang="zh-CN" altLang="zh-CN" b="1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CNAS\2018年\第十一个认可日\展板\2018世界认可日展板用图（会后整理定 刘光提供）\1071527923850_.pic_h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7187" y="-30932"/>
            <a:ext cx="4592622" cy="6888932"/>
          </a:xfrm>
          <a:prstGeom prst="rect">
            <a:avLst/>
          </a:prstGeom>
          <a:noFill/>
        </p:spPr>
      </p:pic>
      <p:cxnSp>
        <p:nvCxnSpPr>
          <p:cNvPr id="4" name="直接连接符 3"/>
          <p:cNvCxnSpPr/>
          <p:nvPr/>
        </p:nvCxnSpPr>
        <p:spPr>
          <a:xfrm>
            <a:off x="7105700" y="6444191"/>
            <a:ext cx="4896543" cy="9145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14"/>
          <p:cNvSpPr/>
          <p:nvPr/>
        </p:nvSpPr>
        <p:spPr>
          <a:xfrm>
            <a:off x="7216143" y="4437112"/>
            <a:ext cx="4498068" cy="1800200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2018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月，国务委员王勇为国家市场监督管理总局揭牌。根据党和国家机构改革方案，国家认监委职责划入市场监管总局，对外保留牌子，统一管理认证认可、检验检测工作。</a:t>
            </a:r>
            <a:r>
              <a:rPr lang="en-US" altLang="zh-CN" smtClean="0"/>
              <a:t> </a:t>
            </a:r>
            <a:endParaRPr lang="zh-CN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3937347" y="6741368"/>
            <a:ext cx="4896543" cy="9145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14"/>
          <p:cNvSpPr/>
          <p:nvPr/>
        </p:nvSpPr>
        <p:spPr>
          <a:xfrm>
            <a:off x="985019" y="6093296"/>
            <a:ext cx="7992888" cy="576064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2018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日，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国家市场监督管理总局（马甸办公区）举行揭牌仪式。</a:t>
            </a:r>
            <a:endParaRPr lang="zh-CN" altLang="zh-CN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8795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17067" y="2420888"/>
            <a:ext cx="8444000" cy="172819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35"/>
          <p:cNvGrpSpPr/>
          <p:nvPr/>
        </p:nvGrpSpPr>
        <p:grpSpPr>
          <a:xfrm>
            <a:off x="985019" y="1700808"/>
            <a:ext cx="1728192" cy="1728192"/>
            <a:chOff x="1417067" y="908720"/>
            <a:chExt cx="1728192" cy="1728192"/>
          </a:xfrm>
        </p:grpSpPr>
        <p:grpSp>
          <p:nvGrpSpPr>
            <p:cNvPr id="4" name="组合 3"/>
            <p:cNvGrpSpPr/>
            <p:nvPr/>
          </p:nvGrpSpPr>
          <p:grpSpPr>
            <a:xfrm>
              <a:off x="1417067" y="908720"/>
              <a:ext cx="1728192" cy="1728192"/>
              <a:chOff x="3724323" y="1908536"/>
              <a:chExt cx="1329153" cy="1329153"/>
            </a:xfrm>
            <a:gradFill>
              <a:gsLst>
                <a:gs pos="62000">
                  <a:srgbClr val="C69135"/>
                </a:gs>
                <a:gs pos="34200">
                  <a:srgbClr val="E6D38F"/>
                </a:gs>
                <a:gs pos="0">
                  <a:srgbClr val="FCD860"/>
                </a:gs>
                <a:gs pos="100000">
                  <a:srgbClr val="F1DF97"/>
                </a:gs>
              </a:gsLst>
              <a:lin ang="12000000" scaled="0"/>
            </a:gradFill>
          </p:grpSpPr>
          <p:sp>
            <p:nvSpPr>
              <p:cNvPr id="5" name="椭圆 4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rgbClr val="0070C0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7" name="TextBox 7"/>
            <p:cNvSpPr>
              <a:spLocks noChangeArrowheads="1"/>
            </p:cNvSpPr>
            <p:nvPr/>
          </p:nvSpPr>
          <p:spPr bwMode="auto">
            <a:xfrm>
              <a:off x="1489075" y="1340768"/>
              <a:ext cx="1487074" cy="8309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5400" b="1" dirty="0">
                  <a:solidFill>
                    <a:srgbClr val="0070C0"/>
                  </a:solidFill>
                  <a:latin typeface="Impact MT Std" pitchFamily="34" charset="0"/>
                  <a:ea typeface="微软雅黑" pitchFamily="34" charset="-122"/>
                  <a:sym typeface="微软雅黑" pitchFamily="34" charset="-122"/>
                </a:rPr>
                <a:t>2</a:t>
              </a:r>
              <a:endParaRPr lang="zh-CN" altLang="en-US" sz="5400" b="1" dirty="0">
                <a:solidFill>
                  <a:srgbClr val="0070C0"/>
                </a:solidFill>
                <a:latin typeface="Impact MT Std" pitchFamily="34" charset="0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4225379" y="2924944"/>
            <a:ext cx="36724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政 策 推 动</a:t>
            </a:r>
            <a:endParaRPr lang="zh-CN" altLang="en-US" sz="54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grpSp>
        <p:nvGrpSpPr>
          <p:cNvPr id="8" name="组合 41"/>
          <p:cNvGrpSpPr/>
          <p:nvPr/>
        </p:nvGrpSpPr>
        <p:grpSpPr>
          <a:xfrm>
            <a:off x="10778107" y="4114558"/>
            <a:ext cx="720080" cy="72008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3" name="椭圆 4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9" name="组合 44"/>
          <p:cNvGrpSpPr/>
          <p:nvPr/>
        </p:nvGrpSpPr>
        <p:grpSpPr>
          <a:xfrm>
            <a:off x="10562083" y="4820946"/>
            <a:ext cx="360040" cy="36004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6" name="椭圆 45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0" name="组合 47"/>
          <p:cNvGrpSpPr/>
          <p:nvPr/>
        </p:nvGrpSpPr>
        <p:grpSpPr>
          <a:xfrm>
            <a:off x="8353108" y="4157830"/>
            <a:ext cx="946294" cy="946294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9" name="椭圆 48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1" name="组合 50"/>
          <p:cNvGrpSpPr/>
          <p:nvPr/>
        </p:nvGrpSpPr>
        <p:grpSpPr>
          <a:xfrm>
            <a:off x="9487448" y="5208364"/>
            <a:ext cx="222188" cy="222188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2" name="椭圆 51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2" name="组合 53"/>
          <p:cNvGrpSpPr/>
          <p:nvPr/>
        </p:nvGrpSpPr>
        <p:grpSpPr>
          <a:xfrm>
            <a:off x="10170752" y="3140968"/>
            <a:ext cx="720080" cy="72008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5" name="椭圆 54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3" name="组合 56"/>
          <p:cNvGrpSpPr/>
          <p:nvPr/>
        </p:nvGrpSpPr>
        <p:grpSpPr>
          <a:xfrm>
            <a:off x="10502488" y="3954952"/>
            <a:ext cx="222188" cy="222188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8" name="椭圆 57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0305768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345059" y="27384"/>
            <a:ext cx="8496944" cy="6858000"/>
          </a:xfrm>
          <a:prstGeom prst="rect">
            <a:avLst/>
          </a:prstGeom>
          <a:gradFill flip="none" rotWithShape="1">
            <a:gsLst>
              <a:gs pos="0">
                <a:srgbClr val="2B83E5">
                  <a:shade val="30000"/>
                  <a:satMod val="115000"/>
                </a:srgbClr>
              </a:gs>
              <a:gs pos="50000">
                <a:srgbClr val="2B83E5">
                  <a:shade val="67500"/>
                  <a:satMod val="115000"/>
                </a:srgbClr>
              </a:gs>
              <a:gs pos="100000">
                <a:srgbClr val="2B83E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D:\CNAS\2018年\第十一个认可日\展板\2018世界认可日展板用图（会后整理定 刘光提供）\85  24号文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7147" y="148132"/>
            <a:ext cx="2111040" cy="30648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17467" y="836712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2017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日，中共中央 国务院印发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关于开展质量提升行动的指导意见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，要求完善国家合格评定体系。建立全国统一的合格评定制度和监管体系。推动合格评定等国际互认和境外推广应用，加快我国质量基础设施国际化步伐，等等。</a:t>
            </a:r>
          </a:p>
        </p:txBody>
      </p:sp>
      <p:pic>
        <p:nvPicPr>
          <p:cNvPr id="2051" name="Picture 3" descr="D:\CNAS\2018年\第十一个认可日\展板\2018世界认可日展板用图（会后整理定 刘光提供）\86  三号文首页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0984" y="3501008"/>
            <a:ext cx="2178469" cy="31409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89475" y="397893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endParaRPr lang="zh-CN" altLang="en-US" b="1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69867" y="4122946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2018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17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日，国务院专门印发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关于加强质量认证体系建设  促进全面质量管理的意见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（国发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【2018】3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号），把质量认证作为推进供给侧结构性改革和“放管服”改革的重要抓手，就推进质量认证体系建设作出全面部署。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1125" y="0"/>
            <a:ext cx="66495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3298" y="0"/>
            <a:ext cx="6181877" cy="6847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CNAS\2019年\2019-6-9 第十二个世界认可日\布展宣传素材统计\认证认可成果展示\十三五规划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12074252" cy="5187396"/>
          </a:xfrm>
          <a:prstGeom prst="rect">
            <a:avLst/>
          </a:prstGeom>
          <a:noFill/>
        </p:spPr>
      </p:pic>
      <p:pic>
        <p:nvPicPr>
          <p:cNvPr id="14339" name="Picture 3" descr="D:\CNAS\2018年\第十一个认可日\展板\2018世界认可日展板用图（会后整理定 刘光提供）\77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3931" y="1268760"/>
            <a:ext cx="2126782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CNAS\2018年\第十一个认可日\展板\2018世界认可日展板用图（会后整理定 刘光提供）\79  《中国制造2025》将认证认可、检验检测作为实施工业强基工程、建设制造强国的重要举措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2048"/>
            <a:ext cx="7272774" cy="4509120"/>
          </a:xfrm>
          <a:prstGeom prst="rect">
            <a:avLst/>
          </a:prstGeom>
          <a:noFill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1643" y="0"/>
            <a:ext cx="48405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D:\CNAS\2018年\第十一个认可日\展板\2018世界认可日展板用图（会后整理定 刘光提供）\80  十三五市场监管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1683" y="0"/>
            <a:ext cx="2311654" cy="3089763"/>
          </a:xfrm>
          <a:prstGeom prst="rect">
            <a:avLst/>
          </a:prstGeom>
          <a:noFill/>
        </p:spPr>
      </p:pic>
      <p:pic>
        <p:nvPicPr>
          <p:cNvPr id="15365" name="Picture 5" descr="D:\CNAS\2018年\第十一个认可日\展板\2018世界认可日展板用图（会后整理定 刘光提供）\81  国家质检总局、国家认监委、国家发展改革委员会等32部委共同制定《认证认可检验检测发展”十三五“规划》，提出建设认证认可强国的战略目标。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1683" y="3429000"/>
            <a:ext cx="2304256" cy="3284749"/>
          </a:xfrm>
          <a:prstGeom prst="rect">
            <a:avLst/>
          </a:prstGeom>
          <a:noFill/>
        </p:spPr>
      </p:pic>
      <p:cxnSp>
        <p:nvCxnSpPr>
          <p:cNvPr id="7" name="直接连接符 6"/>
          <p:cNvCxnSpPr/>
          <p:nvPr/>
        </p:nvCxnSpPr>
        <p:spPr>
          <a:xfrm>
            <a:off x="2785219" y="6079560"/>
            <a:ext cx="3573153" cy="13736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14"/>
          <p:cNvSpPr/>
          <p:nvPr/>
        </p:nvSpPr>
        <p:spPr>
          <a:xfrm>
            <a:off x="480963" y="5301208"/>
            <a:ext cx="5832648" cy="648072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《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中国制造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2025》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将认证认可、检验检测作为实施工业强基工程、建设制造强国的重要举措。</a:t>
            </a:r>
            <a:endParaRPr lang="zh-CN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NAS\2018年\第十一个认可日\展板\2018世界认可日展板用图（会后整理定 刘光提供）\W020180301491042384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572499" cy="6858000"/>
          </a:xfrm>
          <a:prstGeom prst="rect">
            <a:avLst/>
          </a:prstGeom>
          <a:noFill/>
        </p:spPr>
      </p:pic>
      <p:grpSp>
        <p:nvGrpSpPr>
          <p:cNvPr id="24" name="Group 12"/>
          <p:cNvGrpSpPr/>
          <p:nvPr/>
        </p:nvGrpSpPr>
        <p:grpSpPr>
          <a:xfrm>
            <a:off x="8568951" y="2852936"/>
            <a:ext cx="3626224" cy="4032449"/>
            <a:chOff x="646900" y="4167553"/>
            <a:chExt cx="2992118" cy="65063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5" name="Rectangle 3"/>
            <p:cNvSpPr/>
            <p:nvPr/>
          </p:nvSpPr>
          <p:spPr>
            <a:xfrm>
              <a:off x="646900" y="4167553"/>
              <a:ext cx="2992118" cy="6506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ectangle 4"/>
            <p:cNvSpPr/>
            <p:nvPr/>
          </p:nvSpPr>
          <p:spPr>
            <a:xfrm>
              <a:off x="646901" y="4167553"/>
              <a:ext cx="281828" cy="65063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矩形 3"/>
          <p:cNvSpPr>
            <a:spLocks noChangeArrowheads="1"/>
          </p:cNvSpPr>
          <p:nvPr/>
        </p:nvSpPr>
        <p:spPr bwMode="auto">
          <a:xfrm>
            <a:off x="8977907" y="2996952"/>
            <a:ext cx="3145260" cy="376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zh-CN" altLang="en-US" sz="20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 习近平总书记在十九届三中全会上专门提到“推进质量认证体系建设”，并多次就加强全面质量管理、推进认证认可国际合作、加强网络安全检测认证工作等作出一系列重要指示。</a:t>
            </a:r>
            <a:endParaRPr lang="en-US" altLang="zh-CN" sz="20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17067" y="2420888"/>
            <a:ext cx="8444000" cy="172819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35"/>
          <p:cNvGrpSpPr/>
          <p:nvPr/>
        </p:nvGrpSpPr>
        <p:grpSpPr>
          <a:xfrm>
            <a:off x="985019" y="1700808"/>
            <a:ext cx="1728192" cy="1728192"/>
            <a:chOff x="1417067" y="908720"/>
            <a:chExt cx="1728192" cy="1728192"/>
          </a:xfrm>
        </p:grpSpPr>
        <p:grpSp>
          <p:nvGrpSpPr>
            <p:cNvPr id="4" name="组合 3"/>
            <p:cNvGrpSpPr/>
            <p:nvPr/>
          </p:nvGrpSpPr>
          <p:grpSpPr>
            <a:xfrm>
              <a:off x="1417067" y="908720"/>
              <a:ext cx="1728192" cy="1728192"/>
              <a:chOff x="3724323" y="1908536"/>
              <a:chExt cx="1329153" cy="1329153"/>
            </a:xfrm>
            <a:gradFill>
              <a:gsLst>
                <a:gs pos="62000">
                  <a:srgbClr val="C69135"/>
                </a:gs>
                <a:gs pos="34200">
                  <a:srgbClr val="E6D38F"/>
                </a:gs>
                <a:gs pos="0">
                  <a:srgbClr val="FCD860"/>
                </a:gs>
                <a:gs pos="100000">
                  <a:srgbClr val="F1DF97"/>
                </a:gs>
              </a:gsLst>
              <a:lin ang="12000000" scaled="0"/>
            </a:gradFill>
          </p:grpSpPr>
          <p:sp>
            <p:nvSpPr>
              <p:cNvPr id="5" name="椭圆 4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rgbClr val="0070C0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7" name="TextBox 7"/>
            <p:cNvSpPr>
              <a:spLocks noChangeArrowheads="1"/>
            </p:cNvSpPr>
            <p:nvPr/>
          </p:nvSpPr>
          <p:spPr bwMode="auto">
            <a:xfrm>
              <a:off x="1489075" y="1340768"/>
              <a:ext cx="1487074" cy="8309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5400" b="1" dirty="0" smtClean="0">
                  <a:solidFill>
                    <a:srgbClr val="0070C0"/>
                  </a:solidFill>
                  <a:latin typeface="Impact MT Std" pitchFamily="34" charset="0"/>
                  <a:ea typeface="微软雅黑" pitchFamily="34" charset="-122"/>
                  <a:sym typeface="微软雅黑" pitchFamily="34" charset="-122"/>
                </a:rPr>
                <a:t>3</a:t>
              </a:r>
              <a:endParaRPr lang="zh-CN" altLang="en-US" sz="5400" b="1" dirty="0">
                <a:solidFill>
                  <a:srgbClr val="0070C0"/>
                </a:solidFill>
                <a:latin typeface="Impact MT Std" pitchFamily="34" charset="0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4225379" y="2924944"/>
            <a:ext cx="36724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成 果 展 示</a:t>
            </a:r>
            <a:endParaRPr lang="zh-CN" altLang="en-US" sz="54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grpSp>
        <p:nvGrpSpPr>
          <p:cNvPr id="8" name="组合 41"/>
          <p:cNvGrpSpPr/>
          <p:nvPr/>
        </p:nvGrpSpPr>
        <p:grpSpPr>
          <a:xfrm>
            <a:off x="10778107" y="4114558"/>
            <a:ext cx="720080" cy="72008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3" name="椭圆 4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9" name="组合 44"/>
          <p:cNvGrpSpPr/>
          <p:nvPr/>
        </p:nvGrpSpPr>
        <p:grpSpPr>
          <a:xfrm>
            <a:off x="10562083" y="4820946"/>
            <a:ext cx="360040" cy="36004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6" name="椭圆 45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0" name="组合 47"/>
          <p:cNvGrpSpPr/>
          <p:nvPr/>
        </p:nvGrpSpPr>
        <p:grpSpPr>
          <a:xfrm>
            <a:off x="8353108" y="4157830"/>
            <a:ext cx="946294" cy="946294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9" name="椭圆 48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1" name="组合 50"/>
          <p:cNvGrpSpPr/>
          <p:nvPr/>
        </p:nvGrpSpPr>
        <p:grpSpPr>
          <a:xfrm>
            <a:off x="9487448" y="5208364"/>
            <a:ext cx="222188" cy="222188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2" name="椭圆 51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2" name="组合 53"/>
          <p:cNvGrpSpPr/>
          <p:nvPr/>
        </p:nvGrpSpPr>
        <p:grpSpPr>
          <a:xfrm>
            <a:off x="10170752" y="3140968"/>
            <a:ext cx="720080" cy="72008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5" name="椭圆 54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3" name="组合 56"/>
          <p:cNvGrpSpPr/>
          <p:nvPr/>
        </p:nvGrpSpPr>
        <p:grpSpPr>
          <a:xfrm>
            <a:off x="10502488" y="3954952"/>
            <a:ext cx="222188" cy="222188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8" name="椭圆 57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0305768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23093" y="1628800"/>
            <a:ext cx="4657427" cy="3861048"/>
          </a:xfrm>
          <a:prstGeom prst="rect">
            <a:avLst/>
          </a:prstGeom>
          <a:gradFill flip="none" rotWithShape="1">
            <a:gsLst>
              <a:gs pos="0">
                <a:srgbClr val="2B83E5">
                  <a:shade val="30000"/>
                  <a:satMod val="115000"/>
                </a:srgbClr>
              </a:gs>
              <a:gs pos="50000">
                <a:srgbClr val="2B83E5">
                  <a:shade val="67500"/>
                  <a:satMod val="115000"/>
                </a:srgbClr>
              </a:gs>
              <a:gs pos="100000">
                <a:srgbClr val="2B83E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TextBox 69"/>
          <p:cNvSpPr txBox="1"/>
          <p:nvPr/>
        </p:nvSpPr>
        <p:spPr>
          <a:xfrm>
            <a:off x="192931" y="260648"/>
            <a:ext cx="4151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CN" smtClean="0"/>
              <a:t>认证认可</a:t>
            </a:r>
            <a:r>
              <a:rPr lang="en-US" altLang="zh-CN" smtClean="0"/>
              <a:t>——</a:t>
            </a:r>
          </a:p>
          <a:p>
            <a:r>
              <a:rPr lang="zh-CN" altLang="zh-CN" smtClean="0"/>
              <a:t>促进供应链提升价值</a:t>
            </a:r>
            <a:endParaRPr lang="zh-CN" altLang="en-US" sz="2799" dirty="0"/>
          </a:p>
        </p:txBody>
      </p:sp>
      <p:sp>
        <p:nvSpPr>
          <p:cNvPr id="93" name="TextBox 36"/>
          <p:cNvSpPr txBox="1"/>
          <p:nvPr/>
        </p:nvSpPr>
        <p:spPr>
          <a:xfrm>
            <a:off x="97830" y="1766714"/>
            <a:ext cx="4392488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26">
              <a:lnSpc>
                <a:spcPct val="150000"/>
              </a:lnSpc>
              <a:defRPr/>
            </a:pPr>
            <a:r>
              <a:rPr lang="en-US" altLang="zh-CN" sz="20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  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认证认可检验检测是市场经济条件下加强质量管理、提高市场效率的基础性制度，也是国际通行的质量管理手段和贸易便利化工具。</a:t>
            </a:r>
          </a:p>
          <a:p>
            <a:pPr defTabSz="1218926">
              <a:lnSpc>
                <a:spcPct val="150000"/>
              </a:lnSpc>
              <a:defRPr/>
            </a:pP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   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认证认可涵盖采购、制造、物流、销售、消费、回收等供应链环节，为供应链全过程提供增值服务。认证认可为促进供应链提升价值发挥了重要作用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。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9" name="Picture 2" descr="C:\Users\zhaohuan\Desktop\微信图片_20190605163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0650" y="0"/>
            <a:ext cx="756761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2094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3000">
        <p14:flip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0" grpId="0"/>
      <p:bldP spid="9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haohuan\Desktop\W020171123384443586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019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zhaohuan\Desktop\许司-选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5587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0923" y="6093296"/>
            <a:ext cx="6552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国家市场监督管理总局全力支持无人机质量认证体系建设</a:t>
            </a:r>
          </a:p>
        </p:txBody>
      </p:sp>
      <p:pic>
        <p:nvPicPr>
          <p:cNvPr id="7171" name="Picture 3" descr="C:\Users\zhaohuan\Desktop\无人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963" y="332656"/>
            <a:ext cx="4873452" cy="2904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065139" y="5445224"/>
            <a:ext cx="3672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0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  服务</a:t>
            </a:r>
            <a:r>
              <a:rPr lang="zh-CN" altLang="en-US" sz="20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认证对于提升服务质量、在供应链中传递信任具有</a:t>
            </a:r>
            <a:r>
              <a:rPr lang="zh-CN" altLang="en-US" sz="20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重要</a:t>
            </a:r>
            <a:r>
              <a:rPr lang="zh-CN" altLang="en-US" sz="20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作用。</a:t>
            </a:r>
            <a:endParaRPr lang="zh-CN" altLang="en-US" sz="2000" b="1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pic>
        <p:nvPicPr>
          <p:cNvPr id="2051" name="Picture 3" descr="D:\CNAS\2018年\第十一个认可日\展板\2018世界认可日展板用图（会后整理定 刘光提供）\服务认证体验周活动——月子会所服务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093" y="0"/>
            <a:ext cx="7687414" cy="4725144"/>
          </a:xfrm>
          <a:prstGeom prst="rect">
            <a:avLst/>
          </a:prstGeom>
          <a:noFill/>
        </p:spPr>
      </p:pic>
      <p:pic>
        <p:nvPicPr>
          <p:cNvPr id="2050" name="Picture 2" descr="D:\CNAS\2018年\第十一个认可日\展板\2018世界认可日展板用图（会后整理定 刘光提供）\服务认证体验周活动——养老服务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0876" y="2730152"/>
            <a:ext cx="6204299" cy="4127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CNAS\2018年\第十一个认可日\展板\2018世界认可日展板用图（会后整理定 刘光提供）\19 国家认监委帮助中国商飞升级质量管理体系，助推国产大飞机飞向世界。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08841" cy="5561311"/>
          </a:xfrm>
          <a:prstGeom prst="rect">
            <a:avLst/>
          </a:prstGeom>
          <a:noFill/>
        </p:spPr>
      </p:pic>
      <p:pic>
        <p:nvPicPr>
          <p:cNvPr id="11267" name="Picture 3" descr="D:\CNAS\2018年\第十一个认可日\展板\2018世界认可日展板用图（会后整理定 刘光提供）\图片50--2：国家认监委帮助中国商飞升级质量管理体系，助推国产大飞机飞向世界。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6638" y="0"/>
            <a:ext cx="4088537" cy="5877272"/>
          </a:xfrm>
          <a:prstGeom prst="rect">
            <a:avLst/>
          </a:prstGeom>
          <a:noFill/>
        </p:spPr>
      </p:pic>
      <p:cxnSp>
        <p:nvCxnSpPr>
          <p:cNvPr id="4" name="直接连接符 3"/>
          <p:cNvCxnSpPr/>
          <p:nvPr/>
        </p:nvCxnSpPr>
        <p:spPr>
          <a:xfrm>
            <a:off x="3433291" y="6669360"/>
            <a:ext cx="4104456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14"/>
          <p:cNvSpPr/>
          <p:nvPr/>
        </p:nvSpPr>
        <p:spPr>
          <a:xfrm>
            <a:off x="264939" y="5877272"/>
            <a:ext cx="7488832" cy="648072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帮助中国商飞全面升级航空业质量管理体系，助力国产打飞机进军国际航空市场。</a:t>
            </a:r>
            <a:endParaRPr lang="zh-CN" altLang="zh-CN" sz="1600" b="1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6119" y="0"/>
            <a:ext cx="96421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2931" y="188640"/>
            <a:ext cx="2304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CN" smtClean="0"/>
              <a:t>提高供应链</a:t>
            </a:r>
            <a:endParaRPr lang="en-US" altLang="zh-CN" smtClean="0"/>
          </a:p>
          <a:p>
            <a:r>
              <a:rPr lang="zh-CN" altLang="zh-CN" smtClean="0"/>
              <a:t>产品和服务质量</a:t>
            </a:r>
            <a:endParaRPr lang="zh-CN" altLang="en-US" sz="2799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7554" y="333373"/>
            <a:ext cx="2711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CN" smtClean="0"/>
              <a:t>提高供应链</a:t>
            </a:r>
            <a:endParaRPr lang="en-US" altLang="zh-CN" smtClean="0"/>
          </a:p>
          <a:p>
            <a:r>
              <a:rPr lang="zh-CN" altLang="zh-CN" smtClean="0"/>
              <a:t>产品和服务质量</a:t>
            </a:r>
            <a:endParaRPr lang="zh-CN" altLang="en-US" sz="2799" dirty="0"/>
          </a:p>
        </p:txBody>
      </p:sp>
      <p:pic>
        <p:nvPicPr>
          <p:cNvPr id="9218" name="Picture 2" descr="D:\CNAS\2018年\第十一个认可日\展板\2018世界认可日展板用图（会后整理定 刘光提供）\7 图片54：质检总局、国家认监委实施出口食品企业内外销“同线同标同质”工程，帮助“三同”企业新增内销近100亿元，引导消费回流，带动国内产业提质升级。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011952" cy="5327948"/>
          </a:xfrm>
          <a:prstGeom prst="rect">
            <a:avLst/>
          </a:prstGeom>
          <a:noFill/>
        </p:spPr>
      </p:pic>
      <p:pic>
        <p:nvPicPr>
          <p:cNvPr id="9222" name="Picture 6" descr="D:\CNAS\2018年\第十一个认可日\展板\2018世界认可日展板用图（会后整理定 刘光提供）\7 三同食品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9795" y="2492896"/>
            <a:ext cx="4225380" cy="2817130"/>
          </a:xfrm>
          <a:prstGeom prst="rect">
            <a:avLst/>
          </a:prstGeom>
          <a:noFill/>
        </p:spPr>
      </p:pic>
      <p:pic>
        <p:nvPicPr>
          <p:cNvPr id="9221" name="Picture 5" descr="D:\CNAS\2018年\第十一个认可日\展板\2018世界认可日展板用图（会后整理定 刘光提供）\7 三同食品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69795" y="0"/>
            <a:ext cx="4225380" cy="2814171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192931" y="5877272"/>
            <a:ext cx="12002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  </a:t>
            </a:r>
            <a:endParaRPr lang="zh-CN" altLang="en-US" sz="2000" b="1" smtClean="0">
              <a:solidFill>
                <a:srgbClr val="0070C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3433291" y="6669360"/>
            <a:ext cx="4104456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圆角矩形 14"/>
          <p:cNvSpPr/>
          <p:nvPr/>
        </p:nvSpPr>
        <p:spPr>
          <a:xfrm>
            <a:off x="264939" y="5733256"/>
            <a:ext cx="7488832" cy="648072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认监委从</a:t>
            </a:r>
            <a:r>
              <a:rPr lang="en-US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2016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年起，在全国近</a:t>
            </a:r>
            <a:r>
              <a:rPr lang="en-US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万家出口食品企业中，启动了内外销产品“同线同标同质”工程，这意味着国内消费者可以买到媲美国际市场品质的商品。</a:t>
            </a:r>
            <a:endParaRPr lang="zh-CN" altLang="zh-CN" sz="1600" b="1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CNAS\2018年\第十一个认可日\展板\2018世界认可日展板用图（会后整理定 刘光提供）\备用\洗衣机测试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8174" y="2533333"/>
            <a:ext cx="6487001" cy="4324667"/>
          </a:xfrm>
          <a:prstGeom prst="rect">
            <a:avLst/>
          </a:prstGeom>
          <a:noFill/>
        </p:spPr>
      </p:pic>
      <p:pic>
        <p:nvPicPr>
          <p:cNvPr id="10242" name="Picture 2" descr="D:\CNAS\2018年\第十一个认可日\展板\2018世界认可日展板用图（会后整理定 刘光提供）\17 创新潮流 我国机器人检测认证制度建设正式启动，提升智能制造业的核心竞争力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6742255" cy="4725144"/>
          </a:xfrm>
          <a:prstGeom prst="rect">
            <a:avLst/>
          </a:prstGeom>
          <a:noFill/>
        </p:spPr>
      </p:pic>
      <p:cxnSp>
        <p:nvCxnSpPr>
          <p:cNvPr id="4" name="直接连接符 3"/>
          <p:cNvCxnSpPr/>
          <p:nvPr/>
        </p:nvCxnSpPr>
        <p:spPr>
          <a:xfrm>
            <a:off x="3433291" y="6381328"/>
            <a:ext cx="2016224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14"/>
          <p:cNvSpPr/>
          <p:nvPr/>
        </p:nvSpPr>
        <p:spPr>
          <a:xfrm>
            <a:off x="2137147" y="5589240"/>
            <a:ext cx="3240360" cy="648072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一批优质家电获得高端品质认证</a:t>
            </a:r>
            <a:endParaRPr lang="zh-CN" altLang="zh-CN" sz="1600" b="1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761883" y="1484784"/>
            <a:ext cx="2304256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圆角矩形 14"/>
          <p:cNvSpPr/>
          <p:nvPr/>
        </p:nvSpPr>
        <p:spPr>
          <a:xfrm>
            <a:off x="6889675" y="692696"/>
            <a:ext cx="4032448" cy="648072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中国机器人认证制度主推国家自主创新的智能制造产业发展。</a:t>
            </a:r>
            <a:endParaRPr lang="zh-CN" altLang="zh-CN" sz="1600" b="1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NAS\2018年\第十一个认可日\展板\2018世界认可日展板用图（会后整理定 刘光提供）\2： 前言 2014年9月，李克强总理出席中国质量（北京）大会时强调，质量是发展之基、兴国之道、强国之策，要实施质量强国战略，推动我国经济社会发展迈向“质量时代”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8235" cy="6858000"/>
          </a:xfrm>
          <a:prstGeom prst="rect">
            <a:avLst/>
          </a:prstGeom>
          <a:noFill/>
        </p:spPr>
      </p:pic>
      <p:sp>
        <p:nvSpPr>
          <p:cNvPr id="5" name="Rectangle 3"/>
          <p:cNvSpPr/>
          <p:nvPr/>
        </p:nvSpPr>
        <p:spPr>
          <a:xfrm>
            <a:off x="9265939" y="2852935"/>
            <a:ext cx="2929236" cy="40324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+mn-ea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8977908" y="2852936"/>
            <a:ext cx="360040" cy="40050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+mn-ea"/>
              <a:cs typeface="Arial" panose="020B0604020202020204" pitchFamily="34" charset="0"/>
            </a:endParaRPr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9265939" y="2780928"/>
            <a:ext cx="2929236" cy="422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zh-CN" altLang="en-US" sz="20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 李克强总理强调，要“把质量认证作为供给侧结构性改革和放管服法改革的重要抓手”，要求“对与消费者生活密切相关、通过认证能保障产品质量安全的，一律转为认证”。</a:t>
            </a:r>
            <a:endParaRPr lang="en-US" altLang="zh-CN" sz="20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931" y="1271695"/>
            <a:ext cx="3816424" cy="553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接连接符 17"/>
          <p:cNvCxnSpPr>
            <a:cxnSpLocks noChangeShapeType="1"/>
          </p:cNvCxnSpPr>
          <p:nvPr/>
        </p:nvCxnSpPr>
        <p:spPr bwMode="auto">
          <a:xfrm>
            <a:off x="3433291" y="3285783"/>
            <a:ext cx="7913850" cy="23077"/>
          </a:xfrm>
          <a:prstGeom prst="line">
            <a:avLst/>
          </a:prstGeom>
          <a:noFill/>
          <a:ln w="9525" algn="ctr">
            <a:solidFill>
              <a:schemeClr val="tx2">
                <a:lumMod val="50000"/>
              </a:schemeClr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9" name="Picture 2" descr="D:\CNAS\2018年\第十一个认可日\展板\2018世界认可日展板用图（会后整理定 刘光提供）\21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7267" y="1197551"/>
            <a:ext cx="2016223" cy="1913579"/>
          </a:xfrm>
          <a:prstGeom prst="rect">
            <a:avLst/>
          </a:prstGeom>
          <a:noFill/>
        </p:spPr>
      </p:pic>
      <p:pic>
        <p:nvPicPr>
          <p:cNvPr id="12" name="Picture 6" descr="C:\Users\zhaohuan\Desktop\21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7507" y="1197551"/>
            <a:ext cx="1872208" cy="1943305"/>
          </a:xfrm>
          <a:prstGeom prst="rect">
            <a:avLst/>
          </a:prstGeom>
          <a:noFill/>
        </p:spPr>
      </p:pic>
      <p:pic>
        <p:nvPicPr>
          <p:cNvPr id="13" name="Picture 5" descr="D:\CNAS\2018年\第十一个认可日\展板\2018世界认可日展板用图（会后整理定 刘光提供）\21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5739" y="1236916"/>
            <a:ext cx="2304256" cy="1904851"/>
          </a:xfrm>
          <a:prstGeom prst="rect">
            <a:avLst/>
          </a:prstGeom>
          <a:noFill/>
        </p:spPr>
      </p:pic>
      <p:pic>
        <p:nvPicPr>
          <p:cNvPr id="20" name="Picture 7" descr="C:\Users\zhaohuan\Desktop\泰山品质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05499" y="3501807"/>
            <a:ext cx="1942474" cy="1926935"/>
          </a:xfrm>
          <a:prstGeom prst="rect">
            <a:avLst/>
          </a:prstGeom>
          <a:noFill/>
        </p:spPr>
      </p:pic>
      <p:pic>
        <p:nvPicPr>
          <p:cNvPr id="21" name="Picture 3" descr="D:\CNAS\2018年\第十一个认可日\展板\2018世界认可日展板用图（会后整理定 刘光提供）\21 (1)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5739" y="3501807"/>
            <a:ext cx="4166974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144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554" y="333373"/>
            <a:ext cx="2711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zh-CN" smtClean="0"/>
              <a:t>促进全球供应链开放便利</a:t>
            </a:r>
            <a:endParaRPr lang="zh-CN" altLang="en-US" sz="2799" dirty="0"/>
          </a:p>
        </p:txBody>
      </p:sp>
      <p:pic>
        <p:nvPicPr>
          <p:cNvPr id="3074" name="Picture 2" descr="D:\CNAS\2018年\第十一个认可日\展板\2018世界认可日展板用图（会后整理定 刘光提供）\42 中国领导人会见参加第66届国际电工委员会（IEC）年会的官员及理事局全体成员。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3131" y="919792"/>
            <a:ext cx="9297724" cy="5938208"/>
          </a:xfrm>
          <a:prstGeom prst="rect">
            <a:avLst/>
          </a:prstGeom>
          <a:noFill/>
        </p:spPr>
      </p:pic>
      <p:sp>
        <p:nvSpPr>
          <p:cNvPr id="6" name="圆角矩形 14"/>
          <p:cNvSpPr/>
          <p:nvPr/>
        </p:nvSpPr>
        <p:spPr>
          <a:xfrm>
            <a:off x="3289275" y="6093296"/>
            <a:ext cx="7488832" cy="648072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r>
              <a:rPr lang="en-US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  2002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年，江泽民会见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参加第</a:t>
            </a:r>
            <a:r>
              <a:rPr lang="en-US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66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届国际电工委员会（</a:t>
            </a:r>
            <a:r>
              <a:rPr lang="en-US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IEC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）年会的官员及理事局全体成员。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NAS\2018年\第十一个认可日\展板\2018世界认可日展板用图（会后整理定 刘光提供）\43  2010年6月9日，在中国国家主席胡锦涛和乌兹别克斯坦总统卡里莫夫共同见证下，两国签署了认可合作协议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003" y="404664"/>
            <a:ext cx="10204013" cy="5739757"/>
          </a:xfrm>
          <a:prstGeom prst="rect">
            <a:avLst/>
          </a:prstGeom>
          <a:noFill/>
        </p:spPr>
      </p:pic>
      <p:sp>
        <p:nvSpPr>
          <p:cNvPr id="5" name="圆角矩形 14"/>
          <p:cNvSpPr/>
          <p:nvPr/>
        </p:nvSpPr>
        <p:spPr>
          <a:xfrm>
            <a:off x="1201043" y="6165304"/>
            <a:ext cx="7488832" cy="648072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r>
              <a:rPr lang="en-US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  2010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年</a:t>
            </a:r>
            <a:r>
              <a:rPr lang="en-US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6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月</a:t>
            </a:r>
            <a:r>
              <a:rPr lang="en-US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9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日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，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在时任国家主席胡锦涛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和乌兹别克斯坦总统卡里莫夫共同见证下，两国签署了认可合作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协议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。</a:t>
            </a:r>
            <a:endParaRPr lang="zh-CN" altLang="en-US" sz="1600" b="1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zhaohuan\Desktop\唐局3-选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823" y="0"/>
            <a:ext cx="10325528" cy="6858000"/>
          </a:xfrm>
          <a:prstGeom prst="rect">
            <a:avLst/>
          </a:prstGeom>
          <a:noFill/>
        </p:spPr>
      </p:pic>
      <p:cxnSp>
        <p:nvCxnSpPr>
          <p:cNvPr id="4" name="直接连接符 3"/>
          <p:cNvCxnSpPr/>
          <p:nvPr/>
        </p:nvCxnSpPr>
        <p:spPr>
          <a:xfrm>
            <a:off x="4369395" y="6741368"/>
            <a:ext cx="4104456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14"/>
          <p:cNvSpPr/>
          <p:nvPr/>
        </p:nvSpPr>
        <p:spPr>
          <a:xfrm>
            <a:off x="1201043" y="5877272"/>
            <a:ext cx="7488832" cy="648072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国家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市场监督管理总局（国家认证认可监督管理委员会）分别与古巴科学技术和环境部、秘鲁国家质量局签署认证认可检验检测领域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合作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协议。</a:t>
            </a:r>
            <a:endParaRPr lang="zh-CN" altLang="en-US" sz="1600" b="1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003" y="0"/>
            <a:ext cx="9505056" cy="6898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04677" y="553319"/>
            <a:ext cx="6099151" cy="9314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3" name="TextBox 57"/>
          <p:cNvSpPr txBox="1">
            <a:spLocks noChangeArrowheads="1"/>
          </p:cNvSpPr>
          <p:nvPr/>
        </p:nvSpPr>
        <p:spPr bwMode="auto">
          <a:xfrm>
            <a:off x="2088079" y="639044"/>
            <a:ext cx="5255285" cy="76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2775"/>
              </a:lnSpc>
            </a:pPr>
            <a:r>
              <a:rPr lang="zh-CN" altLang="en-US" sz="2100" b="1" smtClean="0">
                <a:solidFill>
                  <a:schemeClr val="bg1"/>
                </a:solidFill>
                <a:latin typeface="Calibri" pitchFamily="34" charset="0"/>
                <a:ea typeface="微软雅黑" pitchFamily="34" charset="-122"/>
              </a:rPr>
              <a:t>国际合作互认机制为我国检验检测</a:t>
            </a:r>
            <a:r>
              <a:rPr lang="zh-CN" altLang="en-US" sz="2100" b="1" smtClean="0">
                <a:solidFill>
                  <a:schemeClr val="bg1"/>
                </a:solidFill>
                <a:latin typeface="Calibri" pitchFamily="34" charset="0"/>
                <a:ea typeface="微软雅黑" pitchFamily="34" charset="-122"/>
              </a:rPr>
              <a:t>认证</a:t>
            </a:r>
            <a:r>
              <a:rPr lang="zh-CN" altLang="en-US" sz="2100" b="1" smtClean="0">
                <a:solidFill>
                  <a:schemeClr val="bg1"/>
                </a:solidFill>
                <a:latin typeface="Calibri" pitchFamily="34" charset="0"/>
                <a:ea typeface="微软雅黑" pitchFamily="34" charset="-122"/>
              </a:rPr>
              <a:t>结果</a:t>
            </a:r>
            <a:endParaRPr lang="en-US" altLang="zh-CN" sz="2100" b="1" smtClean="0">
              <a:solidFill>
                <a:schemeClr val="bg1"/>
              </a:solidFill>
              <a:latin typeface="Calibri" pitchFamily="34" charset="0"/>
              <a:ea typeface="微软雅黑" pitchFamily="34" charset="-122"/>
            </a:endParaRPr>
          </a:p>
          <a:p>
            <a:pPr eaLnBrk="1" hangingPunct="1">
              <a:lnSpc>
                <a:spcPts val="2775"/>
              </a:lnSpc>
            </a:pPr>
            <a:r>
              <a:rPr lang="zh-CN" altLang="en-US" sz="2100" b="1" smtClean="0">
                <a:solidFill>
                  <a:schemeClr val="bg1"/>
                </a:solidFill>
                <a:latin typeface="Calibri" pitchFamily="34" charset="0"/>
                <a:ea typeface="微软雅黑" pitchFamily="34" charset="-122"/>
              </a:rPr>
              <a:t>取得</a:t>
            </a:r>
            <a:r>
              <a:rPr lang="zh-CN" altLang="en-US" sz="2100" b="1" smtClean="0">
                <a:solidFill>
                  <a:schemeClr val="bg1"/>
                </a:solidFill>
                <a:latin typeface="Calibri" pitchFamily="34" charset="0"/>
                <a:ea typeface="微软雅黑" pitchFamily="34" charset="-122"/>
              </a:rPr>
              <a:t>国际承认搭建了平台。</a:t>
            </a:r>
            <a:endParaRPr lang="zh-CN" altLang="en-US" sz="2100" b="1">
              <a:solidFill>
                <a:schemeClr val="bg1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1118938" y="3315569"/>
            <a:ext cx="5878513" cy="12192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04" b="48196"/>
          <a:stretch>
            <a:fillRect/>
          </a:stretch>
        </p:blipFill>
        <p:spPr bwMode="auto">
          <a:xfrm>
            <a:off x="1122113" y="3315569"/>
            <a:ext cx="9151938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椭圆 5"/>
          <p:cNvSpPr/>
          <p:nvPr/>
        </p:nvSpPr>
        <p:spPr bwMode="auto">
          <a:xfrm>
            <a:off x="6514851" y="3207619"/>
            <a:ext cx="1614487" cy="13843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弧形 6"/>
          <p:cNvSpPr/>
          <p:nvPr/>
        </p:nvSpPr>
        <p:spPr bwMode="auto">
          <a:xfrm>
            <a:off x="6224338" y="2683744"/>
            <a:ext cx="2520950" cy="2397125"/>
          </a:xfrm>
          <a:prstGeom prst="arc">
            <a:avLst>
              <a:gd name="adj1" fmla="val 15846389"/>
              <a:gd name="adj2" fmla="val 5682217"/>
            </a:avLst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椭圆 7"/>
          <p:cNvSpPr/>
          <p:nvPr/>
        </p:nvSpPr>
        <p:spPr bwMode="auto">
          <a:xfrm>
            <a:off x="6727576" y="2444031"/>
            <a:ext cx="527050" cy="576263"/>
          </a:xfrm>
          <a:prstGeom prst="ellipse">
            <a:avLst/>
          </a:prstGeom>
          <a:solidFill>
            <a:srgbClr val="F3F3F3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椭圆 8"/>
          <p:cNvSpPr/>
          <p:nvPr/>
        </p:nvSpPr>
        <p:spPr bwMode="auto">
          <a:xfrm>
            <a:off x="7476876" y="2451969"/>
            <a:ext cx="527050" cy="576262"/>
          </a:xfrm>
          <a:prstGeom prst="ellipse">
            <a:avLst/>
          </a:prstGeom>
          <a:solidFill>
            <a:srgbClr val="F3F3F3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椭圆 9"/>
          <p:cNvSpPr/>
          <p:nvPr/>
        </p:nvSpPr>
        <p:spPr bwMode="auto">
          <a:xfrm>
            <a:off x="8486526" y="3585444"/>
            <a:ext cx="650875" cy="712787"/>
          </a:xfrm>
          <a:prstGeom prst="ellipse">
            <a:avLst/>
          </a:prstGeom>
          <a:solidFill>
            <a:srgbClr val="F3F3F3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椭圆 10"/>
          <p:cNvSpPr/>
          <p:nvPr/>
        </p:nvSpPr>
        <p:spPr bwMode="auto">
          <a:xfrm>
            <a:off x="7476876" y="4782419"/>
            <a:ext cx="527050" cy="576262"/>
          </a:xfrm>
          <a:prstGeom prst="ellipse">
            <a:avLst/>
          </a:prstGeom>
          <a:solidFill>
            <a:srgbClr val="F3F3F3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椭圆 11"/>
          <p:cNvSpPr/>
          <p:nvPr/>
        </p:nvSpPr>
        <p:spPr bwMode="auto">
          <a:xfrm>
            <a:off x="6727576" y="4893544"/>
            <a:ext cx="527050" cy="574675"/>
          </a:xfrm>
          <a:prstGeom prst="ellipse">
            <a:avLst/>
          </a:prstGeom>
          <a:solidFill>
            <a:srgbClr val="F3F3F3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3" name="Picture 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6680" y="3695458"/>
            <a:ext cx="63658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6" descr="The image “http://www.bipm.org/jctlm/images/logo_ilac.gif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6739" y="3607302"/>
            <a:ext cx="568325" cy="61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http://www.iaf.nu//upImages/ea-new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4413" y="2612306"/>
            <a:ext cx="3444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http://www.assessorproject.com/typo3temp/pics/aeff62f534.gif"/>
          <p:cNvPicPr>
            <a:picLocks noChangeAspect="1" noChangeArrowheads="1"/>
          </p:cNvPicPr>
          <p:nvPr/>
        </p:nvPicPr>
        <p:blipFill rotWithShape="1">
          <a:blip r:embed="rId6" cstate="print"/>
          <a:srcRect t="12336" b="16914"/>
          <a:stretch/>
        </p:blipFill>
        <p:spPr bwMode="auto">
          <a:xfrm>
            <a:off x="7513388" y="2623419"/>
            <a:ext cx="454025" cy="22225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</p:pic>
      <p:sp>
        <p:nvSpPr>
          <p:cNvPr id="17" name="椭圆 16"/>
          <p:cNvSpPr/>
          <p:nvPr/>
        </p:nvSpPr>
        <p:spPr bwMode="auto">
          <a:xfrm>
            <a:off x="8143626" y="2871069"/>
            <a:ext cx="525462" cy="576262"/>
          </a:xfrm>
          <a:prstGeom prst="ellipse">
            <a:avLst/>
          </a:prstGeom>
          <a:solidFill>
            <a:srgbClr val="F3F3F3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椭圆 17"/>
          <p:cNvSpPr/>
          <p:nvPr/>
        </p:nvSpPr>
        <p:spPr bwMode="auto">
          <a:xfrm>
            <a:off x="8143626" y="4487144"/>
            <a:ext cx="525462" cy="574675"/>
          </a:xfrm>
          <a:prstGeom prst="ellipse">
            <a:avLst/>
          </a:prstGeom>
          <a:solidFill>
            <a:srgbClr val="F3F3F3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9" name="Picture 8" descr="http://www.pjlabs.com/images/APLAC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8238" y="3017119"/>
            <a:ext cx="379413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http://www.compad.com.au/cms/iafnu/workstation/upImages/IAAC_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9651" y="5091981"/>
            <a:ext cx="3619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9" r="6418"/>
          <a:stretch>
            <a:fillRect/>
          </a:stretch>
        </p:blipFill>
        <p:spPr bwMode="auto">
          <a:xfrm>
            <a:off x="8188076" y="4653831"/>
            <a:ext cx="4333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 descr="http://infoxpert/docs/13.01%20ILAC/Membership%20Applications/ARAC/LOGO%20ARA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5901" y="3750544"/>
            <a:ext cx="4921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http://www.iaf.nu//upImages/logo_SADC_A_FINAL_2303_4c_5cm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551" y="4884019"/>
            <a:ext cx="4016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7" descr="itu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4776" y="1656631"/>
            <a:ext cx="539750" cy="646113"/>
          </a:xfrm>
          <a:prstGeom prst="rect">
            <a:avLst/>
          </a:prstGeom>
          <a:solidFill>
            <a:srgbClr val="4F81BD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" descr="bip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6526" y="1734419"/>
            <a:ext cx="623887" cy="490537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OIML 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9301" y="1705844"/>
            <a:ext cx="55245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United Nations Industrial Development Organization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5188" y="1716956"/>
            <a:ext cx="527050" cy="525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7013" y="1734419"/>
            <a:ext cx="4778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7" descr="Click here to return to homepage">
            <a:hlinkClick r:id="rId18" action="ppaction://hlinkfil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5476" y="1775694"/>
            <a:ext cx="765175" cy="407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7013" y="1678856"/>
            <a:ext cx="5524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3763" y="2453556"/>
            <a:ext cx="4603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http://infoxpert/docs/13.01%20ILAC/ILAC%20Website/Partnerships%20Page/Logos/OECD%20Logo%20Square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5476" y="2424981"/>
            <a:ext cx="477837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626" y="1737594"/>
            <a:ext cx="4603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9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5476" y="4863381"/>
            <a:ext cx="566737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10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5726" y="4841156"/>
            <a:ext cx="5905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7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7876" y="5615856"/>
            <a:ext cx="7810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 descr="C:\Users\yangzhe\Desktop\nu2004120418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7513" y="5644431"/>
            <a:ext cx="56038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8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2642" y="5633463"/>
            <a:ext cx="398318" cy="43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8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9915" y="5630577"/>
            <a:ext cx="405535" cy="44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6" descr="http://www.iaf.nu/upImages/ifia%20120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4163" y="5626969"/>
            <a:ext cx="495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8" descr="http://www.iaf.nu/upImages/IIOC%20logo%20for%20webpages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4901" y="5585694"/>
            <a:ext cx="3206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0" descr="http://www.iaf.nu/upImages/IQNet%20logo%20120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3488" y="5715869"/>
            <a:ext cx="81756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图片 1" descr="C:\Users\Public\Pictures\Sample Pictures\logo.gif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5476" y="5614269"/>
            <a:ext cx="4587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图片 1" descr="GFSI-Logo.png"/>
          <p:cNvPicPr>
            <a:picLocks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4788" y="4761781"/>
            <a:ext cx="482600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pefc_logo">
            <a:hlinkClick r:id="rId35"/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2163" y="4780831"/>
            <a:ext cx="5683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图片 3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688" y="4834806"/>
            <a:ext cx="86042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9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6413" y="4928469"/>
            <a:ext cx="7175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" descr="http://www.compad.com.au/cms/iafnu/workstation/upImages/IPC_logo%20print%20version%20small.jp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8263" y="4876081"/>
            <a:ext cx="6619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 descr="H:\Joelle's Documents\logos\ifcc-logo_169x107.jp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0801" y="2496419"/>
            <a:ext cx="65246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Freeform 52"/>
          <p:cNvSpPr>
            <a:spLocks/>
          </p:cNvSpPr>
          <p:nvPr/>
        </p:nvSpPr>
        <p:spPr bwMode="auto">
          <a:xfrm>
            <a:off x="3547813" y="3558456"/>
            <a:ext cx="134938" cy="120650"/>
          </a:xfrm>
          <a:custGeom>
            <a:avLst/>
            <a:gdLst>
              <a:gd name="T0" fmla="*/ 2147483647 w 106"/>
              <a:gd name="T1" fmla="*/ 2147483647 h 74"/>
              <a:gd name="T2" fmla="*/ 2147483647 w 106"/>
              <a:gd name="T3" fmla="*/ 2147483647 h 74"/>
              <a:gd name="T4" fmla="*/ 2147483647 w 106"/>
              <a:gd name="T5" fmla="*/ 2147483647 h 74"/>
              <a:gd name="T6" fmla="*/ 2147483647 w 106"/>
              <a:gd name="T7" fmla="*/ 2147483647 h 74"/>
              <a:gd name="T8" fmla="*/ 2147483647 w 106"/>
              <a:gd name="T9" fmla="*/ 2147483647 h 74"/>
              <a:gd name="T10" fmla="*/ 2147483647 w 106"/>
              <a:gd name="T11" fmla="*/ 0 h 74"/>
              <a:gd name="T12" fmla="*/ 2147483647 w 106"/>
              <a:gd name="T13" fmla="*/ 2147483647 h 74"/>
              <a:gd name="T14" fmla="*/ 2147483647 w 106"/>
              <a:gd name="T15" fmla="*/ 2147483647 h 74"/>
              <a:gd name="T16" fmla="*/ 2147483647 w 106"/>
              <a:gd name="T17" fmla="*/ 2147483647 h 74"/>
              <a:gd name="T18" fmla="*/ 0 w 106"/>
              <a:gd name="T19" fmla="*/ 2147483647 h 74"/>
              <a:gd name="T20" fmla="*/ 2147483647 w 106"/>
              <a:gd name="T21" fmla="*/ 2147483647 h 74"/>
              <a:gd name="T22" fmla="*/ 2147483647 w 106"/>
              <a:gd name="T23" fmla="*/ 2147483647 h 74"/>
              <a:gd name="T24" fmla="*/ 2147483647 w 106"/>
              <a:gd name="T25" fmla="*/ 2147483647 h 74"/>
              <a:gd name="T26" fmla="*/ 2147483647 w 106"/>
              <a:gd name="T27" fmla="*/ 2147483647 h 74"/>
              <a:gd name="T28" fmla="*/ 2147483647 w 106"/>
              <a:gd name="T29" fmla="*/ 2147483647 h 74"/>
              <a:gd name="T30" fmla="*/ 2147483647 w 106"/>
              <a:gd name="T31" fmla="*/ 2147483647 h 7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6"/>
              <a:gd name="T49" fmla="*/ 0 h 74"/>
              <a:gd name="T50" fmla="*/ 106 w 106"/>
              <a:gd name="T51" fmla="*/ 74 h 7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6" h="74">
                <a:moveTo>
                  <a:pt x="98" y="52"/>
                </a:moveTo>
                <a:lnTo>
                  <a:pt x="106" y="40"/>
                </a:lnTo>
                <a:lnTo>
                  <a:pt x="106" y="18"/>
                </a:lnTo>
                <a:lnTo>
                  <a:pt x="98" y="6"/>
                </a:lnTo>
                <a:lnTo>
                  <a:pt x="82" y="12"/>
                </a:lnTo>
                <a:lnTo>
                  <a:pt x="82" y="0"/>
                </a:lnTo>
                <a:lnTo>
                  <a:pt x="60" y="18"/>
                </a:lnTo>
                <a:lnTo>
                  <a:pt x="30" y="34"/>
                </a:lnTo>
                <a:lnTo>
                  <a:pt x="22" y="40"/>
                </a:lnTo>
                <a:lnTo>
                  <a:pt x="0" y="46"/>
                </a:lnTo>
                <a:lnTo>
                  <a:pt x="14" y="52"/>
                </a:lnTo>
                <a:lnTo>
                  <a:pt x="36" y="58"/>
                </a:lnTo>
                <a:lnTo>
                  <a:pt x="30" y="74"/>
                </a:lnTo>
                <a:lnTo>
                  <a:pt x="74" y="74"/>
                </a:lnTo>
                <a:lnTo>
                  <a:pt x="82" y="70"/>
                </a:lnTo>
                <a:lnTo>
                  <a:pt x="98" y="5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51" name="Picture 7" descr="H:\Joelle's Documents\logos\world-health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1301" y="2558331"/>
            <a:ext cx="67627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4738" y="2542456"/>
            <a:ext cx="6699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五边形 52"/>
          <p:cNvSpPr/>
          <p:nvPr/>
        </p:nvSpPr>
        <p:spPr bwMode="auto">
          <a:xfrm flipH="1">
            <a:off x="9256463" y="3706094"/>
            <a:ext cx="842963" cy="458787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>
                <a:solidFill>
                  <a:schemeClr val="bg1"/>
                </a:solidFill>
                <a:latin typeface="+mj-lt"/>
              </a:rPr>
              <a:t>ARAC</a:t>
            </a:r>
            <a:endParaRPr lang="zh-CN" altLang="en-US" sz="18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五边形 53"/>
          <p:cNvSpPr/>
          <p:nvPr/>
        </p:nvSpPr>
        <p:spPr bwMode="auto">
          <a:xfrm flipH="1">
            <a:off x="8769101" y="4583981"/>
            <a:ext cx="1052512" cy="427038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>
                <a:solidFill>
                  <a:schemeClr val="bg1"/>
                </a:solidFill>
                <a:latin typeface="+mj-lt"/>
              </a:rPr>
              <a:t>AFRAC</a:t>
            </a:r>
            <a:endParaRPr lang="zh-CN" altLang="en-US" sz="18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Freeform 42"/>
          <p:cNvSpPr>
            <a:spLocks/>
          </p:cNvSpPr>
          <p:nvPr/>
        </p:nvSpPr>
        <p:spPr bwMode="auto">
          <a:xfrm>
            <a:off x="7514976" y="2256706"/>
            <a:ext cx="36512" cy="33338"/>
          </a:xfrm>
          <a:custGeom>
            <a:avLst/>
            <a:gdLst>
              <a:gd name="T0" fmla="*/ 2147483647 w 30"/>
              <a:gd name="T1" fmla="*/ 0 h 6"/>
              <a:gd name="T2" fmla="*/ 0 w 30"/>
              <a:gd name="T3" fmla="*/ 2147483647 h 6"/>
              <a:gd name="T4" fmla="*/ 2147483647 w 30"/>
              <a:gd name="T5" fmla="*/ 2147483647 h 6"/>
              <a:gd name="T6" fmla="*/ 2147483647 w 3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6"/>
              <a:gd name="T14" fmla="*/ 30 w 3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6">
                <a:moveTo>
                  <a:pt x="30" y="0"/>
                </a:moveTo>
                <a:lnTo>
                  <a:pt x="0" y="6"/>
                </a:lnTo>
                <a:lnTo>
                  <a:pt x="8" y="6"/>
                </a:lnTo>
                <a:lnTo>
                  <a:pt x="30" y="0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" name="Freeform 52"/>
          <p:cNvSpPr>
            <a:spLocks/>
          </p:cNvSpPr>
          <p:nvPr/>
        </p:nvSpPr>
        <p:spPr bwMode="auto">
          <a:xfrm>
            <a:off x="7449888" y="2067794"/>
            <a:ext cx="134938" cy="120650"/>
          </a:xfrm>
          <a:custGeom>
            <a:avLst/>
            <a:gdLst>
              <a:gd name="T0" fmla="*/ 2147483647 w 106"/>
              <a:gd name="T1" fmla="*/ 2147483647 h 74"/>
              <a:gd name="T2" fmla="*/ 2147483647 w 106"/>
              <a:gd name="T3" fmla="*/ 2147483647 h 74"/>
              <a:gd name="T4" fmla="*/ 2147483647 w 106"/>
              <a:gd name="T5" fmla="*/ 2147483647 h 74"/>
              <a:gd name="T6" fmla="*/ 2147483647 w 106"/>
              <a:gd name="T7" fmla="*/ 2147483647 h 74"/>
              <a:gd name="T8" fmla="*/ 2147483647 w 106"/>
              <a:gd name="T9" fmla="*/ 2147483647 h 74"/>
              <a:gd name="T10" fmla="*/ 2147483647 w 106"/>
              <a:gd name="T11" fmla="*/ 0 h 74"/>
              <a:gd name="T12" fmla="*/ 2147483647 w 106"/>
              <a:gd name="T13" fmla="*/ 2147483647 h 74"/>
              <a:gd name="T14" fmla="*/ 2147483647 w 106"/>
              <a:gd name="T15" fmla="*/ 2147483647 h 74"/>
              <a:gd name="T16" fmla="*/ 2147483647 w 106"/>
              <a:gd name="T17" fmla="*/ 2147483647 h 74"/>
              <a:gd name="T18" fmla="*/ 0 w 106"/>
              <a:gd name="T19" fmla="*/ 2147483647 h 74"/>
              <a:gd name="T20" fmla="*/ 2147483647 w 106"/>
              <a:gd name="T21" fmla="*/ 2147483647 h 74"/>
              <a:gd name="T22" fmla="*/ 2147483647 w 106"/>
              <a:gd name="T23" fmla="*/ 2147483647 h 74"/>
              <a:gd name="T24" fmla="*/ 2147483647 w 106"/>
              <a:gd name="T25" fmla="*/ 2147483647 h 74"/>
              <a:gd name="T26" fmla="*/ 2147483647 w 106"/>
              <a:gd name="T27" fmla="*/ 2147483647 h 74"/>
              <a:gd name="T28" fmla="*/ 2147483647 w 106"/>
              <a:gd name="T29" fmla="*/ 2147483647 h 74"/>
              <a:gd name="T30" fmla="*/ 2147483647 w 106"/>
              <a:gd name="T31" fmla="*/ 2147483647 h 7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06"/>
              <a:gd name="T49" fmla="*/ 0 h 74"/>
              <a:gd name="T50" fmla="*/ 106 w 106"/>
              <a:gd name="T51" fmla="*/ 74 h 7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06" h="74">
                <a:moveTo>
                  <a:pt x="98" y="52"/>
                </a:moveTo>
                <a:lnTo>
                  <a:pt x="106" y="40"/>
                </a:lnTo>
                <a:lnTo>
                  <a:pt x="106" y="18"/>
                </a:lnTo>
                <a:lnTo>
                  <a:pt x="98" y="6"/>
                </a:lnTo>
                <a:lnTo>
                  <a:pt x="82" y="12"/>
                </a:lnTo>
                <a:lnTo>
                  <a:pt x="82" y="0"/>
                </a:lnTo>
                <a:lnTo>
                  <a:pt x="60" y="18"/>
                </a:lnTo>
                <a:lnTo>
                  <a:pt x="30" y="34"/>
                </a:lnTo>
                <a:lnTo>
                  <a:pt x="22" y="40"/>
                </a:lnTo>
                <a:lnTo>
                  <a:pt x="0" y="46"/>
                </a:lnTo>
                <a:lnTo>
                  <a:pt x="14" y="52"/>
                </a:lnTo>
                <a:lnTo>
                  <a:pt x="36" y="58"/>
                </a:lnTo>
                <a:lnTo>
                  <a:pt x="30" y="74"/>
                </a:lnTo>
                <a:lnTo>
                  <a:pt x="74" y="74"/>
                </a:lnTo>
                <a:lnTo>
                  <a:pt x="82" y="70"/>
                </a:lnTo>
                <a:lnTo>
                  <a:pt x="98" y="52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7" name="Freeform 53"/>
          <p:cNvSpPr>
            <a:spLocks/>
          </p:cNvSpPr>
          <p:nvPr/>
        </p:nvSpPr>
        <p:spPr bwMode="auto">
          <a:xfrm>
            <a:off x="7522913" y="2086844"/>
            <a:ext cx="28575" cy="34925"/>
          </a:xfrm>
          <a:custGeom>
            <a:avLst/>
            <a:gdLst>
              <a:gd name="T0" fmla="*/ 2147483647 w 14"/>
              <a:gd name="T1" fmla="*/ 2147483647 h 18"/>
              <a:gd name="T2" fmla="*/ 2147483647 w 14"/>
              <a:gd name="T3" fmla="*/ 2147483647 h 18"/>
              <a:gd name="T4" fmla="*/ 2147483647 w 14"/>
              <a:gd name="T5" fmla="*/ 0 h 18"/>
              <a:gd name="T6" fmla="*/ 0 w 14"/>
              <a:gd name="T7" fmla="*/ 2147483647 h 18"/>
              <a:gd name="T8" fmla="*/ 2147483647 w 14"/>
              <a:gd name="T9" fmla="*/ 2147483647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8"/>
              <a:gd name="T17" fmla="*/ 14 w 14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8">
                <a:moveTo>
                  <a:pt x="8" y="18"/>
                </a:moveTo>
                <a:lnTo>
                  <a:pt x="8" y="12"/>
                </a:lnTo>
                <a:lnTo>
                  <a:pt x="14" y="0"/>
                </a:lnTo>
                <a:lnTo>
                  <a:pt x="0" y="12"/>
                </a:lnTo>
                <a:lnTo>
                  <a:pt x="8" y="18"/>
                </a:lnTo>
                <a:close/>
              </a:path>
            </a:pathLst>
          </a:custGeom>
          <a:solidFill>
            <a:srgbClr val="E4E4E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8" name="矩形 57"/>
          <p:cNvSpPr/>
          <p:nvPr/>
        </p:nvSpPr>
        <p:spPr bwMode="auto">
          <a:xfrm>
            <a:off x="1115763" y="3709269"/>
            <a:ext cx="1223963" cy="419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DCMAS</a:t>
            </a:r>
            <a:endParaRPr lang="zh-CN" alt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9" name="矩形 58"/>
          <p:cNvSpPr/>
          <p:nvPr/>
        </p:nvSpPr>
        <p:spPr bwMode="auto">
          <a:xfrm>
            <a:off x="2444501" y="3709269"/>
            <a:ext cx="1916112" cy="419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IAF-ILAC-ISO JSG</a:t>
            </a:r>
            <a:endParaRPr lang="zh-CN" alt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0" name="矩形 59"/>
          <p:cNvSpPr/>
          <p:nvPr/>
        </p:nvSpPr>
        <p:spPr bwMode="auto">
          <a:xfrm>
            <a:off x="4465388" y="3709269"/>
            <a:ext cx="1944688" cy="4191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IEC-ILAC-IAF JSC</a:t>
            </a:r>
            <a:endParaRPr lang="zh-CN" altLang="en-US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0476" y="2551981"/>
            <a:ext cx="744537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3726" y="2394819"/>
            <a:ext cx="585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矩形 62"/>
          <p:cNvSpPr/>
          <p:nvPr/>
        </p:nvSpPr>
        <p:spPr>
          <a:xfrm>
            <a:off x="1057027" y="339006"/>
            <a:ext cx="625475" cy="642938"/>
          </a:xfrm>
          <a:prstGeom prst="rect">
            <a:avLst/>
          </a:prstGeom>
          <a:solidFill>
            <a:srgbClr val="1B8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17067" y="2420888"/>
            <a:ext cx="8444000" cy="172819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35"/>
          <p:cNvGrpSpPr/>
          <p:nvPr/>
        </p:nvGrpSpPr>
        <p:grpSpPr>
          <a:xfrm>
            <a:off x="985019" y="1700808"/>
            <a:ext cx="1728192" cy="1728192"/>
            <a:chOff x="1417067" y="908720"/>
            <a:chExt cx="1728192" cy="1728192"/>
          </a:xfrm>
        </p:grpSpPr>
        <p:grpSp>
          <p:nvGrpSpPr>
            <p:cNvPr id="4" name="组合 3"/>
            <p:cNvGrpSpPr/>
            <p:nvPr/>
          </p:nvGrpSpPr>
          <p:grpSpPr>
            <a:xfrm>
              <a:off x="1417067" y="908720"/>
              <a:ext cx="1728192" cy="1728192"/>
              <a:chOff x="3724323" y="1908536"/>
              <a:chExt cx="1329153" cy="1329153"/>
            </a:xfrm>
            <a:gradFill>
              <a:gsLst>
                <a:gs pos="62000">
                  <a:srgbClr val="C69135"/>
                </a:gs>
                <a:gs pos="34200">
                  <a:srgbClr val="E6D38F"/>
                </a:gs>
                <a:gs pos="0">
                  <a:srgbClr val="FCD860"/>
                </a:gs>
                <a:gs pos="100000">
                  <a:srgbClr val="F1DF97"/>
                </a:gs>
              </a:gsLst>
              <a:lin ang="12000000" scaled="0"/>
            </a:gradFill>
          </p:grpSpPr>
          <p:sp>
            <p:nvSpPr>
              <p:cNvPr id="5" name="椭圆 4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rgbClr val="0070C0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7" name="TextBox 7"/>
            <p:cNvSpPr>
              <a:spLocks noChangeArrowheads="1"/>
            </p:cNvSpPr>
            <p:nvPr/>
          </p:nvSpPr>
          <p:spPr bwMode="auto">
            <a:xfrm>
              <a:off x="1489075" y="1340768"/>
              <a:ext cx="1487074" cy="8309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5400" b="1" dirty="0">
                  <a:solidFill>
                    <a:srgbClr val="0070C0"/>
                  </a:solidFill>
                  <a:latin typeface="Impact MT Std" pitchFamily="34" charset="0"/>
                  <a:ea typeface="微软雅黑" pitchFamily="34" charset="-122"/>
                  <a:sym typeface="微软雅黑" pitchFamily="34" charset="-122"/>
                </a:rPr>
                <a:t>4</a:t>
              </a:r>
              <a:endParaRPr lang="zh-CN" altLang="en-US" sz="5400" b="1" dirty="0">
                <a:solidFill>
                  <a:srgbClr val="0070C0"/>
                </a:solidFill>
                <a:latin typeface="Impact MT Std" pitchFamily="34" charset="0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4225379" y="2924944"/>
            <a:ext cx="36724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发 展</a:t>
            </a:r>
            <a:r>
              <a:rPr lang="zh-CN" altLang="en-US" sz="54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</a:t>
            </a:r>
            <a:r>
              <a:rPr lang="zh-CN" altLang="en-US" sz="54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数 据</a:t>
            </a:r>
            <a:endParaRPr lang="zh-CN" altLang="en-US" sz="54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grpSp>
        <p:nvGrpSpPr>
          <p:cNvPr id="8" name="组合 41"/>
          <p:cNvGrpSpPr/>
          <p:nvPr/>
        </p:nvGrpSpPr>
        <p:grpSpPr>
          <a:xfrm>
            <a:off x="10778107" y="4114558"/>
            <a:ext cx="720080" cy="72008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3" name="椭圆 4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9" name="组合 44"/>
          <p:cNvGrpSpPr/>
          <p:nvPr/>
        </p:nvGrpSpPr>
        <p:grpSpPr>
          <a:xfrm>
            <a:off x="10562083" y="4820946"/>
            <a:ext cx="360040" cy="36004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6" name="椭圆 45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0" name="组合 47"/>
          <p:cNvGrpSpPr/>
          <p:nvPr/>
        </p:nvGrpSpPr>
        <p:grpSpPr>
          <a:xfrm>
            <a:off x="8353108" y="4157830"/>
            <a:ext cx="946294" cy="946294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9" name="椭圆 48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1" name="组合 50"/>
          <p:cNvGrpSpPr/>
          <p:nvPr/>
        </p:nvGrpSpPr>
        <p:grpSpPr>
          <a:xfrm>
            <a:off x="9487448" y="5208364"/>
            <a:ext cx="222188" cy="222188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2" name="椭圆 51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2" name="组合 53"/>
          <p:cNvGrpSpPr/>
          <p:nvPr/>
        </p:nvGrpSpPr>
        <p:grpSpPr>
          <a:xfrm>
            <a:off x="10170752" y="3140968"/>
            <a:ext cx="720080" cy="72008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5" name="椭圆 54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3" name="组合 56"/>
          <p:cNvGrpSpPr/>
          <p:nvPr/>
        </p:nvGrpSpPr>
        <p:grpSpPr>
          <a:xfrm>
            <a:off x="10502488" y="3954952"/>
            <a:ext cx="222188" cy="222188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8" name="椭圆 57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0305768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4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979" y="0"/>
            <a:ext cx="10346059" cy="269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427" y="2708919"/>
            <a:ext cx="7537748" cy="414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zhaohuan\Desktop\Untitl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979" y="2636912"/>
            <a:ext cx="4103574" cy="4221088"/>
          </a:xfrm>
          <a:prstGeom prst="rect">
            <a:avLst/>
          </a:prstGeom>
          <a:noFill/>
        </p:spPr>
      </p:pic>
      <p:pic>
        <p:nvPicPr>
          <p:cNvPr id="5122" name="Picture 2" descr="C:\Users\zhaohuan\Desktop\QQ截图20190606152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7427" y="2636912"/>
            <a:ext cx="1685925" cy="800100"/>
          </a:xfrm>
          <a:prstGeom prst="rect">
            <a:avLst/>
          </a:prstGeom>
          <a:noFill/>
        </p:spPr>
      </p:pic>
      <p:pic>
        <p:nvPicPr>
          <p:cNvPr id="5123" name="Picture 3" descr="C:\Users\zhaohuan\Desktop\QQ截图201906061526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7547" y="2348880"/>
            <a:ext cx="5760640" cy="800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CNAS\2019年\2019-6-9 第十二个世界认可日\布展宣传素材统计\认证认可成果展示\最新发来图表\庞仙（6.3）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019" y="116632"/>
            <a:ext cx="9865096" cy="65010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/>
          <p:nvPr/>
        </p:nvGraphicFramePr>
        <p:xfrm>
          <a:off x="1705099" y="980728"/>
          <a:ext cx="9393650" cy="5446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17267" y="188640"/>
            <a:ext cx="4752528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799" smtClean="0"/>
              <a:t>近年认证证书数量示意图</a:t>
            </a:r>
            <a:endParaRPr lang="zh-CN" altLang="en-US" sz="2799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/>
        </p:nvSpPr>
        <p:spPr>
          <a:xfrm>
            <a:off x="8041803" y="1844824"/>
            <a:ext cx="3626224" cy="33843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+mn-ea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8041804" y="1844824"/>
            <a:ext cx="341555" cy="33843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+mn-ea"/>
              <a:cs typeface="Arial" panose="020B0604020202020204" pitchFamily="34" charset="0"/>
            </a:endParaRPr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8401843" y="1988839"/>
            <a:ext cx="3145260" cy="33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zh-CN" altLang="en-US" sz="20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王勇国务委员指出，要充分利用认证认可传递信任，加快认证认可和检验检测结果互认，加强贸易规则和程序协调，减少贸易技术壁垒，促进贸易便利畅通。</a:t>
            </a:r>
            <a:endParaRPr lang="en-US" altLang="zh-CN" sz="20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0" name="Picture 2" descr="D:\CNAS\2018年\第十一个认可日\展板\2018世界认可日展板用图（会后整理定 刘光提供）\王勇国务委员：充分利用认证认可传递信任，加快认证认可和检验检测结果互认，加强贸易规则和程序协调，减少贸易技术壁垒，促进贸易便利畅通。图为王勇国务委员2015年出席世界认可日活动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8596"/>
            <a:ext cx="8093539" cy="4970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7867" y="620688"/>
            <a:ext cx="108012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9035" y="116632"/>
            <a:ext cx="9766719" cy="644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69995" y="584870"/>
            <a:ext cx="6000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7867" y="548680"/>
            <a:ext cx="89115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545859" y="51906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IECEE-CB</a:t>
            </a:r>
            <a:endParaRPr lang="zh-CN" altLang="en-US" sz="24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31" y="0"/>
            <a:ext cx="1211575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1603" y="476672"/>
            <a:ext cx="3888432" cy="45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CNAS\2019年\2019-6-9 第十二个世界认可日\布展宣传素材统计\数据图表\2019认可日（9张图）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5175" cy="68597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5175" cy="6703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903"/>
            <a:ext cx="12181092" cy="646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885"/>
            <a:ext cx="12002244" cy="667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048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084" y="1"/>
            <a:ext cx="123943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5175" cy="675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9715" y="484287"/>
            <a:ext cx="1944216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9715" y="536350"/>
            <a:ext cx="1132135" cy="3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5499" y="836712"/>
            <a:ext cx="4032448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3211" y="2564904"/>
            <a:ext cx="57606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17067" y="2420888"/>
            <a:ext cx="8444000" cy="172819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35"/>
          <p:cNvGrpSpPr/>
          <p:nvPr/>
        </p:nvGrpSpPr>
        <p:grpSpPr>
          <a:xfrm>
            <a:off x="985019" y="1700808"/>
            <a:ext cx="1728192" cy="1728192"/>
            <a:chOff x="1417067" y="908720"/>
            <a:chExt cx="1728192" cy="1728192"/>
          </a:xfrm>
        </p:grpSpPr>
        <p:grpSp>
          <p:nvGrpSpPr>
            <p:cNvPr id="4" name="组合 3"/>
            <p:cNvGrpSpPr/>
            <p:nvPr/>
          </p:nvGrpSpPr>
          <p:grpSpPr>
            <a:xfrm>
              <a:off x="1417067" y="908720"/>
              <a:ext cx="1728192" cy="1728192"/>
              <a:chOff x="3724323" y="1908536"/>
              <a:chExt cx="1329153" cy="1329153"/>
            </a:xfrm>
            <a:gradFill>
              <a:gsLst>
                <a:gs pos="62000">
                  <a:srgbClr val="C69135"/>
                </a:gs>
                <a:gs pos="34200">
                  <a:srgbClr val="E6D38F"/>
                </a:gs>
                <a:gs pos="0">
                  <a:srgbClr val="FCD860"/>
                </a:gs>
                <a:gs pos="100000">
                  <a:srgbClr val="F1DF97"/>
                </a:gs>
              </a:gsLst>
              <a:lin ang="12000000" scaled="0"/>
            </a:gradFill>
          </p:grpSpPr>
          <p:sp>
            <p:nvSpPr>
              <p:cNvPr id="5" name="椭圆 4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rgbClr val="0070C0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7" name="TextBox 7"/>
            <p:cNvSpPr>
              <a:spLocks noChangeArrowheads="1"/>
            </p:cNvSpPr>
            <p:nvPr/>
          </p:nvSpPr>
          <p:spPr bwMode="auto">
            <a:xfrm>
              <a:off x="1489075" y="1340768"/>
              <a:ext cx="1487074" cy="8309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5400" b="1" dirty="0">
                  <a:solidFill>
                    <a:srgbClr val="0070C0"/>
                  </a:solidFill>
                  <a:latin typeface="Impact MT Std" pitchFamily="34" charset="0"/>
                  <a:ea typeface="微软雅黑" pitchFamily="34" charset="-122"/>
                  <a:sym typeface="微软雅黑" pitchFamily="34" charset="-122"/>
                </a:rPr>
                <a:t>5</a:t>
              </a:r>
              <a:endParaRPr lang="zh-CN" altLang="en-US" sz="5400" b="1" dirty="0">
                <a:solidFill>
                  <a:srgbClr val="0070C0"/>
                </a:solidFill>
                <a:latin typeface="Impact MT Std" pitchFamily="34" charset="0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4225379" y="2924944"/>
            <a:ext cx="36724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前 景 展 望</a:t>
            </a:r>
            <a:endParaRPr lang="zh-CN" altLang="en-US" sz="54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grpSp>
        <p:nvGrpSpPr>
          <p:cNvPr id="8" name="组合 41"/>
          <p:cNvGrpSpPr/>
          <p:nvPr/>
        </p:nvGrpSpPr>
        <p:grpSpPr>
          <a:xfrm>
            <a:off x="10778107" y="4114558"/>
            <a:ext cx="720080" cy="72008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3" name="椭圆 4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9" name="组合 44"/>
          <p:cNvGrpSpPr/>
          <p:nvPr/>
        </p:nvGrpSpPr>
        <p:grpSpPr>
          <a:xfrm>
            <a:off x="10562083" y="4820946"/>
            <a:ext cx="360040" cy="36004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6" name="椭圆 45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0" name="组合 47"/>
          <p:cNvGrpSpPr/>
          <p:nvPr/>
        </p:nvGrpSpPr>
        <p:grpSpPr>
          <a:xfrm>
            <a:off x="8353108" y="4157830"/>
            <a:ext cx="946294" cy="946294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9" name="椭圆 48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1" name="组合 50"/>
          <p:cNvGrpSpPr/>
          <p:nvPr/>
        </p:nvGrpSpPr>
        <p:grpSpPr>
          <a:xfrm>
            <a:off x="9487448" y="5208364"/>
            <a:ext cx="222188" cy="222188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2" name="椭圆 51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2" name="组合 53"/>
          <p:cNvGrpSpPr/>
          <p:nvPr/>
        </p:nvGrpSpPr>
        <p:grpSpPr>
          <a:xfrm>
            <a:off x="10170752" y="3140968"/>
            <a:ext cx="720080" cy="72008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5" name="椭圆 54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3" name="组合 56"/>
          <p:cNvGrpSpPr/>
          <p:nvPr/>
        </p:nvGrpSpPr>
        <p:grpSpPr>
          <a:xfrm>
            <a:off x="10502488" y="3954952"/>
            <a:ext cx="222188" cy="222188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8" name="椭圆 57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0305768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17067" y="2420888"/>
            <a:ext cx="8444000" cy="172819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5"/>
          <p:cNvGrpSpPr/>
          <p:nvPr/>
        </p:nvGrpSpPr>
        <p:grpSpPr>
          <a:xfrm>
            <a:off x="985019" y="1700808"/>
            <a:ext cx="1728192" cy="1728192"/>
            <a:chOff x="1417067" y="908720"/>
            <a:chExt cx="1728192" cy="1728192"/>
          </a:xfrm>
        </p:grpSpPr>
        <p:grpSp>
          <p:nvGrpSpPr>
            <p:cNvPr id="8" name="组合 3"/>
            <p:cNvGrpSpPr/>
            <p:nvPr/>
          </p:nvGrpSpPr>
          <p:grpSpPr>
            <a:xfrm>
              <a:off x="1417067" y="908720"/>
              <a:ext cx="1728192" cy="1728192"/>
              <a:chOff x="3724323" y="1908536"/>
              <a:chExt cx="1329153" cy="1329153"/>
            </a:xfrm>
            <a:gradFill>
              <a:gsLst>
                <a:gs pos="62000">
                  <a:srgbClr val="C69135"/>
                </a:gs>
                <a:gs pos="34200">
                  <a:srgbClr val="E6D38F"/>
                </a:gs>
                <a:gs pos="0">
                  <a:srgbClr val="FCD860"/>
                </a:gs>
                <a:gs pos="100000">
                  <a:srgbClr val="F1DF97"/>
                </a:gs>
              </a:gsLst>
              <a:lin ang="12000000" scaled="0"/>
            </a:gradFill>
          </p:grpSpPr>
          <p:sp>
            <p:nvSpPr>
              <p:cNvPr id="5" name="椭圆 4"/>
              <p:cNvSpPr/>
              <p:nvPr/>
            </p:nvSpPr>
            <p:spPr>
              <a:xfrm>
                <a:off x="3724323" y="1908536"/>
                <a:ext cx="1329153" cy="1329153"/>
              </a:xfrm>
              <a:prstGeom prst="ellipse">
                <a:avLst/>
              </a:prstGeom>
              <a:solidFill>
                <a:srgbClr val="0070C0"/>
              </a:solidFill>
              <a:ln w="28575">
                <a:solidFill>
                  <a:srgbClr val="0070C0"/>
                </a:solidFill>
              </a:ln>
              <a:effectLst>
                <a:outerShdw blurRad="279400" dist="889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70C0"/>
                  </a:solidFill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3839838" y="2024052"/>
                <a:ext cx="1098122" cy="109812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7" name="TextBox 7"/>
            <p:cNvSpPr>
              <a:spLocks noChangeArrowheads="1"/>
            </p:cNvSpPr>
            <p:nvPr/>
          </p:nvSpPr>
          <p:spPr bwMode="auto">
            <a:xfrm>
              <a:off x="1489075" y="1340768"/>
              <a:ext cx="1487074" cy="83099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5400" b="1" dirty="0">
                  <a:solidFill>
                    <a:srgbClr val="0070C0"/>
                  </a:solidFill>
                  <a:latin typeface="Impact MT Std" pitchFamily="34" charset="0"/>
                  <a:ea typeface="微软雅黑" pitchFamily="34" charset="-122"/>
                  <a:sym typeface="微软雅黑" pitchFamily="34" charset="-122"/>
                </a:rPr>
                <a:t>1</a:t>
              </a:r>
              <a:endParaRPr lang="zh-CN" altLang="en-US" sz="5400" b="1" dirty="0">
                <a:solidFill>
                  <a:srgbClr val="0070C0"/>
                </a:solidFill>
                <a:latin typeface="Impact MT Std" pitchFamily="34" charset="0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27" name="TextBox 7"/>
          <p:cNvSpPr>
            <a:spLocks noChangeArrowheads="1"/>
          </p:cNvSpPr>
          <p:nvPr/>
        </p:nvSpPr>
        <p:spPr bwMode="auto">
          <a:xfrm>
            <a:off x="4225379" y="2924944"/>
            <a:ext cx="36724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b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历史回顾</a:t>
            </a:r>
            <a:endParaRPr lang="zh-CN" altLang="en-US" sz="54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514411" y="702940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延时符</a:t>
            </a:r>
          </a:p>
        </p:txBody>
      </p:sp>
      <p:grpSp>
        <p:nvGrpSpPr>
          <p:cNvPr id="13" name="组合 41"/>
          <p:cNvGrpSpPr/>
          <p:nvPr/>
        </p:nvGrpSpPr>
        <p:grpSpPr>
          <a:xfrm>
            <a:off x="10778107" y="4114558"/>
            <a:ext cx="720080" cy="72008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3" name="椭圆 42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4" name="组合 44"/>
          <p:cNvGrpSpPr/>
          <p:nvPr/>
        </p:nvGrpSpPr>
        <p:grpSpPr>
          <a:xfrm>
            <a:off x="10562083" y="4820946"/>
            <a:ext cx="360040" cy="36004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6" name="椭圆 45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5" name="组合 47"/>
          <p:cNvGrpSpPr/>
          <p:nvPr/>
        </p:nvGrpSpPr>
        <p:grpSpPr>
          <a:xfrm>
            <a:off x="8353108" y="4157830"/>
            <a:ext cx="946294" cy="946294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49" name="椭圆 48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6" name="组合 50"/>
          <p:cNvGrpSpPr/>
          <p:nvPr/>
        </p:nvGrpSpPr>
        <p:grpSpPr>
          <a:xfrm>
            <a:off x="9487448" y="5208364"/>
            <a:ext cx="222188" cy="222188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2" name="椭圆 51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7" name="组合 53"/>
          <p:cNvGrpSpPr/>
          <p:nvPr/>
        </p:nvGrpSpPr>
        <p:grpSpPr>
          <a:xfrm>
            <a:off x="10170752" y="3140968"/>
            <a:ext cx="720080" cy="720080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5" name="椭圆 54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8" name="组合 56"/>
          <p:cNvGrpSpPr/>
          <p:nvPr/>
        </p:nvGrpSpPr>
        <p:grpSpPr>
          <a:xfrm>
            <a:off x="10502488" y="3954952"/>
            <a:ext cx="222188" cy="222188"/>
            <a:chOff x="3724323" y="1908536"/>
            <a:chExt cx="1329153" cy="1329153"/>
          </a:xfrm>
          <a:gradFill>
            <a:gsLst>
              <a:gs pos="62000">
                <a:srgbClr val="C69135"/>
              </a:gs>
              <a:gs pos="34200">
                <a:srgbClr val="E6D38F"/>
              </a:gs>
              <a:gs pos="0">
                <a:srgbClr val="FCD860"/>
              </a:gs>
              <a:gs pos="100000">
                <a:srgbClr val="F1DF97"/>
              </a:gs>
            </a:gsLst>
            <a:lin ang="12000000" scaled="0"/>
          </a:gradFill>
        </p:grpSpPr>
        <p:sp>
          <p:nvSpPr>
            <p:cNvPr id="58" name="椭圆 57"/>
            <p:cNvSpPr/>
            <p:nvPr/>
          </p:nvSpPr>
          <p:spPr>
            <a:xfrm>
              <a:off x="3724323" y="1908536"/>
              <a:ext cx="1329153" cy="1329153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  <a:effectLst>
              <a:outerShdw blurRad="2794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3839838" y="2024052"/>
              <a:ext cx="1098122" cy="109812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0305768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/>
      <p:bldP spid="4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CNAS\2019年\2019-6-9 第十二个世界认可日\布展宣传素材统计\认证认可成果展示\4.2 认证认可本质属性：传递信任  服务发展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1593" y="1"/>
            <a:ext cx="9002457" cy="685800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579438" y="627063"/>
            <a:ext cx="2637829" cy="6191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dirty="0"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9524" y="412750"/>
            <a:ext cx="1426591" cy="642938"/>
          </a:xfrm>
          <a:prstGeom prst="rect">
            <a:avLst/>
          </a:prstGeom>
          <a:solidFill>
            <a:srgbClr val="1B8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latin typeface="+mn-ea"/>
            </a:endParaRPr>
          </a:p>
        </p:txBody>
      </p:sp>
      <p:sp>
        <p:nvSpPr>
          <p:cNvPr id="10" name="TextBox 55"/>
          <p:cNvSpPr txBox="1">
            <a:spLocks noChangeArrowheads="1"/>
          </p:cNvSpPr>
          <p:nvPr/>
        </p:nvSpPr>
        <p:spPr bwMode="auto">
          <a:xfrm>
            <a:off x="120923" y="516607"/>
            <a:ext cx="2217737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1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认证认可</a:t>
            </a:r>
            <a:endParaRPr lang="zh-CN" altLang="en-US" sz="21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55"/>
          <p:cNvSpPr txBox="1">
            <a:spLocks noChangeArrowheads="1"/>
          </p:cNvSpPr>
          <p:nvPr/>
        </p:nvSpPr>
        <p:spPr bwMode="auto">
          <a:xfrm>
            <a:off x="1503586" y="692696"/>
            <a:ext cx="221773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8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本质属性</a:t>
            </a:r>
            <a:endParaRPr lang="zh-CN" altLang="en-US" sz="28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79438" y="1369715"/>
            <a:ext cx="2637829" cy="6191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dirty="0"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9524" y="1155402"/>
            <a:ext cx="1426591" cy="642938"/>
          </a:xfrm>
          <a:prstGeom prst="rect">
            <a:avLst/>
          </a:prstGeom>
          <a:solidFill>
            <a:srgbClr val="1B8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latin typeface="+mn-ea"/>
            </a:endParaRPr>
          </a:p>
        </p:txBody>
      </p:sp>
      <p:sp>
        <p:nvSpPr>
          <p:cNvPr id="10" name="TextBox 55"/>
          <p:cNvSpPr txBox="1">
            <a:spLocks noChangeArrowheads="1"/>
          </p:cNvSpPr>
          <p:nvPr/>
        </p:nvSpPr>
        <p:spPr bwMode="auto">
          <a:xfrm>
            <a:off x="120923" y="1291332"/>
            <a:ext cx="2217737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1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认证认可</a:t>
            </a:r>
            <a:endParaRPr lang="zh-CN" altLang="en-US" sz="21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55"/>
          <p:cNvSpPr txBox="1">
            <a:spLocks noChangeArrowheads="1"/>
          </p:cNvSpPr>
          <p:nvPr/>
        </p:nvSpPr>
        <p:spPr bwMode="auto">
          <a:xfrm>
            <a:off x="1503586" y="1435348"/>
            <a:ext cx="221773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8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典型特征</a:t>
            </a:r>
            <a:endParaRPr lang="zh-CN" altLang="en-US" sz="28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9438" y="4466059"/>
            <a:ext cx="2637829" cy="6191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dirty="0">
              <a:latin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9524" y="4251746"/>
            <a:ext cx="1426591" cy="642938"/>
          </a:xfrm>
          <a:prstGeom prst="rect">
            <a:avLst/>
          </a:prstGeom>
          <a:solidFill>
            <a:srgbClr val="1B8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latin typeface="+mn-ea"/>
            </a:endParaRPr>
          </a:p>
        </p:txBody>
      </p:sp>
      <p:sp>
        <p:nvSpPr>
          <p:cNvPr id="12" name="TextBox 55"/>
          <p:cNvSpPr txBox="1">
            <a:spLocks noChangeArrowheads="1"/>
          </p:cNvSpPr>
          <p:nvPr/>
        </p:nvSpPr>
        <p:spPr bwMode="auto">
          <a:xfrm>
            <a:off x="120923" y="4387676"/>
            <a:ext cx="2217737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1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认证认可</a:t>
            </a:r>
            <a:endParaRPr lang="zh-CN" altLang="en-US" sz="21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Box 55"/>
          <p:cNvSpPr txBox="1">
            <a:spLocks noChangeArrowheads="1"/>
          </p:cNvSpPr>
          <p:nvPr/>
        </p:nvSpPr>
        <p:spPr bwMode="auto">
          <a:xfrm>
            <a:off x="1503586" y="4531692"/>
            <a:ext cx="221773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8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功能属性</a:t>
            </a:r>
            <a:endParaRPr lang="zh-CN" altLang="en-US" sz="28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5259" y="332656"/>
            <a:ext cx="888751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3291" y="3068960"/>
            <a:ext cx="8007318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6"/>
          <p:cNvGrpSpPr>
            <a:grpSpLocks/>
          </p:cNvGrpSpPr>
          <p:nvPr/>
        </p:nvGrpSpPr>
        <p:grpSpPr bwMode="auto">
          <a:xfrm>
            <a:off x="1849115" y="1628801"/>
            <a:ext cx="4687197" cy="421966"/>
            <a:chOff x="376332" y="2003262"/>
            <a:chExt cx="3998912" cy="377976"/>
          </a:xfrm>
        </p:grpSpPr>
        <p:grpSp>
          <p:nvGrpSpPr>
            <p:cNvPr id="9" name="Group 19"/>
            <p:cNvGrpSpPr>
              <a:grpSpLocks/>
            </p:cNvGrpSpPr>
            <p:nvPr/>
          </p:nvGrpSpPr>
          <p:grpSpPr bwMode="auto">
            <a:xfrm>
              <a:off x="376332" y="2033435"/>
              <a:ext cx="390431" cy="347803"/>
              <a:chOff x="730544" y="2242242"/>
              <a:chExt cx="563684" cy="379146"/>
            </a:xfrm>
          </p:grpSpPr>
          <p:sp>
            <p:nvSpPr>
              <p:cNvPr id="13" name="Rectangle 20"/>
              <p:cNvSpPr/>
              <p:nvPr/>
            </p:nvSpPr>
            <p:spPr>
              <a:xfrm>
                <a:off x="858758" y="2297645"/>
                <a:ext cx="435470" cy="32374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21"/>
              <p:cNvSpPr/>
              <p:nvPr/>
            </p:nvSpPr>
            <p:spPr>
              <a:xfrm>
                <a:off x="730544" y="2242242"/>
                <a:ext cx="435470" cy="32374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 22"/>
            <p:cNvSpPr/>
            <p:nvPr/>
          </p:nvSpPr>
          <p:spPr>
            <a:xfrm>
              <a:off x="808132" y="2003262"/>
              <a:ext cx="3567112" cy="3583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zh-CN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稳步推进业务，服务国家大局</a:t>
              </a:r>
              <a:endPara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" name="组合 5"/>
          <p:cNvGrpSpPr>
            <a:grpSpLocks/>
          </p:cNvGrpSpPr>
          <p:nvPr/>
        </p:nvGrpSpPr>
        <p:grpSpPr bwMode="auto">
          <a:xfrm>
            <a:off x="1897384" y="2636912"/>
            <a:ext cx="4636864" cy="413096"/>
            <a:chOff x="417513" y="2758958"/>
            <a:chExt cx="3955970" cy="368818"/>
          </a:xfrm>
        </p:grpSpPr>
        <p:grpSp>
          <p:nvGrpSpPr>
            <p:cNvPr id="16" name="Group 23"/>
            <p:cNvGrpSpPr>
              <a:grpSpLocks/>
            </p:cNvGrpSpPr>
            <p:nvPr/>
          </p:nvGrpSpPr>
          <p:grpSpPr bwMode="auto">
            <a:xfrm>
              <a:off x="417513" y="2758958"/>
              <a:ext cx="349250" cy="339555"/>
              <a:chOff x="789996" y="1879357"/>
              <a:chExt cx="504228" cy="367910"/>
            </a:xfrm>
          </p:grpSpPr>
          <p:sp>
            <p:nvSpPr>
              <p:cNvPr id="18" name="Rectangle 24"/>
              <p:cNvSpPr/>
              <p:nvPr/>
            </p:nvSpPr>
            <p:spPr>
              <a:xfrm>
                <a:off x="858754" y="1924828"/>
                <a:ext cx="435470" cy="322439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 25"/>
              <p:cNvSpPr/>
              <p:nvPr/>
            </p:nvSpPr>
            <p:spPr>
              <a:xfrm>
                <a:off x="789996" y="1879357"/>
                <a:ext cx="435470" cy="32243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Rectangle 26"/>
            <p:cNvSpPr/>
            <p:nvPr/>
          </p:nvSpPr>
          <p:spPr>
            <a:xfrm>
              <a:off x="806371" y="2758958"/>
              <a:ext cx="3567112" cy="36881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zh-CN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继续深化改革，积极提效增效</a:t>
              </a:r>
            </a:p>
          </p:txBody>
        </p:sp>
      </p:grpSp>
      <p:grpSp>
        <p:nvGrpSpPr>
          <p:cNvPr id="20" name="组合 4"/>
          <p:cNvGrpSpPr>
            <a:grpSpLocks/>
          </p:cNvGrpSpPr>
          <p:nvPr/>
        </p:nvGrpSpPr>
        <p:grpSpPr bwMode="auto">
          <a:xfrm>
            <a:off x="1897384" y="3573016"/>
            <a:ext cx="4687197" cy="459195"/>
            <a:chOff x="417513" y="4119033"/>
            <a:chExt cx="3998912" cy="410634"/>
          </a:xfrm>
        </p:grpSpPr>
        <p:grpSp>
          <p:nvGrpSpPr>
            <p:cNvPr id="21" name="Group 27"/>
            <p:cNvGrpSpPr>
              <a:grpSpLocks/>
            </p:cNvGrpSpPr>
            <p:nvPr/>
          </p:nvGrpSpPr>
          <p:grpSpPr bwMode="auto">
            <a:xfrm>
              <a:off x="417513" y="4180418"/>
              <a:ext cx="349250" cy="349249"/>
              <a:chOff x="789999" y="2242985"/>
              <a:chExt cx="504229" cy="378415"/>
            </a:xfrm>
          </p:grpSpPr>
          <p:sp>
            <p:nvSpPr>
              <p:cNvPr id="23" name="Rectangle 28"/>
              <p:cNvSpPr/>
              <p:nvPr/>
            </p:nvSpPr>
            <p:spPr>
              <a:xfrm>
                <a:off x="858758" y="2300160"/>
                <a:ext cx="435471" cy="32124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Rectangle 29"/>
              <p:cNvSpPr/>
              <p:nvPr/>
            </p:nvSpPr>
            <p:spPr>
              <a:xfrm>
                <a:off x="789999" y="2243471"/>
                <a:ext cx="435471" cy="32123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Rectangle 30"/>
            <p:cNvSpPr/>
            <p:nvPr/>
          </p:nvSpPr>
          <p:spPr>
            <a:xfrm>
              <a:off x="849313" y="4119033"/>
              <a:ext cx="3567112" cy="36941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zh-CN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扩大对外合作，提高国际地位</a:t>
              </a:r>
              <a:endPara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5" name="组合 3"/>
          <p:cNvGrpSpPr>
            <a:grpSpLocks/>
          </p:cNvGrpSpPr>
          <p:nvPr/>
        </p:nvGrpSpPr>
        <p:grpSpPr bwMode="auto">
          <a:xfrm>
            <a:off x="1897384" y="4509120"/>
            <a:ext cx="4687197" cy="446784"/>
            <a:chOff x="417513" y="5169203"/>
            <a:chExt cx="3998912" cy="399748"/>
          </a:xfrm>
        </p:grpSpPr>
        <p:grpSp>
          <p:nvGrpSpPr>
            <p:cNvPr id="26" name="Group 31"/>
            <p:cNvGrpSpPr>
              <a:grpSpLocks/>
            </p:cNvGrpSpPr>
            <p:nvPr/>
          </p:nvGrpSpPr>
          <p:grpSpPr bwMode="auto">
            <a:xfrm>
              <a:off x="417513" y="5219700"/>
              <a:ext cx="349250" cy="349251"/>
              <a:chOff x="789999" y="2242985"/>
              <a:chExt cx="504229" cy="378415"/>
            </a:xfrm>
          </p:grpSpPr>
          <p:sp>
            <p:nvSpPr>
              <p:cNvPr id="28" name="Rectangle 32"/>
              <p:cNvSpPr/>
              <p:nvPr/>
            </p:nvSpPr>
            <p:spPr>
              <a:xfrm>
                <a:off x="858758" y="2299991"/>
                <a:ext cx="435471" cy="321409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 33"/>
              <p:cNvSpPr/>
              <p:nvPr/>
            </p:nvSpPr>
            <p:spPr>
              <a:xfrm>
                <a:off x="789999" y="2243272"/>
                <a:ext cx="435471" cy="321408"/>
              </a:xfrm>
              <a:prstGeom prst="rect">
                <a:avLst/>
              </a:prstGeom>
              <a:solidFill>
                <a:srgbClr val="FBC7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Rectangle 34"/>
            <p:cNvSpPr/>
            <p:nvPr/>
          </p:nvSpPr>
          <p:spPr>
            <a:xfrm>
              <a:off x="849313" y="5169203"/>
              <a:ext cx="3567112" cy="3696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zh-CN" sz="20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加强自身建设，夯实认可基础</a:t>
              </a:r>
              <a:endParaRPr lang="zh-CN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0" name="组合 45"/>
          <p:cNvGrpSpPr>
            <a:grpSpLocks/>
          </p:cNvGrpSpPr>
          <p:nvPr/>
        </p:nvGrpSpPr>
        <p:grpSpPr bwMode="auto">
          <a:xfrm>
            <a:off x="5879703" y="1506115"/>
            <a:ext cx="5256584" cy="4818881"/>
            <a:chOff x="4864100" y="1490663"/>
            <a:chExt cx="3802063" cy="3659187"/>
          </a:xfrm>
        </p:grpSpPr>
        <p:grpSp>
          <p:nvGrpSpPr>
            <p:cNvPr id="31" name="Group 39"/>
            <p:cNvGrpSpPr>
              <a:grpSpLocks/>
            </p:cNvGrpSpPr>
            <p:nvPr/>
          </p:nvGrpSpPr>
          <p:grpSpPr bwMode="auto">
            <a:xfrm>
              <a:off x="4864100" y="1490663"/>
              <a:ext cx="574675" cy="574675"/>
              <a:chOff x="6369311" y="2040370"/>
              <a:chExt cx="755703" cy="755703"/>
            </a:xfrm>
          </p:grpSpPr>
          <p:sp>
            <p:nvSpPr>
              <p:cNvPr id="53" name="Oval 7"/>
              <p:cNvSpPr/>
              <p:nvPr/>
            </p:nvSpPr>
            <p:spPr>
              <a:xfrm>
                <a:off x="6369311" y="2040370"/>
                <a:ext cx="755714" cy="75594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TextBox 67"/>
              <p:cNvSpPr txBox="1">
                <a:spLocks noChangeArrowheads="1"/>
              </p:cNvSpPr>
              <p:nvPr/>
            </p:nvSpPr>
            <p:spPr bwMode="auto">
              <a:xfrm>
                <a:off x="6512690" y="2131529"/>
                <a:ext cx="468944" cy="60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b="1">
                    <a:solidFill>
                      <a:schemeClr val="bg2"/>
                    </a:solidFill>
                    <a:ea typeface="微软雅黑" pitchFamily="34" charset="-122"/>
                    <a:cs typeface="Arial" pitchFamily="34" charset="0"/>
                  </a:rPr>
                  <a:t>1</a:t>
                </a:r>
                <a:endParaRPr lang="en-GB" altLang="zh-CN" sz="2400" b="1">
                  <a:solidFill>
                    <a:schemeClr val="bg2"/>
                  </a:solidFill>
                  <a:ea typeface="微软雅黑" pitchFamily="34" charset="-122"/>
                  <a:cs typeface="Arial" pitchFamily="34" charset="0"/>
                </a:endParaRPr>
              </a:p>
            </p:txBody>
          </p:sp>
        </p:grpSp>
        <p:grpSp>
          <p:nvGrpSpPr>
            <p:cNvPr id="32" name="Group 40"/>
            <p:cNvGrpSpPr>
              <a:grpSpLocks/>
            </p:cNvGrpSpPr>
            <p:nvPr/>
          </p:nvGrpSpPr>
          <p:grpSpPr bwMode="auto">
            <a:xfrm>
              <a:off x="4864100" y="2214563"/>
              <a:ext cx="574675" cy="573087"/>
              <a:chOff x="6369311" y="2992454"/>
              <a:chExt cx="755703" cy="755703"/>
            </a:xfrm>
          </p:grpSpPr>
          <p:sp>
            <p:nvSpPr>
              <p:cNvPr id="51" name="Oval 8"/>
              <p:cNvSpPr/>
              <p:nvPr/>
            </p:nvSpPr>
            <p:spPr>
              <a:xfrm>
                <a:off x="6369311" y="2992980"/>
                <a:ext cx="755714" cy="75449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Box 81"/>
              <p:cNvSpPr txBox="1">
                <a:spLocks noChangeArrowheads="1"/>
              </p:cNvSpPr>
              <p:nvPr/>
            </p:nvSpPr>
            <p:spPr bwMode="auto">
              <a:xfrm>
                <a:off x="6512690" y="3083611"/>
                <a:ext cx="468944" cy="60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b="1">
                    <a:solidFill>
                      <a:schemeClr val="bg2"/>
                    </a:solidFill>
                    <a:ea typeface="微软雅黑" pitchFamily="34" charset="-122"/>
                    <a:cs typeface="Arial" pitchFamily="34" charset="0"/>
                  </a:rPr>
                  <a:t>2</a:t>
                </a:r>
                <a:endParaRPr lang="en-GB" altLang="zh-CN" sz="2400" b="1">
                  <a:solidFill>
                    <a:schemeClr val="bg2"/>
                  </a:solidFill>
                  <a:ea typeface="微软雅黑" pitchFamily="34" charset="-122"/>
                  <a:cs typeface="Arial" pitchFamily="34" charset="0"/>
                </a:endParaRPr>
              </a:p>
            </p:txBody>
          </p:sp>
        </p:grpSp>
        <p:grpSp>
          <p:nvGrpSpPr>
            <p:cNvPr id="33" name="Group 41"/>
            <p:cNvGrpSpPr>
              <a:grpSpLocks/>
            </p:cNvGrpSpPr>
            <p:nvPr/>
          </p:nvGrpSpPr>
          <p:grpSpPr bwMode="auto">
            <a:xfrm>
              <a:off x="4864100" y="2936875"/>
              <a:ext cx="574675" cy="574675"/>
              <a:chOff x="6369310" y="3944537"/>
              <a:chExt cx="755703" cy="755703"/>
            </a:xfrm>
          </p:grpSpPr>
          <p:sp>
            <p:nvSpPr>
              <p:cNvPr id="49" name="Oval 10"/>
              <p:cNvSpPr/>
              <p:nvPr/>
            </p:nvSpPr>
            <p:spPr>
              <a:xfrm>
                <a:off x="6369310" y="3944132"/>
                <a:ext cx="755714" cy="75594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84"/>
              <p:cNvSpPr txBox="1">
                <a:spLocks noChangeArrowheads="1"/>
              </p:cNvSpPr>
              <p:nvPr/>
            </p:nvSpPr>
            <p:spPr bwMode="auto">
              <a:xfrm>
                <a:off x="6512690" y="4037748"/>
                <a:ext cx="468943" cy="60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b="1">
                    <a:solidFill>
                      <a:schemeClr val="bg2"/>
                    </a:solidFill>
                    <a:ea typeface="微软雅黑" pitchFamily="34" charset="-122"/>
                    <a:cs typeface="Arial" pitchFamily="34" charset="0"/>
                  </a:rPr>
                  <a:t>3</a:t>
                </a:r>
                <a:endParaRPr lang="en-GB" altLang="zh-CN" sz="2400" b="1">
                  <a:solidFill>
                    <a:schemeClr val="bg2"/>
                  </a:solidFill>
                  <a:ea typeface="微软雅黑" pitchFamily="34" charset="-122"/>
                  <a:cs typeface="Arial" pitchFamily="34" charset="0"/>
                </a:endParaRPr>
              </a:p>
            </p:txBody>
          </p:sp>
        </p:grpSp>
        <p:grpSp>
          <p:nvGrpSpPr>
            <p:cNvPr id="34" name="Group 42"/>
            <p:cNvGrpSpPr>
              <a:grpSpLocks/>
            </p:cNvGrpSpPr>
            <p:nvPr/>
          </p:nvGrpSpPr>
          <p:grpSpPr bwMode="auto">
            <a:xfrm>
              <a:off x="4864100" y="3663950"/>
              <a:ext cx="574675" cy="573088"/>
              <a:chOff x="6369311" y="4900725"/>
              <a:chExt cx="755703" cy="755703"/>
            </a:xfrm>
          </p:grpSpPr>
          <p:sp>
            <p:nvSpPr>
              <p:cNvPr id="47" name="Oval 9"/>
              <p:cNvSpPr/>
              <p:nvPr/>
            </p:nvSpPr>
            <p:spPr>
              <a:xfrm>
                <a:off x="6369311" y="4900207"/>
                <a:ext cx="755714" cy="756265"/>
              </a:xfrm>
              <a:prstGeom prst="ellipse">
                <a:avLst/>
              </a:prstGeom>
              <a:solidFill>
                <a:srgbClr val="FBC7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87"/>
              <p:cNvSpPr txBox="1">
                <a:spLocks noChangeArrowheads="1"/>
              </p:cNvSpPr>
              <p:nvPr/>
            </p:nvSpPr>
            <p:spPr bwMode="auto">
              <a:xfrm>
                <a:off x="6512690" y="4991884"/>
                <a:ext cx="468944" cy="607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400" b="1">
                    <a:solidFill>
                      <a:schemeClr val="bg2"/>
                    </a:solidFill>
                    <a:ea typeface="微软雅黑" pitchFamily="34" charset="-122"/>
                    <a:cs typeface="Arial" pitchFamily="34" charset="0"/>
                  </a:rPr>
                  <a:t>4</a:t>
                </a:r>
                <a:endParaRPr lang="en-GB" altLang="zh-CN" sz="2400" b="1">
                  <a:solidFill>
                    <a:schemeClr val="bg2"/>
                  </a:solidFill>
                  <a:ea typeface="微软雅黑" pitchFamily="34" charset="-122"/>
                  <a:cs typeface="Arial" pitchFamily="34" charset="0"/>
                </a:endParaRPr>
              </a:p>
            </p:txBody>
          </p:sp>
        </p:grpSp>
        <p:grpSp>
          <p:nvGrpSpPr>
            <p:cNvPr id="35" name="Group 36"/>
            <p:cNvGrpSpPr>
              <a:grpSpLocks/>
            </p:cNvGrpSpPr>
            <p:nvPr/>
          </p:nvGrpSpPr>
          <p:grpSpPr bwMode="auto">
            <a:xfrm>
              <a:off x="5607050" y="2220913"/>
              <a:ext cx="2524125" cy="2928937"/>
              <a:chOff x="7346437" y="3001349"/>
              <a:chExt cx="3325083" cy="3856651"/>
            </a:xfrm>
          </p:grpSpPr>
          <p:sp>
            <p:nvSpPr>
              <p:cNvPr id="45" name="Freeform 5"/>
              <p:cNvSpPr/>
              <p:nvPr/>
            </p:nvSpPr>
            <p:spPr>
              <a:xfrm rot="16200000">
                <a:off x="7079820" y="3267175"/>
                <a:ext cx="3857397" cy="3324251"/>
              </a:xfrm>
              <a:custGeom>
                <a:avLst/>
                <a:gdLst>
                  <a:gd name="connsiteX0" fmla="*/ 4242316 w 4242316"/>
                  <a:gd name="connsiteY0" fmla="*/ 562708 h 3657591"/>
                  <a:gd name="connsiteX1" fmla="*/ 4117817 w 4242316"/>
                  <a:gd name="connsiteY1" fmla="*/ 562708 h 3657591"/>
                  <a:gd name="connsiteX2" fmla="*/ 4117817 w 4242316"/>
                  <a:gd name="connsiteY2" fmla="*/ 3094883 h 3657591"/>
                  <a:gd name="connsiteX3" fmla="*/ 3555109 w 4242316"/>
                  <a:gd name="connsiteY3" fmla="*/ 3657591 h 3657591"/>
                  <a:gd name="connsiteX4" fmla="*/ 0 w 4242316"/>
                  <a:gd name="connsiteY4" fmla="*/ 3657591 h 3657591"/>
                  <a:gd name="connsiteX5" fmla="*/ 0 w 4242316"/>
                  <a:gd name="connsiteY5" fmla="*/ 3094883 h 3657591"/>
                  <a:gd name="connsiteX6" fmla="*/ 3555109 w 4242316"/>
                  <a:gd name="connsiteY6" fmla="*/ 3094883 h 3657591"/>
                  <a:gd name="connsiteX7" fmla="*/ 3555109 w 4242316"/>
                  <a:gd name="connsiteY7" fmla="*/ 562708 h 3657591"/>
                  <a:gd name="connsiteX8" fmla="*/ 3430609 w 4242316"/>
                  <a:gd name="connsiteY8" fmla="*/ 562708 h 3657591"/>
                  <a:gd name="connsiteX9" fmla="*/ 3836463 w 4242316"/>
                  <a:gd name="connsiteY9" fmla="*/ 0 h 3657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42316" h="3657591">
                    <a:moveTo>
                      <a:pt x="4242316" y="562708"/>
                    </a:moveTo>
                    <a:lnTo>
                      <a:pt x="4117817" y="562708"/>
                    </a:lnTo>
                    <a:lnTo>
                      <a:pt x="4117817" y="3094883"/>
                    </a:lnTo>
                    <a:lnTo>
                      <a:pt x="3555109" y="3657591"/>
                    </a:lnTo>
                    <a:lnTo>
                      <a:pt x="0" y="3657591"/>
                    </a:lnTo>
                    <a:lnTo>
                      <a:pt x="0" y="3094883"/>
                    </a:lnTo>
                    <a:lnTo>
                      <a:pt x="3555109" y="3094883"/>
                    </a:lnTo>
                    <a:lnTo>
                      <a:pt x="3555109" y="562708"/>
                    </a:lnTo>
                    <a:lnTo>
                      <a:pt x="3430609" y="562708"/>
                    </a:lnTo>
                    <a:lnTo>
                      <a:pt x="383646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15"/>
              <p:cNvSpPr>
                <a:spLocks noEditPoints="1"/>
              </p:cNvSpPr>
              <p:nvPr/>
            </p:nvSpPr>
            <p:spPr bwMode="auto">
              <a:xfrm>
                <a:off x="8114763" y="3219375"/>
                <a:ext cx="352166" cy="301858"/>
              </a:xfrm>
              <a:custGeom>
                <a:avLst/>
                <a:gdLst>
                  <a:gd name="T0" fmla="*/ 2147483647 w 94"/>
                  <a:gd name="T1" fmla="*/ 2147483647 h 81"/>
                  <a:gd name="T2" fmla="*/ 2147483647 w 94"/>
                  <a:gd name="T3" fmla="*/ 2147483647 h 81"/>
                  <a:gd name="T4" fmla="*/ 2147483647 w 94"/>
                  <a:gd name="T5" fmla="*/ 2147483647 h 81"/>
                  <a:gd name="T6" fmla="*/ 2147483647 w 94"/>
                  <a:gd name="T7" fmla="*/ 0 h 81"/>
                  <a:gd name="T8" fmla="*/ 2147483647 w 94"/>
                  <a:gd name="T9" fmla="*/ 2147483647 h 81"/>
                  <a:gd name="T10" fmla="*/ 2147483647 w 94"/>
                  <a:gd name="T11" fmla="*/ 2147483647 h 81"/>
                  <a:gd name="T12" fmla="*/ 2147483647 w 94"/>
                  <a:gd name="T13" fmla="*/ 2147483647 h 81"/>
                  <a:gd name="T14" fmla="*/ 2147483647 w 94"/>
                  <a:gd name="T15" fmla="*/ 2147483647 h 81"/>
                  <a:gd name="T16" fmla="*/ 2147483647 w 94"/>
                  <a:gd name="T17" fmla="*/ 2147483647 h 81"/>
                  <a:gd name="T18" fmla="*/ 2147483647 w 94"/>
                  <a:gd name="T19" fmla="*/ 2147483647 h 81"/>
                  <a:gd name="T20" fmla="*/ 2147483647 w 94"/>
                  <a:gd name="T21" fmla="*/ 2147483647 h 81"/>
                  <a:gd name="T22" fmla="*/ 2147483647 w 94"/>
                  <a:gd name="T23" fmla="*/ 2147483647 h 81"/>
                  <a:gd name="T24" fmla="*/ 2147483647 w 94"/>
                  <a:gd name="T25" fmla="*/ 2147483647 h 81"/>
                  <a:gd name="T26" fmla="*/ 2147483647 w 94"/>
                  <a:gd name="T27" fmla="*/ 2147483647 h 81"/>
                  <a:gd name="T28" fmla="*/ 2147483647 w 94"/>
                  <a:gd name="T29" fmla="*/ 2147483647 h 81"/>
                  <a:gd name="T30" fmla="*/ 2147483647 w 94"/>
                  <a:gd name="T31" fmla="*/ 2147483647 h 81"/>
                  <a:gd name="T32" fmla="*/ 2147483647 w 94"/>
                  <a:gd name="T33" fmla="*/ 2147483647 h 81"/>
                  <a:gd name="T34" fmla="*/ 2147483647 w 94"/>
                  <a:gd name="T35" fmla="*/ 2147483647 h 81"/>
                  <a:gd name="T36" fmla="*/ 2147483647 w 94"/>
                  <a:gd name="T37" fmla="*/ 2147483647 h 81"/>
                  <a:gd name="T38" fmla="*/ 2147483647 w 94"/>
                  <a:gd name="T39" fmla="*/ 2147483647 h 81"/>
                  <a:gd name="T40" fmla="*/ 2147483647 w 94"/>
                  <a:gd name="T41" fmla="*/ 2147483647 h 81"/>
                  <a:gd name="T42" fmla="*/ 2147483647 w 94"/>
                  <a:gd name="T43" fmla="*/ 2147483647 h 81"/>
                  <a:gd name="T44" fmla="*/ 2147483647 w 94"/>
                  <a:gd name="T45" fmla="*/ 0 h 81"/>
                  <a:gd name="T46" fmla="*/ 2147483647 w 94"/>
                  <a:gd name="T47" fmla="*/ 0 h 81"/>
                  <a:gd name="T48" fmla="*/ 2147483647 w 94"/>
                  <a:gd name="T49" fmla="*/ 2147483647 h 81"/>
                  <a:gd name="T50" fmla="*/ 2147483647 w 94"/>
                  <a:gd name="T51" fmla="*/ 2147483647 h 81"/>
                  <a:gd name="T52" fmla="*/ 2147483647 w 94"/>
                  <a:gd name="T53" fmla="*/ 2147483647 h 81"/>
                  <a:gd name="T54" fmla="*/ 2147483647 w 94"/>
                  <a:gd name="T55" fmla="*/ 2147483647 h 81"/>
                  <a:gd name="T56" fmla="*/ 2147483647 w 94"/>
                  <a:gd name="T57" fmla="*/ 2147483647 h 81"/>
                  <a:gd name="T58" fmla="*/ 2147483647 w 94"/>
                  <a:gd name="T59" fmla="*/ 2147483647 h 81"/>
                  <a:gd name="T60" fmla="*/ 2147483647 w 94"/>
                  <a:gd name="T61" fmla="*/ 2147483647 h 8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94"/>
                  <a:gd name="T94" fmla="*/ 0 h 81"/>
                  <a:gd name="T95" fmla="*/ 94 w 94"/>
                  <a:gd name="T96" fmla="*/ 81 h 8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94" h="81">
                    <a:moveTo>
                      <a:pt x="4" y="19"/>
                    </a:moveTo>
                    <a:cubicBezTo>
                      <a:pt x="46" y="19"/>
                      <a:pt x="46" y="19"/>
                      <a:pt x="46" y="19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5" y="70"/>
                      <a:pt x="45" y="70"/>
                      <a:pt x="45" y="70"/>
                    </a:cubicBezTo>
                    <a:cubicBezTo>
                      <a:pt x="45" y="81"/>
                      <a:pt x="45" y="81"/>
                      <a:pt x="45" y="81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0" y="37"/>
                      <a:pt x="0" y="28"/>
                      <a:pt x="4" y="19"/>
                    </a:cubicBezTo>
                    <a:close/>
                    <a:moveTo>
                      <a:pt x="87" y="23"/>
                    </a:moveTo>
                    <a:cubicBezTo>
                      <a:pt x="91" y="24"/>
                      <a:pt x="94" y="28"/>
                      <a:pt x="94" y="33"/>
                    </a:cubicBezTo>
                    <a:cubicBezTo>
                      <a:pt x="94" y="38"/>
                      <a:pt x="91" y="42"/>
                      <a:pt x="87" y="43"/>
                    </a:cubicBezTo>
                    <a:cubicBezTo>
                      <a:pt x="87" y="66"/>
                      <a:pt x="87" y="66"/>
                      <a:pt x="87" y="66"/>
                    </a:cubicBezTo>
                    <a:cubicBezTo>
                      <a:pt x="78" y="66"/>
                      <a:pt x="78" y="66"/>
                      <a:pt x="78" y="66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7" y="23"/>
                      <a:pt x="87" y="23"/>
                      <a:pt x="87" y="23"/>
                    </a:cubicBezTo>
                    <a:close/>
                    <a:moveTo>
                      <a:pt x="46" y="49"/>
                    </a:moveTo>
                    <a:cubicBezTo>
                      <a:pt x="37" y="49"/>
                      <a:pt x="37" y="49"/>
                      <a:pt x="37" y="49"/>
                    </a:cubicBezTo>
                    <a:cubicBezTo>
                      <a:pt x="40" y="61"/>
                      <a:pt x="40" y="61"/>
                      <a:pt x="40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57"/>
                      <a:pt x="43" y="57"/>
                      <a:pt x="43" y="57"/>
                    </a:cubicBezTo>
                    <a:lnTo>
                      <a:pt x="46" y="4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6" name="Group 37"/>
            <p:cNvGrpSpPr>
              <a:grpSpLocks/>
            </p:cNvGrpSpPr>
            <p:nvPr/>
          </p:nvGrpSpPr>
          <p:grpSpPr bwMode="auto">
            <a:xfrm>
              <a:off x="5607050" y="2947988"/>
              <a:ext cx="1990725" cy="2201862"/>
              <a:chOff x="7346434" y="3957897"/>
              <a:chExt cx="2621703" cy="2900101"/>
            </a:xfrm>
          </p:grpSpPr>
          <p:sp>
            <p:nvSpPr>
              <p:cNvPr id="43" name="Freeform 4"/>
              <p:cNvSpPr/>
              <p:nvPr/>
            </p:nvSpPr>
            <p:spPr>
              <a:xfrm rot="16200000">
                <a:off x="7206635" y="4096794"/>
                <a:ext cx="2900958" cy="2621448"/>
              </a:xfrm>
              <a:custGeom>
                <a:avLst/>
                <a:gdLst>
                  <a:gd name="connsiteX0" fmla="*/ 2496508 w 3190111"/>
                  <a:gd name="connsiteY0" fmla="*/ 2321164 h 2883873"/>
                  <a:gd name="connsiteX1" fmla="*/ 2496508 w 3190111"/>
                  <a:gd name="connsiteY1" fmla="*/ 2883872 h 2883873"/>
                  <a:gd name="connsiteX2" fmla="*/ 0 w 3190111"/>
                  <a:gd name="connsiteY2" fmla="*/ 2883872 h 2883873"/>
                  <a:gd name="connsiteX3" fmla="*/ 0 w 3190111"/>
                  <a:gd name="connsiteY3" fmla="*/ 2321164 h 2883873"/>
                  <a:gd name="connsiteX4" fmla="*/ 3190111 w 3190111"/>
                  <a:gd name="connsiteY4" fmla="*/ 562708 h 2883873"/>
                  <a:gd name="connsiteX5" fmla="*/ 3062414 w 3190111"/>
                  <a:gd name="connsiteY5" fmla="*/ 562708 h 2883873"/>
                  <a:gd name="connsiteX6" fmla="*/ 3062414 w 3190111"/>
                  <a:gd name="connsiteY6" fmla="*/ 2321165 h 2883873"/>
                  <a:gd name="connsiteX7" fmla="*/ 3065612 w 3190111"/>
                  <a:gd name="connsiteY7" fmla="*/ 2321165 h 2883873"/>
                  <a:gd name="connsiteX8" fmla="*/ 2499706 w 3190111"/>
                  <a:gd name="connsiteY8" fmla="*/ 2883873 h 2883873"/>
                  <a:gd name="connsiteX9" fmla="*/ 2499706 w 3190111"/>
                  <a:gd name="connsiteY9" fmla="*/ 2321165 h 2883873"/>
                  <a:gd name="connsiteX10" fmla="*/ 2499706 w 3190111"/>
                  <a:gd name="connsiteY10" fmla="*/ 562708 h 2883873"/>
                  <a:gd name="connsiteX11" fmla="*/ 2378404 w 3190111"/>
                  <a:gd name="connsiteY11" fmla="*/ 562708 h 2883873"/>
                  <a:gd name="connsiteX12" fmla="*/ 2784258 w 3190111"/>
                  <a:gd name="connsiteY12" fmla="*/ 0 h 2883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0111" h="2883873">
                    <a:moveTo>
                      <a:pt x="2496508" y="2321164"/>
                    </a:moveTo>
                    <a:lnTo>
                      <a:pt x="2496508" y="2883872"/>
                    </a:lnTo>
                    <a:lnTo>
                      <a:pt x="0" y="2883872"/>
                    </a:lnTo>
                    <a:lnTo>
                      <a:pt x="0" y="2321164"/>
                    </a:lnTo>
                    <a:close/>
                    <a:moveTo>
                      <a:pt x="3190111" y="562708"/>
                    </a:moveTo>
                    <a:lnTo>
                      <a:pt x="3062414" y="562708"/>
                    </a:lnTo>
                    <a:lnTo>
                      <a:pt x="3062414" y="2321165"/>
                    </a:lnTo>
                    <a:lnTo>
                      <a:pt x="3065612" y="2321165"/>
                    </a:lnTo>
                    <a:lnTo>
                      <a:pt x="2499706" y="2883873"/>
                    </a:lnTo>
                    <a:lnTo>
                      <a:pt x="2499706" y="2321165"/>
                    </a:lnTo>
                    <a:lnTo>
                      <a:pt x="2499706" y="562708"/>
                    </a:lnTo>
                    <a:lnTo>
                      <a:pt x="2378404" y="562708"/>
                    </a:lnTo>
                    <a:lnTo>
                      <a:pt x="27842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16"/>
              <p:cNvSpPr>
                <a:spLocks noEditPoints="1"/>
              </p:cNvSpPr>
              <p:nvPr/>
            </p:nvSpPr>
            <p:spPr bwMode="auto">
              <a:xfrm>
                <a:off x="8101752" y="4176428"/>
                <a:ext cx="378190" cy="338289"/>
              </a:xfrm>
              <a:custGeom>
                <a:avLst/>
                <a:gdLst>
                  <a:gd name="T0" fmla="*/ 2147483647 w 101"/>
                  <a:gd name="T1" fmla="*/ 2147483647 h 90"/>
                  <a:gd name="T2" fmla="*/ 2147483647 w 101"/>
                  <a:gd name="T3" fmla="*/ 2147483647 h 90"/>
                  <a:gd name="T4" fmla="*/ 2147483647 w 101"/>
                  <a:gd name="T5" fmla="*/ 2147483647 h 90"/>
                  <a:gd name="T6" fmla="*/ 2147483647 w 101"/>
                  <a:gd name="T7" fmla="*/ 2147483647 h 90"/>
                  <a:gd name="T8" fmla="*/ 2147483647 w 101"/>
                  <a:gd name="T9" fmla="*/ 2147483647 h 90"/>
                  <a:gd name="T10" fmla="*/ 2147483647 w 101"/>
                  <a:gd name="T11" fmla="*/ 2147483647 h 90"/>
                  <a:gd name="T12" fmla="*/ 2147483647 w 101"/>
                  <a:gd name="T13" fmla="*/ 2147483647 h 90"/>
                  <a:gd name="T14" fmla="*/ 2147483647 w 101"/>
                  <a:gd name="T15" fmla="*/ 2147483647 h 90"/>
                  <a:gd name="T16" fmla="*/ 0 w 101"/>
                  <a:gd name="T17" fmla="*/ 2147483647 h 90"/>
                  <a:gd name="T18" fmla="*/ 2147483647 w 101"/>
                  <a:gd name="T19" fmla="*/ 2147483647 h 90"/>
                  <a:gd name="T20" fmla="*/ 2147483647 w 101"/>
                  <a:gd name="T21" fmla="*/ 0 h 90"/>
                  <a:gd name="T22" fmla="*/ 2147483647 w 101"/>
                  <a:gd name="T23" fmla="*/ 0 h 90"/>
                  <a:gd name="T24" fmla="*/ 2147483647 w 101"/>
                  <a:gd name="T25" fmla="*/ 2147483647 h 90"/>
                  <a:gd name="T26" fmla="*/ 2147483647 w 101"/>
                  <a:gd name="T27" fmla="*/ 2147483647 h 90"/>
                  <a:gd name="T28" fmla="*/ 2147483647 w 101"/>
                  <a:gd name="T29" fmla="*/ 2147483647 h 90"/>
                  <a:gd name="T30" fmla="*/ 2147483647 w 101"/>
                  <a:gd name="T31" fmla="*/ 2147483647 h 90"/>
                  <a:gd name="T32" fmla="*/ 2147483647 w 101"/>
                  <a:gd name="T33" fmla="*/ 2147483647 h 90"/>
                  <a:gd name="T34" fmla="*/ 2147483647 w 101"/>
                  <a:gd name="T35" fmla="*/ 2147483647 h 90"/>
                  <a:gd name="T36" fmla="*/ 2147483647 w 101"/>
                  <a:gd name="T37" fmla="*/ 2147483647 h 90"/>
                  <a:gd name="T38" fmla="*/ 2147483647 w 101"/>
                  <a:gd name="T39" fmla="*/ 2147483647 h 90"/>
                  <a:gd name="T40" fmla="*/ 2147483647 w 101"/>
                  <a:gd name="T41" fmla="*/ 2147483647 h 90"/>
                  <a:gd name="T42" fmla="*/ 2147483647 w 101"/>
                  <a:gd name="T43" fmla="*/ 2147483647 h 90"/>
                  <a:gd name="T44" fmla="*/ 2147483647 w 101"/>
                  <a:gd name="T45" fmla="*/ 2147483647 h 90"/>
                  <a:gd name="T46" fmla="*/ 2147483647 w 101"/>
                  <a:gd name="T47" fmla="*/ 2147483647 h 90"/>
                  <a:gd name="T48" fmla="*/ 2147483647 w 101"/>
                  <a:gd name="T49" fmla="*/ 2147483647 h 90"/>
                  <a:gd name="T50" fmla="*/ 2147483647 w 101"/>
                  <a:gd name="T51" fmla="*/ 2147483647 h 90"/>
                  <a:gd name="T52" fmla="*/ 2147483647 w 101"/>
                  <a:gd name="T53" fmla="*/ 2147483647 h 90"/>
                  <a:gd name="T54" fmla="*/ 2147483647 w 101"/>
                  <a:gd name="T55" fmla="*/ 2147483647 h 90"/>
                  <a:gd name="T56" fmla="*/ 2147483647 w 101"/>
                  <a:gd name="T57" fmla="*/ 2147483647 h 90"/>
                  <a:gd name="T58" fmla="*/ 2147483647 w 101"/>
                  <a:gd name="T59" fmla="*/ 2147483647 h 90"/>
                  <a:gd name="T60" fmla="*/ 2147483647 w 101"/>
                  <a:gd name="T61" fmla="*/ 2147483647 h 9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1"/>
                  <a:gd name="T94" fmla="*/ 0 h 90"/>
                  <a:gd name="T95" fmla="*/ 101 w 101"/>
                  <a:gd name="T96" fmla="*/ 90 h 9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1" h="90">
                    <a:moveTo>
                      <a:pt x="36" y="77"/>
                    </a:moveTo>
                    <a:cubicBezTo>
                      <a:pt x="36" y="78"/>
                      <a:pt x="37" y="79"/>
                      <a:pt x="39" y="80"/>
                    </a:cubicBezTo>
                    <a:cubicBezTo>
                      <a:pt x="40" y="80"/>
                      <a:pt x="41" y="80"/>
                      <a:pt x="42" y="80"/>
                    </a:cubicBezTo>
                    <a:cubicBezTo>
                      <a:pt x="43" y="80"/>
                      <a:pt x="43" y="79"/>
                      <a:pt x="44" y="79"/>
                    </a:cubicBezTo>
                    <a:cubicBezTo>
                      <a:pt x="45" y="78"/>
                      <a:pt x="46" y="77"/>
                      <a:pt x="46" y="75"/>
                    </a:cubicBezTo>
                    <a:cubicBezTo>
                      <a:pt x="46" y="75"/>
                      <a:pt x="46" y="75"/>
                      <a:pt x="46" y="75"/>
                    </a:cubicBezTo>
                    <a:cubicBezTo>
                      <a:pt x="46" y="47"/>
                      <a:pt x="46" y="47"/>
                      <a:pt x="46" y="47"/>
                    </a:cubicBezTo>
                    <a:cubicBezTo>
                      <a:pt x="39" y="47"/>
                      <a:pt x="34" y="49"/>
                      <a:pt x="30" y="52"/>
                    </a:cubicBezTo>
                    <a:cubicBezTo>
                      <a:pt x="19" y="47"/>
                      <a:pt x="9" y="47"/>
                      <a:pt x="0" y="52"/>
                    </a:cubicBezTo>
                    <a:cubicBezTo>
                      <a:pt x="2" y="26"/>
                      <a:pt x="16" y="9"/>
                      <a:pt x="44" y="6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85" y="9"/>
                      <a:pt x="99" y="26"/>
                      <a:pt x="101" y="52"/>
                    </a:cubicBezTo>
                    <a:cubicBezTo>
                      <a:pt x="92" y="47"/>
                      <a:pt x="83" y="47"/>
                      <a:pt x="72" y="52"/>
                    </a:cubicBezTo>
                    <a:cubicBezTo>
                      <a:pt x="67" y="49"/>
                      <a:pt x="63" y="47"/>
                      <a:pt x="56" y="47"/>
                    </a:cubicBezTo>
                    <a:cubicBezTo>
                      <a:pt x="56" y="75"/>
                      <a:pt x="56" y="75"/>
                      <a:pt x="56" y="75"/>
                    </a:cubicBezTo>
                    <a:cubicBezTo>
                      <a:pt x="56" y="75"/>
                      <a:pt x="56" y="75"/>
                      <a:pt x="56" y="75"/>
                    </a:cubicBezTo>
                    <a:cubicBezTo>
                      <a:pt x="56" y="81"/>
                      <a:pt x="54" y="85"/>
                      <a:pt x="50" y="88"/>
                    </a:cubicBezTo>
                    <a:cubicBezTo>
                      <a:pt x="48" y="89"/>
                      <a:pt x="45" y="90"/>
                      <a:pt x="43" y="90"/>
                    </a:cubicBezTo>
                    <a:cubicBezTo>
                      <a:pt x="40" y="90"/>
                      <a:pt x="38" y="90"/>
                      <a:pt x="36" y="89"/>
                    </a:cubicBezTo>
                    <a:cubicBezTo>
                      <a:pt x="31" y="88"/>
                      <a:pt x="27" y="84"/>
                      <a:pt x="26" y="79"/>
                    </a:cubicBezTo>
                    <a:cubicBezTo>
                      <a:pt x="36" y="77"/>
                      <a:pt x="36" y="77"/>
                      <a:pt x="36" y="77"/>
                    </a:cubicBezTo>
                    <a:close/>
                    <a:moveTo>
                      <a:pt x="72" y="43"/>
                    </a:moveTo>
                    <a:cubicBezTo>
                      <a:pt x="75" y="42"/>
                      <a:pt x="77" y="41"/>
                      <a:pt x="80" y="41"/>
                    </a:cubicBezTo>
                    <a:cubicBezTo>
                      <a:pt x="78" y="23"/>
                      <a:pt x="69" y="16"/>
                      <a:pt x="57" y="13"/>
                    </a:cubicBezTo>
                    <a:cubicBezTo>
                      <a:pt x="67" y="20"/>
                      <a:pt x="73" y="29"/>
                      <a:pt x="72" y="43"/>
                    </a:cubicBezTo>
                    <a:close/>
                    <a:moveTo>
                      <a:pt x="10" y="40"/>
                    </a:moveTo>
                    <a:cubicBezTo>
                      <a:pt x="14" y="40"/>
                      <a:pt x="17" y="40"/>
                      <a:pt x="20" y="39"/>
                    </a:cubicBezTo>
                    <a:cubicBezTo>
                      <a:pt x="25" y="31"/>
                      <a:pt x="29" y="23"/>
                      <a:pt x="33" y="16"/>
                    </a:cubicBezTo>
                    <a:cubicBezTo>
                      <a:pt x="20" y="19"/>
                      <a:pt x="13" y="27"/>
                      <a:pt x="10" y="40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7" name="Group 35"/>
            <p:cNvGrpSpPr>
              <a:grpSpLocks/>
            </p:cNvGrpSpPr>
            <p:nvPr/>
          </p:nvGrpSpPr>
          <p:grpSpPr bwMode="auto">
            <a:xfrm>
              <a:off x="5607050" y="1498600"/>
              <a:ext cx="3059113" cy="3651250"/>
              <a:chOff x="7346438" y="2049265"/>
              <a:chExt cx="4028463" cy="4808735"/>
            </a:xfrm>
          </p:grpSpPr>
          <p:sp>
            <p:nvSpPr>
              <p:cNvPr id="41" name="Freeform 6"/>
              <p:cNvSpPr/>
              <p:nvPr/>
            </p:nvSpPr>
            <p:spPr>
              <a:xfrm rot="16200000">
                <a:off x="6956372" y="2439471"/>
                <a:ext cx="4808550" cy="4028508"/>
              </a:xfrm>
              <a:custGeom>
                <a:avLst/>
                <a:gdLst>
                  <a:gd name="connsiteX0" fmla="*/ 5289608 w 5289608"/>
                  <a:gd name="connsiteY0" fmla="*/ 562708 h 4431309"/>
                  <a:gd name="connsiteX1" fmla="*/ 5165108 w 5289608"/>
                  <a:gd name="connsiteY1" fmla="*/ 562708 h 4431309"/>
                  <a:gd name="connsiteX2" fmla="*/ 5165108 w 5289608"/>
                  <a:gd name="connsiteY2" fmla="*/ 3868601 h 4431309"/>
                  <a:gd name="connsiteX3" fmla="*/ 4602401 w 5289608"/>
                  <a:gd name="connsiteY3" fmla="*/ 4431309 h 4431309"/>
                  <a:gd name="connsiteX4" fmla="*/ 0 w 5289608"/>
                  <a:gd name="connsiteY4" fmla="*/ 4431309 h 4431309"/>
                  <a:gd name="connsiteX5" fmla="*/ 0 w 5289608"/>
                  <a:gd name="connsiteY5" fmla="*/ 3868601 h 4431309"/>
                  <a:gd name="connsiteX6" fmla="*/ 4602401 w 5289608"/>
                  <a:gd name="connsiteY6" fmla="*/ 3868601 h 4431309"/>
                  <a:gd name="connsiteX7" fmla="*/ 4602401 w 5289608"/>
                  <a:gd name="connsiteY7" fmla="*/ 562708 h 4431309"/>
                  <a:gd name="connsiteX8" fmla="*/ 4477901 w 5289608"/>
                  <a:gd name="connsiteY8" fmla="*/ 562708 h 4431309"/>
                  <a:gd name="connsiteX9" fmla="*/ 4883755 w 5289608"/>
                  <a:gd name="connsiteY9" fmla="*/ 0 h 443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9608" h="4431309">
                    <a:moveTo>
                      <a:pt x="5289608" y="562708"/>
                    </a:moveTo>
                    <a:lnTo>
                      <a:pt x="5165108" y="562708"/>
                    </a:lnTo>
                    <a:lnTo>
                      <a:pt x="5165108" y="3868601"/>
                    </a:lnTo>
                    <a:lnTo>
                      <a:pt x="4602401" y="4431309"/>
                    </a:lnTo>
                    <a:lnTo>
                      <a:pt x="0" y="4431309"/>
                    </a:lnTo>
                    <a:lnTo>
                      <a:pt x="0" y="3868601"/>
                    </a:lnTo>
                    <a:lnTo>
                      <a:pt x="4602401" y="3868601"/>
                    </a:lnTo>
                    <a:lnTo>
                      <a:pt x="4602401" y="562708"/>
                    </a:lnTo>
                    <a:lnTo>
                      <a:pt x="4477901" y="562708"/>
                    </a:lnTo>
                    <a:lnTo>
                      <a:pt x="4883755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17"/>
              <p:cNvSpPr>
                <a:spLocks noEditPoints="1"/>
              </p:cNvSpPr>
              <p:nvPr/>
            </p:nvSpPr>
            <p:spPr bwMode="auto">
              <a:xfrm>
                <a:off x="8120836" y="2231727"/>
                <a:ext cx="369515" cy="372985"/>
              </a:xfrm>
              <a:custGeom>
                <a:avLst/>
                <a:gdLst>
                  <a:gd name="T0" fmla="*/ 2147483647 w 99"/>
                  <a:gd name="T1" fmla="*/ 0 h 100"/>
                  <a:gd name="T2" fmla="*/ 2147483647 w 99"/>
                  <a:gd name="T3" fmla="*/ 2147483647 h 100"/>
                  <a:gd name="T4" fmla="*/ 2147483647 w 99"/>
                  <a:gd name="T5" fmla="*/ 2147483647 h 100"/>
                  <a:gd name="T6" fmla="*/ 0 w 99"/>
                  <a:gd name="T7" fmla="*/ 2147483647 h 100"/>
                  <a:gd name="T8" fmla="*/ 2147483647 w 99"/>
                  <a:gd name="T9" fmla="*/ 0 h 100"/>
                  <a:gd name="T10" fmla="*/ 2147483647 w 99"/>
                  <a:gd name="T11" fmla="*/ 2147483647 h 100"/>
                  <a:gd name="T12" fmla="*/ 2147483647 w 99"/>
                  <a:gd name="T13" fmla="*/ 2147483647 h 100"/>
                  <a:gd name="T14" fmla="*/ 2147483647 w 99"/>
                  <a:gd name="T15" fmla="*/ 2147483647 h 100"/>
                  <a:gd name="T16" fmla="*/ 2147483647 w 99"/>
                  <a:gd name="T17" fmla="*/ 2147483647 h 100"/>
                  <a:gd name="T18" fmla="*/ 2147483647 w 99"/>
                  <a:gd name="T19" fmla="*/ 2147483647 h 100"/>
                  <a:gd name="T20" fmla="*/ 2147483647 w 99"/>
                  <a:gd name="T21" fmla="*/ 2147483647 h 100"/>
                  <a:gd name="T22" fmla="*/ 2147483647 w 99"/>
                  <a:gd name="T23" fmla="*/ 2147483647 h 100"/>
                  <a:gd name="T24" fmla="*/ 2147483647 w 99"/>
                  <a:gd name="T25" fmla="*/ 2147483647 h 100"/>
                  <a:gd name="T26" fmla="*/ 2147483647 w 99"/>
                  <a:gd name="T27" fmla="*/ 2147483647 h 100"/>
                  <a:gd name="T28" fmla="*/ 2147483647 w 99"/>
                  <a:gd name="T29" fmla="*/ 2147483647 h 100"/>
                  <a:gd name="T30" fmla="*/ 2147483647 w 99"/>
                  <a:gd name="T31" fmla="*/ 2147483647 h 100"/>
                  <a:gd name="T32" fmla="*/ 2147483647 w 99"/>
                  <a:gd name="T33" fmla="*/ 2147483647 h 100"/>
                  <a:gd name="T34" fmla="*/ 2147483647 w 99"/>
                  <a:gd name="T35" fmla="*/ 2147483647 h 100"/>
                  <a:gd name="T36" fmla="*/ 2147483647 w 99"/>
                  <a:gd name="T37" fmla="*/ 2147483647 h 100"/>
                  <a:gd name="T38" fmla="*/ 2147483647 w 99"/>
                  <a:gd name="T39" fmla="*/ 2147483647 h 100"/>
                  <a:gd name="T40" fmla="*/ 2147483647 w 99"/>
                  <a:gd name="T41" fmla="*/ 2147483647 h 100"/>
                  <a:gd name="T42" fmla="*/ 2147483647 w 99"/>
                  <a:gd name="T43" fmla="*/ 2147483647 h 100"/>
                  <a:gd name="T44" fmla="*/ 2147483647 w 99"/>
                  <a:gd name="T45" fmla="*/ 2147483647 h 100"/>
                  <a:gd name="T46" fmla="*/ 2147483647 w 99"/>
                  <a:gd name="T47" fmla="*/ 2147483647 h 100"/>
                  <a:gd name="T48" fmla="*/ 2147483647 w 99"/>
                  <a:gd name="T49" fmla="*/ 2147483647 h 100"/>
                  <a:gd name="T50" fmla="*/ 2147483647 w 99"/>
                  <a:gd name="T51" fmla="*/ 2147483647 h 100"/>
                  <a:gd name="T52" fmla="*/ 2147483647 w 99"/>
                  <a:gd name="T53" fmla="*/ 2147483647 h 100"/>
                  <a:gd name="T54" fmla="*/ 2147483647 w 99"/>
                  <a:gd name="T55" fmla="*/ 2147483647 h 100"/>
                  <a:gd name="T56" fmla="*/ 2147483647 w 99"/>
                  <a:gd name="T57" fmla="*/ 2147483647 h 1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99"/>
                  <a:gd name="T88" fmla="*/ 0 h 100"/>
                  <a:gd name="T89" fmla="*/ 99 w 99"/>
                  <a:gd name="T90" fmla="*/ 100 h 10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99" h="100">
                    <a:moveTo>
                      <a:pt x="49" y="0"/>
                    </a:moveTo>
                    <a:cubicBezTo>
                      <a:pt x="77" y="0"/>
                      <a:pt x="99" y="22"/>
                      <a:pt x="99" y="50"/>
                    </a:cubicBezTo>
                    <a:cubicBezTo>
                      <a:pt x="99" y="77"/>
                      <a:pt x="77" y="100"/>
                      <a:pt x="49" y="100"/>
                    </a:cubicBezTo>
                    <a:cubicBezTo>
                      <a:pt x="22" y="100"/>
                      <a:pt x="0" y="77"/>
                      <a:pt x="0" y="50"/>
                    </a:cubicBezTo>
                    <a:cubicBezTo>
                      <a:pt x="0" y="22"/>
                      <a:pt x="22" y="0"/>
                      <a:pt x="49" y="0"/>
                    </a:cubicBezTo>
                    <a:close/>
                    <a:moveTo>
                      <a:pt x="45" y="15"/>
                    </a:moveTo>
                    <a:cubicBezTo>
                      <a:pt x="45" y="44"/>
                      <a:pt x="45" y="44"/>
                      <a:pt x="45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45" y="15"/>
                      <a:pt x="45" y="15"/>
                      <a:pt x="45" y="15"/>
                    </a:cubicBezTo>
                    <a:close/>
                    <a:moveTo>
                      <a:pt x="67" y="24"/>
                    </a:moveTo>
                    <a:cubicBezTo>
                      <a:pt x="61" y="32"/>
                      <a:pt x="61" y="32"/>
                      <a:pt x="61" y="32"/>
                    </a:cubicBezTo>
                    <a:cubicBezTo>
                      <a:pt x="62" y="33"/>
                      <a:pt x="63" y="34"/>
                      <a:pt x="64" y="35"/>
                    </a:cubicBezTo>
                    <a:cubicBezTo>
                      <a:pt x="68" y="39"/>
                      <a:pt x="70" y="44"/>
                      <a:pt x="70" y="50"/>
                    </a:cubicBezTo>
                    <a:cubicBezTo>
                      <a:pt x="70" y="55"/>
                      <a:pt x="68" y="61"/>
                      <a:pt x="64" y="65"/>
                    </a:cubicBezTo>
                    <a:cubicBezTo>
                      <a:pt x="60" y="68"/>
                      <a:pt x="55" y="71"/>
                      <a:pt x="49" y="71"/>
                    </a:cubicBezTo>
                    <a:cubicBezTo>
                      <a:pt x="44" y="71"/>
                      <a:pt x="38" y="68"/>
                      <a:pt x="35" y="65"/>
                    </a:cubicBezTo>
                    <a:cubicBezTo>
                      <a:pt x="31" y="61"/>
                      <a:pt x="28" y="55"/>
                      <a:pt x="28" y="50"/>
                    </a:cubicBezTo>
                    <a:cubicBezTo>
                      <a:pt x="28" y="44"/>
                      <a:pt x="31" y="39"/>
                      <a:pt x="35" y="35"/>
                    </a:cubicBezTo>
                    <a:cubicBezTo>
                      <a:pt x="35" y="34"/>
                      <a:pt x="36" y="33"/>
                      <a:pt x="37" y="32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0" y="25"/>
                      <a:pt x="29" y="26"/>
                      <a:pt x="27" y="28"/>
                    </a:cubicBezTo>
                    <a:cubicBezTo>
                      <a:pt x="22" y="33"/>
                      <a:pt x="18" y="41"/>
                      <a:pt x="18" y="50"/>
                    </a:cubicBezTo>
                    <a:cubicBezTo>
                      <a:pt x="18" y="58"/>
                      <a:pt x="22" y="66"/>
                      <a:pt x="27" y="72"/>
                    </a:cubicBezTo>
                    <a:cubicBezTo>
                      <a:pt x="33" y="77"/>
                      <a:pt x="41" y="81"/>
                      <a:pt x="49" y="81"/>
                    </a:cubicBezTo>
                    <a:cubicBezTo>
                      <a:pt x="58" y="81"/>
                      <a:pt x="66" y="77"/>
                      <a:pt x="72" y="72"/>
                    </a:cubicBezTo>
                    <a:cubicBezTo>
                      <a:pt x="77" y="66"/>
                      <a:pt x="81" y="58"/>
                      <a:pt x="81" y="50"/>
                    </a:cubicBezTo>
                    <a:cubicBezTo>
                      <a:pt x="81" y="41"/>
                      <a:pt x="77" y="33"/>
                      <a:pt x="72" y="28"/>
                    </a:cubicBezTo>
                    <a:cubicBezTo>
                      <a:pt x="70" y="26"/>
                      <a:pt x="69" y="25"/>
                      <a:pt x="67" y="2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8" name="Group 38"/>
            <p:cNvGrpSpPr>
              <a:grpSpLocks/>
            </p:cNvGrpSpPr>
            <p:nvPr/>
          </p:nvGrpSpPr>
          <p:grpSpPr bwMode="auto">
            <a:xfrm>
              <a:off x="5607050" y="3670300"/>
              <a:ext cx="1455738" cy="1479550"/>
              <a:chOff x="7346434" y="4909620"/>
              <a:chExt cx="1918320" cy="1948378"/>
            </a:xfrm>
          </p:grpSpPr>
          <p:sp>
            <p:nvSpPr>
              <p:cNvPr id="39" name="Freeform 3"/>
              <p:cNvSpPr/>
              <p:nvPr/>
            </p:nvSpPr>
            <p:spPr>
              <a:xfrm rot="16200000">
                <a:off x="7331674" y="4924322"/>
                <a:ext cx="1948391" cy="1918960"/>
              </a:xfrm>
              <a:custGeom>
                <a:avLst/>
                <a:gdLst>
                  <a:gd name="connsiteX0" fmla="*/ 2143216 w 2143216"/>
                  <a:gd name="connsiteY0" fmla="*/ 562708 h 2110152"/>
                  <a:gd name="connsiteX1" fmla="*/ 2018715 w 2143216"/>
                  <a:gd name="connsiteY1" fmla="*/ 562708 h 2110152"/>
                  <a:gd name="connsiteX2" fmla="*/ 2018715 w 2143216"/>
                  <a:gd name="connsiteY2" fmla="*/ 1547444 h 2110152"/>
                  <a:gd name="connsiteX3" fmla="*/ 1456007 w 2143216"/>
                  <a:gd name="connsiteY3" fmla="*/ 2110152 h 2110152"/>
                  <a:gd name="connsiteX4" fmla="*/ 1456007 w 2143216"/>
                  <a:gd name="connsiteY4" fmla="*/ 2110151 h 2110152"/>
                  <a:gd name="connsiteX5" fmla="*/ 0 w 2143216"/>
                  <a:gd name="connsiteY5" fmla="*/ 2110151 h 2110152"/>
                  <a:gd name="connsiteX6" fmla="*/ 0 w 2143216"/>
                  <a:gd name="connsiteY6" fmla="*/ 1547443 h 2110152"/>
                  <a:gd name="connsiteX7" fmla="*/ 1456007 w 2143216"/>
                  <a:gd name="connsiteY7" fmla="*/ 1547443 h 2110152"/>
                  <a:gd name="connsiteX8" fmla="*/ 1456007 w 2143216"/>
                  <a:gd name="connsiteY8" fmla="*/ 562708 h 2110152"/>
                  <a:gd name="connsiteX9" fmla="*/ 1331509 w 2143216"/>
                  <a:gd name="connsiteY9" fmla="*/ 562708 h 2110152"/>
                  <a:gd name="connsiteX10" fmla="*/ 1737363 w 2143216"/>
                  <a:gd name="connsiteY10" fmla="*/ 0 h 2110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43216" h="2110152">
                    <a:moveTo>
                      <a:pt x="2143216" y="562708"/>
                    </a:moveTo>
                    <a:lnTo>
                      <a:pt x="2018715" y="562708"/>
                    </a:lnTo>
                    <a:lnTo>
                      <a:pt x="2018715" y="1547444"/>
                    </a:lnTo>
                    <a:lnTo>
                      <a:pt x="1456007" y="2110152"/>
                    </a:lnTo>
                    <a:lnTo>
                      <a:pt x="1456007" y="2110151"/>
                    </a:lnTo>
                    <a:lnTo>
                      <a:pt x="0" y="2110151"/>
                    </a:lnTo>
                    <a:lnTo>
                      <a:pt x="0" y="1547443"/>
                    </a:lnTo>
                    <a:lnTo>
                      <a:pt x="1456007" y="1547443"/>
                    </a:lnTo>
                    <a:lnTo>
                      <a:pt x="1456007" y="562708"/>
                    </a:lnTo>
                    <a:lnTo>
                      <a:pt x="1331509" y="562708"/>
                    </a:lnTo>
                    <a:lnTo>
                      <a:pt x="1737363" y="0"/>
                    </a:lnTo>
                    <a:close/>
                  </a:path>
                </a:pathLst>
              </a:custGeom>
              <a:solidFill>
                <a:srgbClr val="FBC7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8"/>
              <p:cNvSpPr>
                <a:spLocks noEditPoints="1"/>
              </p:cNvSpPr>
              <p:nvPr/>
            </p:nvSpPr>
            <p:spPr bwMode="auto">
              <a:xfrm>
                <a:off x="8091344" y="5076469"/>
                <a:ext cx="399007" cy="404213"/>
              </a:xfrm>
              <a:custGeom>
                <a:avLst/>
                <a:gdLst>
                  <a:gd name="T0" fmla="*/ 2147483647 w 107"/>
                  <a:gd name="T1" fmla="*/ 2147483647 h 108"/>
                  <a:gd name="T2" fmla="*/ 2147483647 w 107"/>
                  <a:gd name="T3" fmla="*/ 2147483647 h 108"/>
                  <a:gd name="T4" fmla="*/ 2147483647 w 107"/>
                  <a:gd name="T5" fmla="*/ 2147483647 h 108"/>
                  <a:gd name="T6" fmla="*/ 2147483647 w 107"/>
                  <a:gd name="T7" fmla="*/ 2147483647 h 108"/>
                  <a:gd name="T8" fmla="*/ 2147483647 w 107"/>
                  <a:gd name="T9" fmla="*/ 2147483647 h 108"/>
                  <a:gd name="T10" fmla="*/ 2147483647 w 107"/>
                  <a:gd name="T11" fmla="*/ 2147483647 h 108"/>
                  <a:gd name="T12" fmla="*/ 2147483647 w 107"/>
                  <a:gd name="T13" fmla="*/ 2147483647 h 108"/>
                  <a:gd name="T14" fmla="*/ 2147483647 w 107"/>
                  <a:gd name="T15" fmla="*/ 2147483647 h 108"/>
                  <a:gd name="T16" fmla="*/ 2147483647 w 107"/>
                  <a:gd name="T17" fmla="*/ 2147483647 h 108"/>
                  <a:gd name="T18" fmla="*/ 2147483647 w 107"/>
                  <a:gd name="T19" fmla="*/ 2147483647 h 108"/>
                  <a:gd name="T20" fmla="*/ 2147483647 w 107"/>
                  <a:gd name="T21" fmla="*/ 2147483647 h 108"/>
                  <a:gd name="T22" fmla="*/ 2147483647 w 107"/>
                  <a:gd name="T23" fmla="*/ 2147483647 h 108"/>
                  <a:gd name="T24" fmla="*/ 2147483647 w 107"/>
                  <a:gd name="T25" fmla="*/ 2147483647 h 108"/>
                  <a:gd name="T26" fmla="*/ 2147483647 w 107"/>
                  <a:gd name="T27" fmla="*/ 2147483647 h 108"/>
                  <a:gd name="T28" fmla="*/ 2147483647 w 107"/>
                  <a:gd name="T29" fmla="*/ 2147483647 h 108"/>
                  <a:gd name="T30" fmla="*/ 2147483647 w 107"/>
                  <a:gd name="T31" fmla="*/ 2147483647 h 108"/>
                  <a:gd name="T32" fmla="*/ 2147483647 w 107"/>
                  <a:gd name="T33" fmla="*/ 2147483647 h 108"/>
                  <a:gd name="T34" fmla="*/ 2147483647 w 107"/>
                  <a:gd name="T35" fmla="*/ 2147483647 h 108"/>
                  <a:gd name="T36" fmla="*/ 2147483647 w 107"/>
                  <a:gd name="T37" fmla="*/ 2147483647 h 108"/>
                  <a:gd name="T38" fmla="*/ 2147483647 w 107"/>
                  <a:gd name="T39" fmla="*/ 2147483647 h 108"/>
                  <a:gd name="T40" fmla="*/ 2147483647 w 107"/>
                  <a:gd name="T41" fmla="*/ 2147483647 h 108"/>
                  <a:gd name="T42" fmla="*/ 2147483647 w 107"/>
                  <a:gd name="T43" fmla="*/ 2147483647 h 108"/>
                  <a:gd name="T44" fmla="*/ 2147483647 w 107"/>
                  <a:gd name="T45" fmla="*/ 2147483647 h 108"/>
                  <a:gd name="T46" fmla="*/ 2147483647 w 107"/>
                  <a:gd name="T47" fmla="*/ 2147483647 h 108"/>
                  <a:gd name="T48" fmla="*/ 2147483647 w 107"/>
                  <a:gd name="T49" fmla="*/ 2147483647 h 108"/>
                  <a:gd name="T50" fmla="*/ 2147483647 w 107"/>
                  <a:gd name="T51" fmla="*/ 2147483647 h 108"/>
                  <a:gd name="T52" fmla="*/ 2147483647 w 107"/>
                  <a:gd name="T53" fmla="*/ 2147483647 h 108"/>
                  <a:gd name="T54" fmla="*/ 2147483647 w 107"/>
                  <a:gd name="T55" fmla="*/ 2147483647 h 108"/>
                  <a:gd name="T56" fmla="*/ 2147483647 w 107"/>
                  <a:gd name="T57" fmla="*/ 2147483647 h 108"/>
                  <a:gd name="T58" fmla="*/ 2147483647 w 107"/>
                  <a:gd name="T59" fmla="*/ 2147483647 h 108"/>
                  <a:gd name="T60" fmla="*/ 2147483647 w 107"/>
                  <a:gd name="T61" fmla="*/ 2147483647 h 108"/>
                  <a:gd name="T62" fmla="*/ 2147483647 w 107"/>
                  <a:gd name="T63" fmla="*/ 2147483647 h 108"/>
                  <a:gd name="T64" fmla="*/ 2147483647 w 107"/>
                  <a:gd name="T65" fmla="*/ 2147483647 h 108"/>
                  <a:gd name="T66" fmla="*/ 2147483647 w 107"/>
                  <a:gd name="T67" fmla="*/ 2147483647 h 108"/>
                  <a:gd name="T68" fmla="*/ 2147483647 w 107"/>
                  <a:gd name="T69" fmla="*/ 2147483647 h 108"/>
                  <a:gd name="T70" fmla="*/ 2147483647 w 107"/>
                  <a:gd name="T71" fmla="*/ 2147483647 h 108"/>
                  <a:gd name="T72" fmla="*/ 2147483647 w 107"/>
                  <a:gd name="T73" fmla="*/ 2147483647 h 108"/>
                  <a:gd name="T74" fmla="*/ 2147483647 w 107"/>
                  <a:gd name="T75" fmla="*/ 2147483647 h 108"/>
                  <a:gd name="T76" fmla="*/ 2147483647 w 107"/>
                  <a:gd name="T77" fmla="*/ 2147483647 h 108"/>
                  <a:gd name="T78" fmla="*/ 2147483647 w 107"/>
                  <a:gd name="T79" fmla="*/ 2147483647 h 108"/>
                  <a:gd name="T80" fmla="*/ 2147483647 w 107"/>
                  <a:gd name="T81" fmla="*/ 2147483647 h 108"/>
                  <a:gd name="T82" fmla="*/ 2147483647 w 107"/>
                  <a:gd name="T83" fmla="*/ 2147483647 h 108"/>
                  <a:gd name="T84" fmla="*/ 2147483647 w 107"/>
                  <a:gd name="T85" fmla="*/ 2147483647 h 108"/>
                  <a:gd name="T86" fmla="*/ 2147483647 w 107"/>
                  <a:gd name="T87" fmla="*/ 2147483647 h 108"/>
                  <a:gd name="T88" fmla="*/ 2147483647 w 107"/>
                  <a:gd name="T89" fmla="*/ 2147483647 h 108"/>
                  <a:gd name="T90" fmla="*/ 2147483647 w 107"/>
                  <a:gd name="T91" fmla="*/ 2147483647 h 108"/>
                  <a:gd name="T92" fmla="*/ 2147483647 w 107"/>
                  <a:gd name="T93" fmla="*/ 2147483647 h 108"/>
                  <a:gd name="T94" fmla="*/ 2147483647 w 107"/>
                  <a:gd name="T95" fmla="*/ 2147483647 h 108"/>
                  <a:gd name="T96" fmla="*/ 2147483647 w 107"/>
                  <a:gd name="T97" fmla="*/ 2147483647 h 108"/>
                  <a:gd name="T98" fmla="*/ 2147483647 w 107"/>
                  <a:gd name="T99" fmla="*/ 2147483647 h 108"/>
                  <a:gd name="T100" fmla="*/ 2147483647 w 107"/>
                  <a:gd name="T101" fmla="*/ 2147483647 h 108"/>
                  <a:gd name="T102" fmla="*/ 2147483647 w 107"/>
                  <a:gd name="T103" fmla="*/ 2147483647 h 10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7"/>
                  <a:gd name="T157" fmla="*/ 0 h 108"/>
                  <a:gd name="T158" fmla="*/ 107 w 107"/>
                  <a:gd name="T159" fmla="*/ 108 h 10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7" h="108">
                    <a:moveTo>
                      <a:pt x="94" y="30"/>
                    </a:moveTo>
                    <a:cubicBezTo>
                      <a:pt x="107" y="53"/>
                      <a:pt x="100" y="82"/>
                      <a:pt x="77" y="95"/>
                    </a:cubicBezTo>
                    <a:cubicBezTo>
                      <a:pt x="54" y="108"/>
                      <a:pt x="26" y="100"/>
                      <a:pt x="13" y="77"/>
                    </a:cubicBezTo>
                    <a:cubicBezTo>
                      <a:pt x="0" y="55"/>
                      <a:pt x="7" y="26"/>
                      <a:pt x="30" y="13"/>
                    </a:cubicBezTo>
                    <a:cubicBezTo>
                      <a:pt x="52" y="0"/>
                      <a:pt x="81" y="8"/>
                      <a:pt x="94" y="30"/>
                    </a:cubicBezTo>
                    <a:close/>
                    <a:moveTo>
                      <a:pt x="68" y="46"/>
                    </a:moveTo>
                    <a:cubicBezTo>
                      <a:pt x="68" y="46"/>
                      <a:pt x="68" y="46"/>
                      <a:pt x="68" y="46"/>
                    </a:cubicBezTo>
                    <a:cubicBezTo>
                      <a:pt x="65" y="42"/>
                      <a:pt x="62" y="39"/>
                      <a:pt x="58" y="38"/>
                    </a:cubicBezTo>
                    <a:cubicBezTo>
                      <a:pt x="54" y="37"/>
                      <a:pt x="49" y="37"/>
                      <a:pt x="45" y="40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1" y="42"/>
                      <a:pt x="39" y="46"/>
                      <a:pt x="38" y="50"/>
                    </a:cubicBezTo>
                    <a:cubicBezTo>
                      <a:pt x="37" y="54"/>
                      <a:pt x="37" y="58"/>
                      <a:pt x="39" y="62"/>
                    </a:cubicBezTo>
                    <a:cubicBezTo>
                      <a:pt x="39" y="62"/>
                      <a:pt x="39" y="62"/>
                      <a:pt x="39" y="62"/>
                    </a:cubicBezTo>
                    <a:cubicBezTo>
                      <a:pt x="42" y="66"/>
                      <a:pt x="45" y="68"/>
                      <a:pt x="49" y="69"/>
                    </a:cubicBezTo>
                    <a:cubicBezTo>
                      <a:pt x="53" y="71"/>
                      <a:pt x="58" y="70"/>
                      <a:pt x="62" y="68"/>
                    </a:cubicBezTo>
                    <a:cubicBezTo>
                      <a:pt x="62" y="68"/>
                      <a:pt x="62" y="68"/>
                      <a:pt x="62" y="68"/>
                    </a:cubicBezTo>
                    <a:cubicBezTo>
                      <a:pt x="65" y="66"/>
                      <a:pt x="68" y="62"/>
                      <a:pt x="69" y="58"/>
                    </a:cubicBezTo>
                    <a:cubicBezTo>
                      <a:pt x="70" y="54"/>
                      <a:pt x="70" y="50"/>
                      <a:pt x="68" y="46"/>
                    </a:cubicBezTo>
                    <a:close/>
                    <a:moveTo>
                      <a:pt x="63" y="56"/>
                    </a:moveTo>
                    <a:cubicBezTo>
                      <a:pt x="64" y="54"/>
                      <a:pt x="64" y="51"/>
                      <a:pt x="62" y="49"/>
                    </a:cubicBezTo>
                    <a:cubicBezTo>
                      <a:pt x="62" y="49"/>
                      <a:pt x="62" y="49"/>
                      <a:pt x="62" y="49"/>
                    </a:cubicBezTo>
                    <a:cubicBezTo>
                      <a:pt x="61" y="46"/>
                      <a:pt x="59" y="45"/>
                      <a:pt x="56" y="44"/>
                    </a:cubicBezTo>
                    <a:cubicBezTo>
                      <a:pt x="54" y="43"/>
                      <a:pt x="51" y="44"/>
                      <a:pt x="48" y="45"/>
                    </a:cubicBezTo>
                    <a:cubicBezTo>
                      <a:pt x="48" y="45"/>
                      <a:pt x="48" y="45"/>
                      <a:pt x="48" y="45"/>
                    </a:cubicBezTo>
                    <a:cubicBezTo>
                      <a:pt x="46" y="46"/>
                      <a:pt x="44" y="49"/>
                      <a:pt x="44" y="51"/>
                    </a:cubicBezTo>
                    <a:cubicBezTo>
                      <a:pt x="43" y="54"/>
                      <a:pt x="43" y="56"/>
                      <a:pt x="45" y="59"/>
                    </a:cubicBezTo>
                    <a:cubicBezTo>
                      <a:pt x="45" y="59"/>
                      <a:pt x="45" y="59"/>
                      <a:pt x="45" y="59"/>
                    </a:cubicBezTo>
                    <a:cubicBezTo>
                      <a:pt x="46" y="61"/>
                      <a:pt x="48" y="63"/>
                      <a:pt x="51" y="64"/>
                    </a:cubicBezTo>
                    <a:cubicBezTo>
                      <a:pt x="53" y="64"/>
                      <a:pt x="56" y="64"/>
                      <a:pt x="59" y="63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61" y="61"/>
                      <a:pt x="63" y="59"/>
                      <a:pt x="63" y="56"/>
                    </a:cubicBezTo>
                    <a:close/>
                    <a:moveTo>
                      <a:pt x="29" y="24"/>
                    </a:moveTo>
                    <a:cubicBezTo>
                      <a:pt x="16" y="36"/>
                      <a:pt x="14" y="50"/>
                      <a:pt x="17" y="65"/>
                    </a:cubicBezTo>
                    <a:cubicBezTo>
                      <a:pt x="20" y="64"/>
                      <a:pt x="23" y="64"/>
                      <a:pt x="25" y="63"/>
                    </a:cubicBezTo>
                    <a:cubicBezTo>
                      <a:pt x="21" y="49"/>
                      <a:pt x="22" y="36"/>
                      <a:pt x="29" y="24"/>
                    </a:cubicBezTo>
                    <a:close/>
                    <a:moveTo>
                      <a:pt x="69" y="37"/>
                    </a:moveTo>
                    <a:cubicBezTo>
                      <a:pt x="70" y="38"/>
                      <a:pt x="72" y="40"/>
                      <a:pt x="73" y="42"/>
                    </a:cubicBezTo>
                    <a:cubicBezTo>
                      <a:pt x="74" y="43"/>
                      <a:pt x="74" y="44"/>
                      <a:pt x="74" y="45"/>
                    </a:cubicBezTo>
                    <a:cubicBezTo>
                      <a:pt x="91" y="38"/>
                      <a:pt x="91" y="38"/>
                      <a:pt x="91" y="38"/>
                    </a:cubicBezTo>
                    <a:cubicBezTo>
                      <a:pt x="90" y="36"/>
                      <a:pt x="89" y="35"/>
                      <a:pt x="89" y="33"/>
                    </a:cubicBezTo>
                    <a:cubicBezTo>
                      <a:pt x="87" y="30"/>
                      <a:pt x="85" y="28"/>
                      <a:pt x="82" y="25"/>
                    </a:cubicBezTo>
                    <a:cubicBezTo>
                      <a:pt x="69" y="37"/>
                      <a:pt x="69" y="37"/>
                      <a:pt x="69" y="37"/>
                    </a:cubicBezTo>
                    <a:close/>
                    <a:moveTo>
                      <a:pt x="92" y="43"/>
                    </a:moveTo>
                    <a:cubicBezTo>
                      <a:pt x="75" y="47"/>
                      <a:pt x="75" y="47"/>
                      <a:pt x="75" y="47"/>
                    </a:cubicBezTo>
                    <a:cubicBezTo>
                      <a:pt x="76" y="49"/>
                      <a:pt x="76" y="51"/>
                      <a:pt x="76" y="53"/>
                    </a:cubicBezTo>
                    <a:cubicBezTo>
                      <a:pt x="93" y="54"/>
                      <a:pt x="93" y="54"/>
                      <a:pt x="93" y="54"/>
                    </a:cubicBezTo>
                    <a:cubicBezTo>
                      <a:pt x="94" y="50"/>
                      <a:pt x="93" y="46"/>
                      <a:pt x="92" y="43"/>
                    </a:cubicBezTo>
                    <a:close/>
                    <a:moveTo>
                      <a:pt x="70" y="44"/>
                    </a:moveTo>
                    <a:cubicBezTo>
                      <a:pt x="65" y="35"/>
                      <a:pt x="53" y="32"/>
                      <a:pt x="44" y="37"/>
                    </a:cubicBezTo>
                    <a:cubicBezTo>
                      <a:pt x="35" y="42"/>
                      <a:pt x="32" y="54"/>
                      <a:pt x="37" y="63"/>
                    </a:cubicBezTo>
                    <a:cubicBezTo>
                      <a:pt x="42" y="72"/>
                      <a:pt x="54" y="76"/>
                      <a:pt x="63" y="70"/>
                    </a:cubicBezTo>
                    <a:cubicBezTo>
                      <a:pt x="72" y="65"/>
                      <a:pt x="75" y="53"/>
                      <a:pt x="70" y="44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55" name="组合 2"/>
          <p:cNvGrpSpPr>
            <a:grpSpLocks/>
          </p:cNvGrpSpPr>
          <p:nvPr/>
        </p:nvGrpSpPr>
        <p:grpSpPr bwMode="auto">
          <a:xfrm>
            <a:off x="5879703" y="5897850"/>
            <a:ext cx="5258444" cy="987534"/>
            <a:chOff x="4258074" y="5984953"/>
            <a:chExt cx="4485904" cy="883933"/>
          </a:xfrm>
        </p:grpSpPr>
        <p:pic>
          <p:nvPicPr>
            <p:cNvPr id="56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6729" t="79770"/>
            <a:stretch>
              <a:fillRect/>
            </a:stretch>
          </p:blipFill>
          <p:spPr bwMode="auto">
            <a:xfrm>
              <a:off x="8148651" y="5995841"/>
              <a:ext cx="595327" cy="873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图片 10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581" t="79770" r="26498"/>
            <a:stretch>
              <a:fillRect/>
            </a:stretch>
          </p:blipFill>
          <p:spPr bwMode="auto">
            <a:xfrm>
              <a:off x="6935778" y="5984954"/>
              <a:ext cx="624499" cy="873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图片 1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" t="79770" r="39523"/>
            <a:stretch>
              <a:fillRect/>
            </a:stretch>
          </p:blipFill>
          <p:spPr bwMode="auto">
            <a:xfrm>
              <a:off x="4258074" y="5986580"/>
              <a:ext cx="2712924" cy="873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图片 1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3457" t="79770" r="13271"/>
            <a:stretch>
              <a:fillRect/>
            </a:stretch>
          </p:blipFill>
          <p:spPr bwMode="auto">
            <a:xfrm>
              <a:off x="7550751" y="5984953"/>
              <a:ext cx="595327" cy="873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" name="矩形 62"/>
          <p:cNvSpPr/>
          <p:nvPr/>
        </p:nvSpPr>
        <p:spPr>
          <a:xfrm>
            <a:off x="579438" y="627063"/>
            <a:ext cx="2637829" cy="6191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dirty="0">
              <a:latin typeface="+mn-ea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-9524" y="412750"/>
            <a:ext cx="1426591" cy="642938"/>
          </a:xfrm>
          <a:prstGeom prst="rect">
            <a:avLst/>
          </a:prstGeom>
          <a:solidFill>
            <a:srgbClr val="1B8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latin typeface="+mn-ea"/>
            </a:endParaRPr>
          </a:p>
        </p:txBody>
      </p:sp>
      <p:sp>
        <p:nvSpPr>
          <p:cNvPr id="65" name="TextBox 55"/>
          <p:cNvSpPr txBox="1">
            <a:spLocks noChangeArrowheads="1"/>
          </p:cNvSpPr>
          <p:nvPr/>
        </p:nvSpPr>
        <p:spPr bwMode="auto">
          <a:xfrm>
            <a:off x="120923" y="516607"/>
            <a:ext cx="2217737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1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认证认可</a:t>
            </a:r>
            <a:endParaRPr lang="zh-CN" altLang="en-US" sz="21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6" name="TextBox 55"/>
          <p:cNvSpPr txBox="1">
            <a:spLocks noChangeArrowheads="1"/>
          </p:cNvSpPr>
          <p:nvPr/>
        </p:nvSpPr>
        <p:spPr bwMode="auto">
          <a:xfrm>
            <a:off x="1503586" y="692696"/>
            <a:ext cx="221773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8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突出作用</a:t>
            </a:r>
            <a:endParaRPr lang="zh-CN" altLang="en-US" sz="28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CNAS\2019年\2019-6-9 第十二个世界认可日\布展宣传素材统计\认证认可成果展示\重点任务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12195175" cy="4879546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955" y="1412776"/>
            <a:ext cx="117862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579438" y="1369715"/>
            <a:ext cx="3717949" cy="6191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dirty="0"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9524" y="1155402"/>
            <a:ext cx="1426591" cy="642938"/>
          </a:xfrm>
          <a:prstGeom prst="rect">
            <a:avLst/>
          </a:prstGeom>
          <a:solidFill>
            <a:srgbClr val="1B8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latin typeface="+mn-ea"/>
            </a:endParaRPr>
          </a:p>
        </p:txBody>
      </p:sp>
      <p:sp>
        <p:nvSpPr>
          <p:cNvPr id="9" name="TextBox 55"/>
          <p:cNvSpPr txBox="1">
            <a:spLocks noChangeArrowheads="1"/>
          </p:cNvSpPr>
          <p:nvPr/>
        </p:nvSpPr>
        <p:spPr bwMode="auto">
          <a:xfrm>
            <a:off x="120923" y="1259259"/>
            <a:ext cx="2217737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1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认证认可</a:t>
            </a:r>
            <a:endParaRPr lang="zh-CN" altLang="en-US" sz="21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55"/>
          <p:cNvSpPr txBox="1">
            <a:spLocks noChangeArrowheads="1"/>
          </p:cNvSpPr>
          <p:nvPr/>
        </p:nvSpPr>
        <p:spPr bwMode="auto">
          <a:xfrm>
            <a:off x="1273051" y="1412776"/>
            <a:ext cx="3168352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8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“五化”发展导向</a:t>
            </a:r>
            <a:endParaRPr lang="zh-CN" altLang="en-US" sz="28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240178" y="1484797"/>
            <a:ext cx="3070173" cy="1460501"/>
            <a:chOff x="0" y="0"/>
            <a:chExt cx="3379776" cy="74016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368675" cy="7401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zh-CN" sz="1400"/>
            </a:p>
          </p:txBody>
        </p:sp>
        <p:sp>
          <p:nvSpPr>
            <p:cNvPr id="6" name="Rectangle 180"/>
            <p:cNvSpPr>
              <a:spLocks noChangeArrowheads="1"/>
            </p:cNvSpPr>
            <p:nvPr/>
          </p:nvSpPr>
          <p:spPr bwMode="auto">
            <a:xfrm>
              <a:off x="328610" y="188637"/>
              <a:ext cx="3051166" cy="3587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优化服务</a:t>
              </a:r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供给</a:t>
              </a:r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endParaRPr lang="en-US" altLang="zh-CN" sz="200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助</a:t>
              </a:r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推经济</a:t>
              </a:r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高质量</a:t>
              </a:r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发展</a:t>
              </a:r>
              <a:endPara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6254198" y="1484784"/>
            <a:ext cx="1064250" cy="1460496"/>
            <a:chOff x="0" y="0"/>
            <a:chExt cx="1171575" cy="766762"/>
          </a:xfrm>
          <a:solidFill>
            <a:srgbClr val="0070C0"/>
          </a:solidFill>
        </p:grpSpPr>
        <p:sp>
          <p:nvSpPr>
            <p:cNvPr id="8" name="Rectangle 174"/>
            <p:cNvSpPr>
              <a:spLocks noChangeArrowheads="1"/>
            </p:cNvSpPr>
            <p:nvPr/>
          </p:nvSpPr>
          <p:spPr bwMode="auto">
            <a:xfrm>
              <a:off x="0" y="0"/>
              <a:ext cx="1171575" cy="7667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zh-CN"/>
            </a:p>
          </p:txBody>
        </p:sp>
        <p:sp>
          <p:nvSpPr>
            <p:cNvPr id="9" name="Rectangle 177"/>
            <p:cNvSpPr>
              <a:spLocks noChangeArrowheads="1"/>
            </p:cNvSpPr>
            <p:nvPr/>
          </p:nvSpPr>
          <p:spPr bwMode="auto">
            <a:xfrm>
              <a:off x="316932" y="264630"/>
              <a:ext cx="598574" cy="2746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二</a:t>
              </a:r>
              <a:endParaRPr lang="en-US" sz="2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7240178" y="3197709"/>
            <a:ext cx="3070173" cy="1460500"/>
            <a:chOff x="0" y="0"/>
            <a:chExt cx="3379776" cy="74016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368675" cy="7401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zh-CN" sz="1400"/>
            </a:p>
          </p:txBody>
        </p:sp>
        <p:sp>
          <p:nvSpPr>
            <p:cNvPr id="15" name="Rectangle 180"/>
            <p:cNvSpPr>
              <a:spLocks noChangeArrowheads="1"/>
            </p:cNvSpPr>
            <p:nvPr/>
          </p:nvSpPr>
          <p:spPr bwMode="auto">
            <a:xfrm>
              <a:off x="328610" y="159888"/>
              <a:ext cx="3051166" cy="3587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培育壮大</a:t>
              </a:r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产业</a:t>
              </a:r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endParaRPr lang="en-US" altLang="zh-CN" sz="200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提升</a:t>
              </a:r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行业服务能力</a:t>
              </a:r>
              <a:endPara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5" name="Group 12"/>
          <p:cNvGrpSpPr>
            <a:grpSpLocks/>
          </p:cNvGrpSpPr>
          <p:nvPr/>
        </p:nvGrpSpPr>
        <p:grpSpPr bwMode="auto">
          <a:xfrm>
            <a:off x="6254198" y="3197073"/>
            <a:ext cx="1064250" cy="1460496"/>
            <a:chOff x="0" y="0"/>
            <a:chExt cx="1171575" cy="766762"/>
          </a:xfrm>
          <a:solidFill>
            <a:srgbClr val="0070C0"/>
          </a:solidFill>
        </p:grpSpPr>
        <p:sp>
          <p:nvSpPr>
            <p:cNvPr id="26" name="Rectangle 174"/>
            <p:cNvSpPr>
              <a:spLocks noChangeArrowheads="1"/>
            </p:cNvSpPr>
            <p:nvPr/>
          </p:nvSpPr>
          <p:spPr bwMode="auto">
            <a:xfrm>
              <a:off x="0" y="0"/>
              <a:ext cx="1171575" cy="7667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zh-CN"/>
            </a:p>
          </p:txBody>
        </p:sp>
        <p:sp>
          <p:nvSpPr>
            <p:cNvPr id="27" name="Rectangle 177"/>
            <p:cNvSpPr>
              <a:spLocks noChangeArrowheads="1"/>
            </p:cNvSpPr>
            <p:nvPr/>
          </p:nvSpPr>
          <p:spPr bwMode="auto">
            <a:xfrm>
              <a:off x="316932" y="272979"/>
              <a:ext cx="598574" cy="2746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四</a:t>
              </a:r>
              <a:endParaRPr lang="en-US" sz="2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8" name="Group 3"/>
          <p:cNvGrpSpPr>
            <a:grpSpLocks/>
          </p:cNvGrpSpPr>
          <p:nvPr/>
        </p:nvGrpSpPr>
        <p:grpSpPr bwMode="auto">
          <a:xfrm>
            <a:off x="7238250" y="4979155"/>
            <a:ext cx="3070173" cy="1460501"/>
            <a:chOff x="0" y="0"/>
            <a:chExt cx="3379776" cy="74016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368675" cy="7401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zh-CN" sz="1400"/>
            </a:p>
          </p:txBody>
        </p:sp>
        <p:sp>
          <p:nvSpPr>
            <p:cNvPr id="30" name="Rectangle 180"/>
            <p:cNvSpPr>
              <a:spLocks noChangeArrowheads="1"/>
            </p:cNvSpPr>
            <p:nvPr/>
          </p:nvSpPr>
          <p:spPr bwMode="auto">
            <a:xfrm>
              <a:off x="328610" y="169392"/>
              <a:ext cx="3051166" cy="3587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加强基础</a:t>
              </a:r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工作</a:t>
              </a:r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endParaRPr lang="en-US" altLang="zh-CN" sz="200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夯实</a:t>
              </a:r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事业发展根基</a:t>
              </a:r>
              <a:endPara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1" name="Group 12"/>
          <p:cNvGrpSpPr>
            <a:grpSpLocks/>
          </p:cNvGrpSpPr>
          <p:nvPr/>
        </p:nvGrpSpPr>
        <p:grpSpPr bwMode="auto">
          <a:xfrm>
            <a:off x="6252270" y="4979142"/>
            <a:ext cx="1064250" cy="1460496"/>
            <a:chOff x="0" y="0"/>
            <a:chExt cx="1171575" cy="766762"/>
          </a:xfrm>
          <a:solidFill>
            <a:srgbClr val="0070C0"/>
          </a:solidFill>
        </p:grpSpPr>
        <p:sp>
          <p:nvSpPr>
            <p:cNvPr id="32" name="Rectangle 174"/>
            <p:cNvSpPr>
              <a:spLocks noChangeArrowheads="1"/>
            </p:cNvSpPr>
            <p:nvPr/>
          </p:nvSpPr>
          <p:spPr bwMode="auto">
            <a:xfrm>
              <a:off x="0" y="0"/>
              <a:ext cx="1171575" cy="7667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zh-CN"/>
            </a:p>
          </p:txBody>
        </p:sp>
        <p:sp>
          <p:nvSpPr>
            <p:cNvPr id="33" name="Rectangle 177"/>
            <p:cNvSpPr>
              <a:spLocks noChangeArrowheads="1"/>
            </p:cNvSpPr>
            <p:nvPr/>
          </p:nvSpPr>
          <p:spPr bwMode="auto">
            <a:xfrm>
              <a:off x="316932" y="282498"/>
              <a:ext cx="598574" cy="2746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六</a:t>
              </a:r>
              <a:endParaRPr lang="en-US" sz="2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0" name="Group 3"/>
          <p:cNvGrpSpPr>
            <a:grpSpLocks/>
          </p:cNvGrpSpPr>
          <p:nvPr/>
        </p:nvGrpSpPr>
        <p:grpSpPr bwMode="auto">
          <a:xfrm>
            <a:off x="2837023" y="1484797"/>
            <a:ext cx="3079901" cy="1460501"/>
            <a:chOff x="0" y="0"/>
            <a:chExt cx="3390485" cy="74016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368675" cy="7401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zh-CN" sz="1400"/>
            </a:p>
          </p:txBody>
        </p:sp>
        <p:sp>
          <p:nvSpPr>
            <p:cNvPr id="42" name="Rectangle 180"/>
            <p:cNvSpPr>
              <a:spLocks noChangeArrowheads="1"/>
            </p:cNvSpPr>
            <p:nvPr/>
          </p:nvSpPr>
          <p:spPr bwMode="auto">
            <a:xfrm>
              <a:off x="339319" y="182457"/>
              <a:ext cx="3051166" cy="3587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完善制度体系，</a:t>
              </a:r>
              <a:endParaRPr lang="en-US" altLang="zh-CN" sz="200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激发行业发展活力</a:t>
              </a:r>
              <a:endPara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3" name="Group 12"/>
          <p:cNvGrpSpPr>
            <a:grpSpLocks/>
          </p:cNvGrpSpPr>
          <p:nvPr/>
        </p:nvGrpSpPr>
        <p:grpSpPr bwMode="auto">
          <a:xfrm>
            <a:off x="1851043" y="1484784"/>
            <a:ext cx="1064250" cy="1460496"/>
            <a:chOff x="0" y="0"/>
            <a:chExt cx="1171575" cy="766762"/>
          </a:xfrm>
          <a:solidFill>
            <a:srgbClr val="0070C0"/>
          </a:solidFill>
        </p:grpSpPr>
        <p:sp>
          <p:nvSpPr>
            <p:cNvPr id="44" name="Rectangle 174"/>
            <p:cNvSpPr>
              <a:spLocks noChangeArrowheads="1"/>
            </p:cNvSpPr>
            <p:nvPr/>
          </p:nvSpPr>
          <p:spPr bwMode="auto">
            <a:xfrm>
              <a:off x="0" y="0"/>
              <a:ext cx="1171575" cy="7667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zh-CN"/>
            </a:p>
          </p:txBody>
        </p:sp>
        <p:sp>
          <p:nvSpPr>
            <p:cNvPr id="45" name="Rectangle 177"/>
            <p:cNvSpPr>
              <a:spLocks noChangeArrowheads="1"/>
            </p:cNvSpPr>
            <p:nvPr/>
          </p:nvSpPr>
          <p:spPr bwMode="auto">
            <a:xfrm>
              <a:off x="316932" y="264630"/>
              <a:ext cx="598574" cy="2746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一</a:t>
              </a:r>
              <a:endParaRPr lang="en-US" sz="2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6" name="Group 3"/>
          <p:cNvGrpSpPr>
            <a:grpSpLocks/>
          </p:cNvGrpSpPr>
          <p:nvPr/>
        </p:nvGrpSpPr>
        <p:grpSpPr bwMode="auto">
          <a:xfrm>
            <a:off x="2837023" y="3197709"/>
            <a:ext cx="3070173" cy="1460500"/>
            <a:chOff x="0" y="0"/>
            <a:chExt cx="3379776" cy="74016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368675" cy="7401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zh-CN" sz="1400"/>
            </a:p>
          </p:txBody>
        </p:sp>
        <p:sp>
          <p:nvSpPr>
            <p:cNvPr id="48" name="Rectangle 180"/>
            <p:cNvSpPr>
              <a:spLocks noChangeArrowheads="1"/>
            </p:cNvSpPr>
            <p:nvPr/>
          </p:nvSpPr>
          <p:spPr bwMode="auto">
            <a:xfrm>
              <a:off x="328610" y="145389"/>
              <a:ext cx="3051166" cy="3587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加大监管</a:t>
              </a:r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力度</a:t>
              </a:r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endParaRPr lang="en-US" altLang="zh-CN" sz="200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规范</a:t>
              </a:r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认证检测市场秩序</a:t>
              </a:r>
              <a:endPara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9" name="Group 12"/>
          <p:cNvGrpSpPr>
            <a:grpSpLocks/>
          </p:cNvGrpSpPr>
          <p:nvPr/>
        </p:nvGrpSpPr>
        <p:grpSpPr bwMode="auto">
          <a:xfrm>
            <a:off x="1851043" y="3197073"/>
            <a:ext cx="1064250" cy="1460496"/>
            <a:chOff x="0" y="0"/>
            <a:chExt cx="1171575" cy="766762"/>
          </a:xfrm>
          <a:solidFill>
            <a:srgbClr val="0070C0"/>
          </a:solidFill>
        </p:grpSpPr>
        <p:sp>
          <p:nvSpPr>
            <p:cNvPr id="50" name="Rectangle 174"/>
            <p:cNvSpPr>
              <a:spLocks noChangeArrowheads="1"/>
            </p:cNvSpPr>
            <p:nvPr/>
          </p:nvSpPr>
          <p:spPr bwMode="auto">
            <a:xfrm>
              <a:off x="0" y="0"/>
              <a:ext cx="1171575" cy="7667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zh-CN"/>
            </a:p>
          </p:txBody>
        </p:sp>
        <p:sp>
          <p:nvSpPr>
            <p:cNvPr id="51" name="Rectangle 177"/>
            <p:cNvSpPr>
              <a:spLocks noChangeArrowheads="1"/>
            </p:cNvSpPr>
            <p:nvPr/>
          </p:nvSpPr>
          <p:spPr bwMode="auto">
            <a:xfrm>
              <a:off x="316932" y="272979"/>
              <a:ext cx="598574" cy="2746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三</a:t>
              </a:r>
              <a:endParaRPr lang="en-US" sz="2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2" name="Group 3"/>
          <p:cNvGrpSpPr>
            <a:grpSpLocks/>
          </p:cNvGrpSpPr>
          <p:nvPr/>
        </p:nvGrpSpPr>
        <p:grpSpPr bwMode="auto">
          <a:xfrm>
            <a:off x="2835095" y="4979155"/>
            <a:ext cx="3070173" cy="1460501"/>
            <a:chOff x="0" y="0"/>
            <a:chExt cx="3379776" cy="74016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5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368675" cy="7401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zh-CN" altLang="zh-CN" sz="1400"/>
            </a:p>
          </p:txBody>
        </p:sp>
        <p:sp>
          <p:nvSpPr>
            <p:cNvPr id="54" name="Rectangle 180"/>
            <p:cNvSpPr>
              <a:spLocks noChangeArrowheads="1"/>
            </p:cNvSpPr>
            <p:nvPr/>
          </p:nvSpPr>
          <p:spPr bwMode="auto">
            <a:xfrm>
              <a:off x="328610" y="169392"/>
              <a:ext cx="3051166" cy="3587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深化国际</a:t>
              </a:r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合作</a:t>
              </a:r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，</a:t>
              </a:r>
              <a:endParaRPr lang="en-US" altLang="zh-CN" sz="200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eaLnBrk="1" hangingPunct="1"/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扩大</a:t>
              </a:r>
              <a:r>
                <a:rPr lang="zh-CN" altLang="en-US" sz="200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合作互认成果</a:t>
              </a:r>
              <a:endParaRPr lang="en-US" altLang="zh-CN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5" name="Group 12"/>
          <p:cNvGrpSpPr>
            <a:grpSpLocks/>
          </p:cNvGrpSpPr>
          <p:nvPr/>
        </p:nvGrpSpPr>
        <p:grpSpPr bwMode="auto">
          <a:xfrm>
            <a:off x="1849115" y="4979142"/>
            <a:ext cx="1064250" cy="1460496"/>
            <a:chOff x="0" y="0"/>
            <a:chExt cx="1171575" cy="766762"/>
          </a:xfrm>
          <a:solidFill>
            <a:srgbClr val="0070C0"/>
          </a:solidFill>
        </p:grpSpPr>
        <p:sp>
          <p:nvSpPr>
            <p:cNvPr id="56" name="Rectangle 174"/>
            <p:cNvSpPr>
              <a:spLocks noChangeArrowheads="1"/>
            </p:cNvSpPr>
            <p:nvPr/>
          </p:nvSpPr>
          <p:spPr bwMode="auto">
            <a:xfrm>
              <a:off x="0" y="0"/>
              <a:ext cx="1171575" cy="7667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zh-CN"/>
            </a:p>
          </p:txBody>
        </p:sp>
        <p:sp>
          <p:nvSpPr>
            <p:cNvPr id="57" name="Rectangle 177"/>
            <p:cNvSpPr>
              <a:spLocks noChangeArrowheads="1"/>
            </p:cNvSpPr>
            <p:nvPr/>
          </p:nvSpPr>
          <p:spPr bwMode="auto">
            <a:xfrm>
              <a:off x="316932" y="282498"/>
              <a:ext cx="598574" cy="27469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五</a:t>
              </a:r>
              <a:endParaRPr lang="en-US" sz="28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8" name="矩形 57"/>
          <p:cNvSpPr/>
          <p:nvPr/>
        </p:nvSpPr>
        <p:spPr>
          <a:xfrm>
            <a:off x="579438" y="627063"/>
            <a:ext cx="3717949" cy="6191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dirty="0">
              <a:latin typeface="+mn-ea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-9524" y="412750"/>
            <a:ext cx="1426591" cy="642938"/>
          </a:xfrm>
          <a:prstGeom prst="rect">
            <a:avLst/>
          </a:prstGeom>
          <a:solidFill>
            <a:srgbClr val="1B8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>
              <a:latin typeface="+mn-ea"/>
            </a:endParaRPr>
          </a:p>
        </p:txBody>
      </p:sp>
      <p:sp>
        <p:nvSpPr>
          <p:cNvPr id="60" name="TextBox 55"/>
          <p:cNvSpPr txBox="1">
            <a:spLocks noChangeArrowheads="1"/>
          </p:cNvSpPr>
          <p:nvPr/>
        </p:nvSpPr>
        <p:spPr bwMode="auto">
          <a:xfrm>
            <a:off x="120923" y="516607"/>
            <a:ext cx="2217737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1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认证认可</a:t>
            </a:r>
            <a:endParaRPr lang="zh-CN" altLang="en-US" sz="21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1" name="TextBox 55"/>
          <p:cNvSpPr txBox="1">
            <a:spLocks noChangeArrowheads="1"/>
          </p:cNvSpPr>
          <p:nvPr/>
        </p:nvSpPr>
        <p:spPr bwMode="auto">
          <a:xfrm>
            <a:off x="1503586" y="692696"/>
            <a:ext cx="293781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en-US" sz="28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年主要任务</a:t>
            </a:r>
            <a:endParaRPr lang="zh-CN" altLang="en-US" sz="28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CNAS\2019年\2019-6-9 第十二个世界认可日\海报\0 认证认可海报最终05.24\认证认可海报最终版（看图格式）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7147" y="0"/>
            <a:ext cx="4624716" cy="6858000"/>
          </a:xfrm>
          <a:prstGeom prst="rect">
            <a:avLst/>
          </a:prstGeom>
          <a:noFill/>
        </p:spPr>
      </p:pic>
      <p:cxnSp>
        <p:nvCxnSpPr>
          <p:cNvPr id="4" name="直接连接符 3"/>
          <p:cNvCxnSpPr/>
          <p:nvPr/>
        </p:nvCxnSpPr>
        <p:spPr>
          <a:xfrm>
            <a:off x="6817668" y="5436079"/>
            <a:ext cx="4896543" cy="9145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17668" y="3933056"/>
            <a:ext cx="4752528" cy="618086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/>
          <a:p>
            <a:pPr marL="72000" algn="just"/>
            <a:r>
              <a:rPr lang="en-US" altLang="zh-CN" smtClean="0">
                <a:latin typeface="方正兰亭纤黑简体" pitchFamily="65" charset="-122"/>
                <a:ea typeface="方正兰亭纤黑简体" pitchFamily="65" charset="-122"/>
              </a:rPr>
              <a:t>    </a:t>
            </a:r>
            <a:endParaRPr lang="zh-CN" altLang="zh-CN" dirty="0" smtClean="0">
              <a:latin typeface="方正兰亭纤黑简体" pitchFamily="65" charset="-122"/>
              <a:ea typeface="方正兰亭纤黑简体" pitchFamily="65" charset="-122"/>
            </a:endParaRPr>
          </a:p>
          <a:p>
            <a:pPr algn="just">
              <a:lnSpc>
                <a:spcPts val="1733"/>
              </a:lnSpc>
            </a:pPr>
            <a:endParaRPr lang="zh-CN" altLang="en-US" dirty="0">
              <a:latin typeface="方正兰亭纤黑简体" pitchFamily="65" charset="-122"/>
              <a:ea typeface="方正兰亭纤黑简体" pitchFamily="65" charset="-122"/>
            </a:endParaRPr>
          </a:p>
        </p:txBody>
      </p:sp>
      <p:sp>
        <p:nvSpPr>
          <p:cNvPr id="8" name="圆角矩形 14"/>
          <p:cNvSpPr/>
          <p:nvPr/>
        </p:nvSpPr>
        <p:spPr>
          <a:xfrm>
            <a:off x="6928111" y="3501008"/>
            <a:ext cx="4498068" cy="1728192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认证</a:t>
            </a:r>
            <a:r>
              <a:rPr lang="zh-CN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认可作为国际通行、社会通用的质量管理手段和贸易便利化工具，通过共同的“技术语言”，证实产品质量，在商业伙伴间建立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信任，帮助</a:t>
            </a:r>
            <a:r>
              <a:rPr lang="zh-CN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企业融入全球供应链，促进供应链提升价值。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两首“成功”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316199" y="927427"/>
            <a:ext cx="812800" cy="7315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66" t="22083" r="56876" b="67617"/>
          <a:stretch>
            <a:fillRect/>
          </a:stretch>
        </p:blipFill>
        <p:spPr>
          <a:xfrm>
            <a:off x="8172878" y="2"/>
            <a:ext cx="1884180" cy="941847"/>
          </a:xfrm>
          <a:custGeom>
            <a:avLst/>
            <a:gdLst>
              <a:gd name="connsiteX0" fmla="*/ 0 w 1413135"/>
              <a:gd name="connsiteY0" fmla="*/ 0 h 706385"/>
              <a:gd name="connsiteX1" fmla="*/ 1413135 w 1413135"/>
              <a:gd name="connsiteY1" fmla="*/ 0 h 706385"/>
              <a:gd name="connsiteX2" fmla="*/ 690511 w 1413135"/>
              <a:gd name="connsiteY2" fmla="*/ 706385 h 706385"/>
              <a:gd name="connsiteX3" fmla="*/ 0 w 1413135"/>
              <a:gd name="connsiteY3" fmla="*/ 0 h 70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3135" h="706385">
                <a:moveTo>
                  <a:pt x="0" y="0"/>
                </a:moveTo>
                <a:lnTo>
                  <a:pt x="1413135" y="0"/>
                </a:lnTo>
                <a:lnTo>
                  <a:pt x="690511" y="7063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98" t="22083" r="36072" b="33091"/>
          <a:stretch>
            <a:fillRect/>
          </a:stretch>
        </p:blipFill>
        <p:spPr>
          <a:xfrm>
            <a:off x="9660651" y="1"/>
            <a:ext cx="3421345" cy="4098851"/>
          </a:xfrm>
          <a:custGeom>
            <a:avLst/>
            <a:gdLst>
              <a:gd name="connsiteX0" fmla="*/ 468300 w 2566009"/>
              <a:gd name="connsiteY0" fmla="*/ 0 h 3074138"/>
              <a:gd name="connsiteX1" fmla="*/ 2566009 w 2566009"/>
              <a:gd name="connsiteY1" fmla="*/ 0 h 3074138"/>
              <a:gd name="connsiteX2" fmla="*/ 2566009 w 2566009"/>
              <a:gd name="connsiteY2" fmla="*/ 3065886 h 3074138"/>
              <a:gd name="connsiteX3" fmla="*/ 2557567 w 2566009"/>
              <a:gd name="connsiteY3" fmla="*/ 3074138 h 3074138"/>
              <a:gd name="connsiteX4" fmla="*/ 0 w 2566009"/>
              <a:gd name="connsiteY4" fmla="*/ 457776 h 3074138"/>
              <a:gd name="connsiteX5" fmla="*/ 468300 w 2566009"/>
              <a:gd name="connsiteY5" fmla="*/ 0 h 307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6009" h="3074138">
                <a:moveTo>
                  <a:pt x="468300" y="0"/>
                </a:moveTo>
                <a:lnTo>
                  <a:pt x="2566009" y="0"/>
                </a:lnTo>
                <a:lnTo>
                  <a:pt x="2566009" y="3065886"/>
                </a:lnTo>
                <a:lnTo>
                  <a:pt x="2557567" y="3074138"/>
                </a:lnTo>
                <a:lnTo>
                  <a:pt x="0" y="457776"/>
                </a:lnTo>
                <a:lnTo>
                  <a:pt x="468300" y="0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60" t="23467" r="64545" b="56491"/>
          <a:stretch>
            <a:fillRect/>
          </a:stretch>
        </p:blipFill>
        <p:spPr>
          <a:xfrm>
            <a:off x="7110504" y="126573"/>
            <a:ext cx="1831411" cy="1832569"/>
          </a:xfrm>
          <a:custGeom>
            <a:avLst/>
            <a:gdLst>
              <a:gd name="connsiteX0" fmla="*/ 675477 w 1373558"/>
              <a:gd name="connsiteY0" fmla="*/ 0 h 1374427"/>
              <a:gd name="connsiteX1" fmla="*/ 1373558 w 1373558"/>
              <a:gd name="connsiteY1" fmla="*/ 714129 h 1374427"/>
              <a:gd name="connsiteX2" fmla="*/ 698081 w 1373558"/>
              <a:gd name="connsiteY2" fmla="*/ 1374427 h 1374427"/>
              <a:gd name="connsiteX3" fmla="*/ 0 w 1373558"/>
              <a:gd name="connsiteY3" fmla="*/ 660298 h 1374427"/>
              <a:gd name="connsiteX4" fmla="*/ 675477 w 1373558"/>
              <a:gd name="connsiteY4" fmla="*/ 0 h 1374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3558" h="1374427">
                <a:moveTo>
                  <a:pt x="675477" y="0"/>
                </a:moveTo>
                <a:lnTo>
                  <a:pt x="1373558" y="714129"/>
                </a:lnTo>
                <a:lnTo>
                  <a:pt x="698081" y="1374427"/>
                </a:lnTo>
                <a:lnTo>
                  <a:pt x="0" y="660298"/>
                </a:lnTo>
                <a:lnTo>
                  <a:pt x="675477" y="0"/>
                </a:lnTo>
                <a:close/>
              </a:path>
            </a:pathLst>
          </a:cu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26" t="30312" r="51245" b="40065"/>
          <a:stretch>
            <a:fillRect/>
          </a:stretch>
        </p:blipFill>
        <p:spPr>
          <a:xfrm>
            <a:off x="8167042" y="752478"/>
            <a:ext cx="2708668" cy="2708668"/>
          </a:xfrm>
          <a:custGeom>
            <a:avLst/>
            <a:gdLst>
              <a:gd name="connsiteX0" fmla="*/ 1027293 w 2031501"/>
              <a:gd name="connsiteY0" fmla="*/ 0 h 2031501"/>
              <a:gd name="connsiteX1" fmla="*/ 2031501 w 2031501"/>
              <a:gd name="connsiteY1" fmla="*/ 1027293 h 2031501"/>
              <a:gd name="connsiteX2" fmla="*/ 1004208 w 2031501"/>
              <a:gd name="connsiteY2" fmla="*/ 2031501 h 2031501"/>
              <a:gd name="connsiteX3" fmla="*/ 0 w 2031501"/>
              <a:gd name="connsiteY3" fmla="*/ 1004208 h 2031501"/>
              <a:gd name="connsiteX4" fmla="*/ 1027293 w 2031501"/>
              <a:gd name="connsiteY4" fmla="*/ 0 h 203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501" h="2031501">
                <a:moveTo>
                  <a:pt x="1027293" y="0"/>
                </a:moveTo>
                <a:lnTo>
                  <a:pt x="2031501" y="1027293"/>
                </a:lnTo>
                <a:lnTo>
                  <a:pt x="1004208" y="2031501"/>
                </a:lnTo>
                <a:lnTo>
                  <a:pt x="0" y="1004208"/>
                </a:lnTo>
                <a:lnTo>
                  <a:pt x="1027293" y="0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79" t="34136" r="75228" b="56812"/>
          <a:stretch>
            <a:fillRect/>
          </a:stretch>
        </p:blipFill>
        <p:spPr>
          <a:xfrm>
            <a:off x="6560782" y="1102126"/>
            <a:ext cx="827703" cy="827703"/>
          </a:xfrm>
          <a:custGeom>
            <a:avLst/>
            <a:gdLst>
              <a:gd name="connsiteX0" fmla="*/ 313915 w 620777"/>
              <a:gd name="connsiteY0" fmla="*/ 0 h 620777"/>
              <a:gd name="connsiteX1" fmla="*/ 620777 w 620777"/>
              <a:gd name="connsiteY1" fmla="*/ 313915 h 620777"/>
              <a:gd name="connsiteX2" fmla="*/ 306861 w 620777"/>
              <a:gd name="connsiteY2" fmla="*/ 620777 h 620777"/>
              <a:gd name="connsiteX3" fmla="*/ 0 w 620777"/>
              <a:gd name="connsiteY3" fmla="*/ 306861 h 620777"/>
              <a:gd name="connsiteX4" fmla="*/ 313915 w 620777"/>
              <a:gd name="connsiteY4" fmla="*/ 0 h 62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777" h="620777">
                <a:moveTo>
                  <a:pt x="313915" y="0"/>
                </a:moveTo>
                <a:lnTo>
                  <a:pt x="620777" y="313915"/>
                </a:lnTo>
                <a:lnTo>
                  <a:pt x="306861" y="620777"/>
                </a:lnTo>
                <a:lnTo>
                  <a:pt x="0" y="306861"/>
                </a:lnTo>
                <a:lnTo>
                  <a:pt x="313915" y="0"/>
                </a:lnTo>
                <a:close/>
              </a:path>
            </a:pathLst>
          </a:custGeom>
        </p:spPr>
      </p:pic>
      <p:sp>
        <p:nvSpPr>
          <p:cNvPr id="14" name="矩形 13"/>
          <p:cNvSpPr/>
          <p:nvPr/>
        </p:nvSpPr>
        <p:spPr>
          <a:xfrm rot="2685974">
            <a:off x="10376571" y="2520100"/>
            <a:ext cx="1219200" cy="1219200"/>
          </a:xfrm>
          <a:prstGeom prst="rect">
            <a:avLst/>
          </a:pr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矩形 14"/>
          <p:cNvSpPr/>
          <p:nvPr/>
        </p:nvSpPr>
        <p:spPr>
          <a:xfrm rot="2685974">
            <a:off x="8722562" y="3231980"/>
            <a:ext cx="438704" cy="4387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/>
        </p:nvSpPr>
        <p:spPr>
          <a:xfrm rot="2657183">
            <a:off x="7184718" y="1788738"/>
            <a:ext cx="642029" cy="5421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/>
        </p:nvSpPr>
        <p:spPr>
          <a:xfrm rot="2685974">
            <a:off x="6048599" y="1340051"/>
            <a:ext cx="340936" cy="3409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/>
        </p:nvSpPr>
        <p:spPr>
          <a:xfrm rot="2685974">
            <a:off x="6019563" y="738468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 rot="2685974">
            <a:off x="12267216" y="3630956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19"/>
          <p:cNvSpPr/>
          <p:nvPr/>
        </p:nvSpPr>
        <p:spPr>
          <a:xfrm rot="2731766">
            <a:off x="7502217" y="2462356"/>
            <a:ext cx="1057708" cy="10725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矩形 20"/>
          <p:cNvSpPr/>
          <p:nvPr/>
        </p:nvSpPr>
        <p:spPr>
          <a:xfrm rot="2685974">
            <a:off x="6948683" y="3184033"/>
            <a:ext cx="438704" cy="4387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矩形 21"/>
          <p:cNvSpPr/>
          <p:nvPr/>
        </p:nvSpPr>
        <p:spPr>
          <a:xfrm rot="2685974">
            <a:off x="6562710" y="3320747"/>
            <a:ext cx="165275" cy="16527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任意多边形 22"/>
          <p:cNvSpPr/>
          <p:nvPr/>
        </p:nvSpPr>
        <p:spPr>
          <a:xfrm rot="2680233">
            <a:off x="6744018" y="4872236"/>
            <a:ext cx="7191213" cy="6332337"/>
          </a:xfrm>
          <a:custGeom>
            <a:avLst/>
            <a:gdLst>
              <a:gd name="connsiteX0" fmla="*/ 0 w 5393410"/>
              <a:gd name="connsiteY0" fmla="*/ 0 h 4749253"/>
              <a:gd name="connsiteX1" fmla="*/ 4406292 w 5393410"/>
              <a:gd name="connsiteY1" fmla="*/ 0 h 4749253"/>
              <a:gd name="connsiteX2" fmla="*/ 5393410 w 5393410"/>
              <a:gd name="connsiteY2" fmla="*/ 998536 h 4749253"/>
              <a:gd name="connsiteX3" fmla="*/ 1599309 w 5393410"/>
              <a:gd name="connsiteY3" fmla="*/ 4749253 h 4749253"/>
              <a:gd name="connsiteX4" fmla="*/ 0 w 5393410"/>
              <a:gd name="connsiteY4" fmla="*/ 4749253 h 474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3410" h="4749253">
                <a:moveTo>
                  <a:pt x="0" y="0"/>
                </a:moveTo>
                <a:lnTo>
                  <a:pt x="4406292" y="0"/>
                </a:lnTo>
                <a:lnTo>
                  <a:pt x="5393410" y="998536"/>
                </a:lnTo>
                <a:lnTo>
                  <a:pt x="1599309" y="4749253"/>
                </a:lnTo>
                <a:lnTo>
                  <a:pt x="0" y="4749253"/>
                </a:lnTo>
                <a:close/>
              </a:path>
            </a:pathLst>
          </a:custGeom>
          <a:solidFill>
            <a:srgbClr val="1557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cxnSp>
        <p:nvCxnSpPr>
          <p:cNvPr id="24" name="直接连接符 23"/>
          <p:cNvCxnSpPr/>
          <p:nvPr/>
        </p:nvCxnSpPr>
        <p:spPr>
          <a:xfrm>
            <a:off x="10003066" y="3597144"/>
            <a:ext cx="4183523" cy="408309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5931589" y="3637361"/>
            <a:ext cx="4073316" cy="4091244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049195" y="7739065"/>
            <a:ext cx="4183523" cy="408309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4939" y="3140968"/>
            <a:ext cx="6045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smtClean="0">
                <a:solidFill>
                  <a:srgbClr val="1557AE"/>
                </a:solidFill>
                <a:latin typeface="微软雅黑" pitchFamily="34" charset="-122"/>
                <a:ea typeface="微软雅黑" pitchFamily="34" charset="-122"/>
              </a:rPr>
              <a:t>2019</a:t>
            </a:r>
            <a:r>
              <a:rPr lang="zh-CN" altLang="en-US" sz="5400" b="1" smtClean="0">
                <a:solidFill>
                  <a:srgbClr val="1557AE"/>
                </a:solidFill>
                <a:latin typeface="微软雅黑" pitchFamily="34" charset="-122"/>
                <a:ea typeface="微软雅黑" pitchFamily="34" charset="-122"/>
              </a:rPr>
              <a:t>年世界认可日</a:t>
            </a:r>
            <a:endParaRPr lang="zh-CN" altLang="en-US" sz="5400" b="1" dirty="0">
              <a:solidFill>
                <a:srgbClr val="1557A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08955" y="4725144"/>
            <a:ext cx="5043583" cy="48005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>
              <a:solidFill>
                <a:srgbClr val="1557AE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84087" y="4725144"/>
            <a:ext cx="484940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zh-CN" altLang="en-US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认证认可</a:t>
            </a:r>
            <a:r>
              <a:rPr lang="en-US" altLang="zh-CN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促进供应链提升价值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6947" y="4077072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2019 World Accreditation Day</a:t>
            </a:r>
            <a:endParaRPr lang="zh-CN" altLang="en-US" sz="2800" b="1" smtClean="0">
              <a:solidFill>
                <a:schemeClr val="tx2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6947" y="5445224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Certification and Accreditation: Adding Value to Supply Chains</a:t>
            </a:r>
            <a:endParaRPr lang="zh-CN" altLang="en-US" smtClean="0">
              <a:solidFill>
                <a:schemeClr val="tx2">
                  <a:lumMod val="60000"/>
                  <a:lumOff val="40000"/>
                </a:schemeClr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29" name="Picture 2" descr="C:\Users\zhaohuan\Desktop\微信图片_201906051631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05099" y="0"/>
            <a:ext cx="3138963" cy="2844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6223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70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00"/>
                            </p:stCondLst>
                            <p:childTnLst>
                              <p:par>
                                <p:cTn id="1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7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  <p:bldP spid="31" grpId="0" animBg="1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NAS\2019年\2019-6-9 第十二个世界认可日\布展宣传素材统计\认证认可成果展示\1-2 国家认监委揭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1203" y="0"/>
            <a:ext cx="4320480" cy="6869695"/>
          </a:xfrm>
          <a:prstGeom prst="rect">
            <a:avLst/>
          </a:prstGeom>
          <a:noFill/>
        </p:spPr>
      </p:pic>
      <p:cxnSp>
        <p:nvCxnSpPr>
          <p:cNvPr id="4" name="直接连接符 3"/>
          <p:cNvCxnSpPr/>
          <p:nvPr/>
        </p:nvCxnSpPr>
        <p:spPr>
          <a:xfrm>
            <a:off x="7105700" y="6444191"/>
            <a:ext cx="4896543" cy="9145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14"/>
          <p:cNvSpPr/>
          <p:nvPr/>
        </p:nvSpPr>
        <p:spPr>
          <a:xfrm>
            <a:off x="7105699" y="4797152"/>
            <a:ext cx="4498068" cy="1440160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</a:t>
            </a:r>
          </a:p>
          <a:p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2001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29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日，国家认证认可监督管理委员会在北京成立，结束了我国认证认可工作多头管理、政出多门的历史，建立了统一的认证认可管理体制。</a:t>
            </a:r>
            <a:endParaRPr lang="zh-CN" altLang="zh-CN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mtClean="0"/>
              <a:t> </a:t>
            </a:r>
            <a:endParaRPr lang="zh-CN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7298632" y="6237312"/>
            <a:ext cx="4896543" cy="9145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14"/>
          <p:cNvSpPr/>
          <p:nvPr/>
        </p:nvSpPr>
        <p:spPr>
          <a:xfrm>
            <a:off x="6938591" y="5013176"/>
            <a:ext cx="5256584" cy="936104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2001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日，我国开始实施统一的强制性产品认证管理制度。我国按照国际通行规则，实现了强制性产品认证的“四个统一”。</a:t>
            </a:r>
            <a:endParaRPr lang="zh-CN" altLang="zh-CN"/>
          </a:p>
        </p:txBody>
      </p:sp>
      <p:pic>
        <p:nvPicPr>
          <p:cNvPr id="5122" name="Picture 2" descr="D:\CNAS\2018年\第十一个认可日\展板\2018世界认可日展板用图（会后整理定 刘光提供）\8.2  图片28--2：为了保障人身健康安全和社会公共安全，我国实施强制性产品认证（CCC认证）制度。目前，CCC认证共覆盖20大类158种产品，累计颁发有效证书60余万张。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3132" y="1"/>
            <a:ext cx="4896544" cy="6859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CNAS\2019年\2019-6-9 第十二个世界认可日\布展宣传素材统计\认证认可成果展示\1-4 2002年4月8日，第一次全国认证认可工作部际联席会议召开，22个成员单位和社会各方共同推动认证认可工作开展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5175" cy="6915383"/>
          </a:xfrm>
          <a:prstGeom prst="rect">
            <a:avLst/>
          </a:prstGeom>
          <a:noFill/>
        </p:spPr>
      </p:pic>
      <p:cxnSp>
        <p:nvCxnSpPr>
          <p:cNvPr id="3" name="直接连接符 2"/>
          <p:cNvCxnSpPr/>
          <p:nvPr/>
        </p:nvCxnSpPr>
        <p:spPr>
          <a:xfrm flipV="1">
            <a:off x="1177950" y="6749036"/>
            <a:ext cx="8475860" cy="3854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 14"/>
          <p:cNvSpPr/>
          <p:nvPr/>
        </p:nvSpPr>
        <p:spPr>
          <a:xfrm>
            <a:off x="1417067" y="6381328"/>
            <a:ext cx="9001000" cy="515578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2002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日，全国认证认可部际联席会议暨第一次全体会议在京召开</a:t>
            </a:r>
            <a:r>
              <a:rPr lang="zh-CN" altLang="en-US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zh-CN" b="1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1123" y="0"/>
            <a:ext cx="8136904" cy="686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直接连接符 3"/>
          <p:cNvCxnSpPr/>
          <p:nvPr/>
        </p:nvCxnSpPr>
        <p:spPr>
          <a:xfrm>
            <a:off x="10490075" y="6381328"/>
            <a:ext cx="1368152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14"/>
          <p:cNvSpPr/>
          <p:nvPr/>
        </p:nvSpPr>
        <p:spPr>
          <a:xfrm>
            <a:off x="8522767" y="5157192"/>
            <a:ext cx="3672408" cy="1008112"/>
          </a:xfrm>
          <a:custGeom>
            <a:avLst/>
            <a:gdLst>
              <a:gd name="connsiteX0" fmla="*/ 0 w 4033295"/>
              <a:gd name="connsiteY0" fmla="*/ 0 h 648072"/>
              <a:gd name="connsiteX1" fmla="*/ 3709259 w 4033295"/>
              <a:gd name="connsiteY1" fmla="*/ 0 h 648072"/>
              <a:gd name="connsiteX2" fmla="*/ 4033295 w 4033295"/>
              <a:gd name="connsiteY2" fmla="*/ 324036 h 648072"/>
              <a:gd name="connsiteX3" fmla="*/ 3709259 w 4033295"/>
              <a:gd name="connsiteY3" fmla="*/ 648072 h 648072"/>
              <a:gd name="connsiteX4" fmla="*/ 72855 w 4033295"/>
              <a:gd name="connsiteY4" fmla="*/ 648072 h 648072"/>
              <a:gd name="connsiteX5" fmla="*/ 0 w 4033295"/>
              <a:gd name="connsiteY5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33295" h="648072">
                <a:moveTo>
                  <a:pt x="0" y="0"/>
                </a:moveTo>
                <a:lnTo>
                  <a:pt x="3709259" y="0"/>
                </a:lnTo>
                <a:cubicBezTo>
                  <a:pt x="3888219" y="0"/>
                  <a:pt x="4033295" y="145076"/>
                  <a:pt x="4033295" y="324036"/>
                </a:cubicBezTo>
                <a:cubicBezTo>
                  <a:pt x="4033295" y="502996"/>
                  <a:pt x="3888219" y="648072"/>
                  <a:pt x="3709259" y="648072"/>
                </a:cubicBezTo>
                <a:lnTo>
                  <a:pt x="72855" y="648072"/>
                </a:lnTo>
                <a:cubicBezTo>
                  <a:pt x="72855" y="432048"/>
                  <a:pt x="0" y="216024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17199" tIns="58599" rIns="117199" bIns="58599" rtlCol="0" anchor="ctr"/>
          <a:lstStyle/>
          <a:p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  经国务院领导批准，于</a:t>
            </a:r>
            <a:r>
              <a:rPr lang="en-US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2002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600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月正式建立了全国认证认可部际联席会议制度，作为认证认可工作的议事协调机制。</a:t>
            </a:r>
            <a:endParaRPr lang="zh-CN" altLang="zh-CN" sz="1600" b="1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c1ec6b4c8718ec3729fa4977e1f43f6073444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1154</Words>
  <Application>Microsoft Office PowerPoint</Application>
  <PresentationFormat>自定义</PresentationFormat>
  <Paragraphs>118</Paragraphs>
  <Slides>56</Slides>
  <Notes>9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57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</vt:vector>
  </TitlesOfParts>
  <Company>http://www.deepbbs.org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深度联盟http://www.deepbbs.org</dc:creator>
  <cp:lastModifiedBy>赵欢</cp:lastModifiedBy>
  <cp:revision>308</cp:revision>
  <dcterms:created xsi:type="dcterms:W3CDTF">2015-12-21T02:26:22Z</dcterms:created>
  <dcterms:modified xsi:type="dcterms:W3CDTF">2019-06-06T08:13:20Z</dcterms:modified>
</cp:coreProperties>
</file>