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drawings/drawing2.xml" ContentType="application/vnd.openxmlformats-officedocument.drawingml.chartshape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charts/colors2.xml" ContentType="application/vnd.ms-office.chartcolorstyle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docProps/custom.xml" ContentType="application/vnd.openxmlformats-officedocument.custom-propertie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34.xml" ContentType="application/vnd.openxmlformats-officedocument.presentationml.tags+xml"/>
  <Override PartName="/ppt/tags/tag43.xml" ContentType="application/vnd.openxmlformats-officedocument.presentationml.tags+xml"/>
  <Override PartName="/ppt/tags/tag52.xml" ContentType="application/vnd.openxmlformats-officedocument.presentationml.tags+xml"/>
  <Override PartName="/ppt/tags/tag61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tags/tag41.xml" ContentType="application/vnd.openxmlformats-officedocument.presentationml.tags+xml"/>
  <Override PartName="/ppt/tags/tag50.xml" ContentType="application/vnd.openxmlformats-officedocument.presentationml.tags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charts/chart1.xml" ContentType="application/vnd.openxmlformats-officedocument.drawingml.chart+xml"/>
  <Override PartName="/ppt/charts/style3.xml" ContentType="application/vnd.ms-office.chartstyl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Default Extension="png" ContentType="image/png"/>
  <Override PartName="/ppt/notesSlides/notesSlide1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tags/tag39.xml" ContentType="application/vnd.openxmlformats-officedocument.presentationml.tags+xml"/>
  <Override PartName="/ppt/tags/tag59.xml" ContentType="application/vnd.openxmlformats-officedocument.presentationml.tags+xml"/>
  <Default Extension="jpeg" ContentType="image/jpeg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57.xml" ContentType="application/vnd.openxmlformats-officedocument.presentationml.tags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55.xml" ContentType="application/vnd.openxmlformats-officedocument.presentationml.tags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53.xml" ContentType="application/vnd.openxmlformats-officedocument.presentationml.tags+xml"/>
  <Default Extension="gif" ContentType="image/gif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tags/tag51.xml" ContentType="application/vnd.openxmlformats-officedocument.presentationml.tags+xml"/>
  <Override PartName="/ppt/tags/tag60.xml" ContentType="application/vnd.openxmlformats-officedocument.presentationml.tags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charts/style4.xml" ContentType="application/vnd.ms-office.chartstyle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charts/colors4.xml" ContentType="application/vnd.ms-office.chartcolorstyle+xml"/>
  <Default Extension="rels" ContentType="application/vnd.openxmlformats-package.relationships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258" r:id="rId3"/>
    <p:sldId id="259" r:id="rId4"/>
    <p:sldId id="260" r:id="rId5"/>
    <p:sldId id="262" r:id="rId6"/>
    <p:sldId id="264" r:id="rId7"/>
    <p:sldId id="275" r:id="rId8"/>
    <p:sldId id="265" r:id="rId9"/>
    <p:sldId id="266" r:id="rId10"/>
    <p:sldId id="271" r:id="rId11"/>
    <p:sldId id="272" r:id="rId12"/>
    <p:sldId id="274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321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orient="horz" pos="5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E3EA"/>
    <a:srgbClr val="C2C5CC"/>
    <a:srgbClr val="B2BCCA"/>
    <a:srgbClr val="C8CFD9"/>
    <a:srgbClr val="CBD0DA"/>
    <a:srgbClr val="D2D9E1"/>
    <a:srgbClr val="CAD1DA"/>
    <a:srgbClr val="F2F6FB"/>
    <a:srgbClr val="DBE2EB"/>
    <a:srgbClr val="EFF1F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82" d="100"/>
          <a:sy n="82" d="100"/>
        </p:scale>
        <p:origin x="-72" y="-168"/>
      </p:cViewPr>
      <p:guideLst>
        <p:guide orient="horz" pos="1321"/>
        <p:guide orient="horz" pos="595"/>
        <p:guide pos="3817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admin\Desktop\&#26032;&#24314;%20Microsoft%20Excel%20&#24037;&#20316;&#34920;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C:\Users\admin\Desktop\&#26032;&#24314;%20Microsoft%20Excel%20&#24037;&#20316;&#34920;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admin\Desktop\&#26032;&#24314;%20Microsoft%20Excel%20&#24037;&#20316;&#34920;.xlsx" TargetMode="External"/><Relationship Id="rId4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admin\Desktop\&#26032;&#24314;%20Microsoft%20Excel%20&#24037;&#20316;&#34920;.xlsx" TargetMode="External"/><Relationship Id="rId4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CN"/>
  <c:chart>
    <c:autoTitleDeleted val="1"/>
    <c:plotArea>
      <c:layout>
        <c:manualLayout>
          <c:layoutTarget val="inner"/>
          <c:xMode val="edge"/>
          <c:yMode val="edge"/>
          <c:x val="2.6468625016507399E-2"/>
          <c:y val="4.3054607469310724E-2"/>
          <c:w val="0.93374090342324434"/>
          <c:h val="0.78585135431558129"/>
        </c:manualLayout>
      </c:layout>
      <c:lineChart>
        <c:grouping val="standard"/>
        <c:ser>
          <c:idx val="2"/>
          <c:order val="0"/>
          <c:tx>
            <c:strRef>
              <c:f>Sheet1!$B$3</c:f>
              <c:strCache>
                <c:ptCount val="1"/>
                <c:pt idx="0">
                  <c:v>集团营收（增长率）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Sheet1!$C$2:$E$2</c:f>
              <c:strCache>
                <c:ptCount val="3"/>
                <c:pt idx="0">
                  <c:v>2016年</c:v>
                </c:pt>
                <c:pt idx="1">
                  <c:v>2017年</c:v>
                </c:pt>
                <c:pt idx="2">
                  <c:v>2018年</c:v>
                </c:pt>
              </c:strCache>
            </c:strRef>
          </c:cat>
          <c:val>
            <c:numRef>
              <c:f>Sheet1!$C$3:$E$3</c:f>
              <c:numCache>
                <c:formatCode>0%</c:formatCode>
                <c:ptCount val="3"/>
                <c:pt idx="0">
                  <c:v>0.32000000000000017</c:v>
                </c:pt>
                <c:pt idx="1">
                  <c:v>0.48000000000000015</c:v>
                </c:pt>
                <c:pt idx="2">
                  <c:v>0.35000000000000014</c:v>
                </c:pt>
              </c:numCache>
            </c:numRef>
          </c:val>
        </c:ser>
        <c:ser>
          <c:idx val="3"/>
          <c:order val="1"/>
          <c:tx>
            <c:strRef>
              <c:f>Sheet1!$B$3</c:f>
              <c:strCache>
                <c:ptCount val="1"/>
                <c:pt idx="0">
                  <c:v>集团营收（增长率）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Sheet1!$C$2:$E$2</c:f>
              <c:strCache>
                <c:ptCount val="3"/>
                <c:pt idx="0">
                  <c:v>2016年</c:v>
                </c:pt>
                <c:pt idx="1">
                  <c:v>2017年</c:v>
                </c:pt>
                <c:pt idx="2">
                  <c:v>2018年</c:v>
                </c:pt>
              </c:strCache>
            </c:strRef>
          </c:cat>
          <c:val>
            <c:numRef>
              <c:f>Sheet1!$C$3:$E$3</c:f>
              <c:numCache>
                <c:formatCode>0%</c:formatCode>
                <c:ptCount val="3"/>
                <c:pt idx="0">
                  <c:v>0.32000000000000017</c:v>
                </c:pt>
                <c:pt idx="1">
                  <c:v>0.48000000000000015</c:v>
                </c:pt>
                <c:pt idx="2">
                  <c:v>0.35000000000000014</c:v>
                </c:pt>
              </c:numCache>
            </c:numRef>
          </c:val>
        </c:ser>
        <c:ser>
          <c:idx val="1"/>
          <c:order val="2"/>
          <c:tx>
            <c:strRef>
              <c:f>Sheet1!$B$3</c:f>
              <c:strCache>
                <c:ptCount val="1"/>
                <c:pt idx="0">
                  <c:v>集团营收（增长率）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Sheet1!$C$2:$E$2</c:f>
              <c:strCache>
                <c:ptCount val="3"/>
                <c:pt idx="0">
                  <c:v>2016年</c:v>
                </c:pt>
                <c:pt idx="1">
                  <c:v>2017年</c:v>
                </c:pt>
                <c:pt idx="2">
                  <c:v>2018年</c:v>
                </c:pt>
              </c:strCache>
            </c:strRef>
          </c:cat>
          <c:val>
            <c:numRef>
              <c:f>Sheet1!$C$3:$E$3</c:f>
              <c:numCache>
                <c:formatCode>0%</c:formatCode>
                <c:ptCount val="3"/>
                <c:pt idx="0">
                  <c:v>0.32000000000000017</c:v>
                </c:pt>
                <c:pt idx="1">
                  <c:v>0.48000000000000015</c:v>
                </c:pt>
                <c:pt idx="2">
                  <c:v>0.35000000000000014</c:v>
                </c:pt>
              </c:numCache>
            </c:numRef>
          </c:val>
        </c:ser>
        <c:ser>
          <c:idx val="0"/>
          <c:order val="3"/>
          <c:tx>
            <c:strRef>
              <c:f>Sheet1!$B$3</c:f>
              <c:strCache>
                <c:ptCount val="1"/>
                <c:pt idx="0">
                  <c:v>集团营收（增长率）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6.2397346613664806E-2"/>
                  <c:y val="-4.0604139708456798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0065454747553308"/>
                  <c:y val="-6.88134403770587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l">
                    <a:defRPr lang="zh-CN"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+mn-cs"/>
                    </a:defRPr>
                  </a:pPr>
                  <a:endParaRPr lang="zh-CN"/>
                </a:p>
              </c:txPr>
              <c:dLblPos val="r"/>
              <c:showVal val="1"/>
              <c:extLst>
                <c:ext xmlns:c15="http://schemas.microsoft.com/office/drawing/2012/chart" uri="{CE6537A1-D6FC-4f65-9D91-7224C49458BB}">
                  <c15:layout>
                    <c:manualLayout>
                      <c:w val="8.5659287776708407E-2"/>
                      <c:h val="0.11289537712895401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6.3632362726242326E-3"/>
                  <c:y val="-1.3769659861131206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zh-CN"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defRPr>
                </a:pPr>
                <a:endParaRPr lang="zh-CN"/>
              </a:p>
            </c:txPr>
            <c:dLblPos val="r"/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Sheet1!$C$2:$E$2</c:f>
              <c:strCache>
                <c:ptCount val="3"/>
                <c:pt idx="0">
                  <c:v>2016年</c:v>
                </c:pt>
                <c:pt idx="1">
                  <c:v>2017年</c:v>
                </c:pt>
                <c:pt idx="2">
                  <c:v>2018年</c:v>
                </c:pt>
              </c:strCache>
            </c:strRef>
          </c:cat>
          <c:val>
            <c:numRef>
              <c:f>Sheet1!$C$3:$E$3</c:f>
              <c:numCache>
                <c:formatCode>0%</c:formatCode>
                <c:ptCount val="3"/>
                <c:pt idx="0">
                  <c:v>0.32000000000000017</c:v>
                </c:pt>
                <c:pt idx="1">
                  <c:v>0.48000000000000015</c:v>
                </c:pt>
                <c:pt idx="2">
                  <c:v>0.35000000000000014</c:v>
                </c:pt>
              </c:numCache>
            </c:numRef>
          </c:val>
        </c:ser>
        <c:marker val="1"/>
        <c:axId val="113812608"/>
        <c:axId val="113814144"/>
      </c:lineChart>
      <c:catAx>
        <c:axId val="11381260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  <a:endParaRPr lang="zh-CN"/>
          </a:p>
        </c:txPr>
        <c:crossAx val="113814144"/>
        <c:crosses val="autoZero"/>
        <c:auto val="1"/>
        <c:lblAlgn val="ctr"/>
        <c:lblOffset val="100"/>
      </c:catAx>
      <c:valAx>
        <c:axId val="113814144"/>
        <c:scaling>
          <c:orientation val="minMax"/>
        </c:scaling>
        <c:delete val="1"/>
        <c:axPos val="l"/>
        <c:numFmt formatCode="0%" sourceLinked="1"/>
        <c:majorTickMark val="none"/>
        <c:tickLblPos val="none"/>
        <c:crossAx val="113812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 lang="zh-CN" sz="1100" b="1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</a:defRPr>
      </a:pPr>
      <a:endParaRPr lang="zh-CN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CN"/>
  <c:chart>
    <c:autoTitleDeleted val="1"/>
    <c:plotArea>
      <c:layout>
        <c:manualLayout>
          <c:layoutTarget val="inner"/>
          <c:xMode val="edge"/>
          <c:yMode val="edge"/>
          <c:x val="8.2873954287309079E-2"/>
          <c:y val="0"/>
          <c:w val="0.90383609529651399"/>
          <c:h val="0.84748352250781811"/>
        </c:manualLayout>
      </c:layout>
      <c:lineChart>
        <c:grouping val="standard"/>
        <c:ser>
          <c:idx val="1"/>
          <c:order val="0"/>
          <c:tx>
            <c:strRef>
              <c:f>Sheet1!$B$4</c:f>
              <c:strCache>
                <c:ptCount val="1"/>
                <c:pt idx="0">
                  <c:v>海外营收（增长率）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 cap="rnd">
                <a:solidFill>
                  <a:schemeClr val="accent5"/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4.4041760455707214E-2"/>
                  <c:y val="-6.9109256398738994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1871655357895297E-2"/>
                  <c:y val="-6.4367306232528135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05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defRPr>
                </a:pPr>
                <a:endParaRPr lang="zh-CN"/>
              </a:p>
            </c:txPr>
            <c:dLblPos val="r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Sheet1!$C$2:$E$2</c:f>
              <c:strCache>
                <c:ptCount val="3"/>
                <c:pt idx="0">
                  <c:v>2016年</c:v>
                </c:pt>
                <c:pt idx="1">
                  <c:v>2017年</c:v>
                </c:pt>
                <c:pt idx="2">
                  <c:v>2018年</c:v>
                </c:pt>
              </c:strCache>
            </c:strRef>
          </c:cat>
          <c:val>
            <c:numRef>
              <c:f>Sheet1!$C$4:$E$4</c:f>
              <c:numCache>
                <c:formatCode>0%</c:formatCode>
                <c:ptCount val="3"/>
                <c:pt idx="0">
                  <c:v>0.2</c:v>
                </c:pt>
                <c:pt idx="1">
                  <c:v>0.22</c:v>
                </c:pt>
                <c:pt idx="2">
                  <c:v>0.25</c:v>
                </c:pt>
              </c:numCache>
            </c:numRef>
          </c:val>
        </c:ser>
        <c:marker val="1"/>
        <c:axId val="78801536"/>
        <c:axId val="78815616"/>
      </c:lineChart>
      <c:catAx>
        <c:axId val="7880153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  <a:endParaRPr lang="zh-CN"/>
          </a:p>
        </c:txPr>
        <c:crossAx val="78815616"/>
        <c:crosses val="autoZero"/>
        <c:auto val="1"/>
        <c:lblAlgn val="ctr"/>
        <c:lblOffset val="100"/>
      </c:catAx>
      <c:valAx>
        <c:axId val="78815616"/>
        <c:scaling>
          <c:orientation val="minMax"/>
        </c:scaling>
        <c:delete val="1"/>
        <c:axPos val="l"/>
        <c:numFmt formatCode="0%" sourceLinked="1"/>
        <c:majorTickMark val="none"/>
        <c:tickLblPos val="none"/>
        <c:crossAx val="78801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 lang="zh-CN" sz="1050" b="1">
          <a:solidFill>
            <a:schemeClr val="bg1"/>
          </a:solidFill>
          <a:latin typeface="微软雅黑" panose="020B0503020204020204" charset="-122"/>
          <a:ea typeface="微软雅黑" panose="020B0503020204020204" charset="-122"/>
        </a:defRPr>
      </a:pPr>
      <a:endParaRPr lang="zh-CN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CN"/>
  <c:chart>
    <c:autoTitleDeleted val="1"/>
    <c:plotArea>
      <c:layout>
        <c:manualLayout>
          <c:layoutTarget val="inner"/>
          <c:xMode val="edge"/>
          <c:yMode val="edge"/>
          <c:x val="7.4072864368502642E-3"/>
          <c:y val="7.2459607869427345E-2"/>
          <c:w val="0.95925992459732401"/>
          <c:h val="0.81558245293602172"/>
        </c:manualLayout>
      </c:layout>
      <c:barChart>
        <c:barDir val="col"/>
        <c:grouping val="clustered"/>
        <c:ser>
          <c:idx val="0"/>
          <c:order val="0"/>
          <c:spPr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1000">
                  <a:srgbClr val="E54578">
                    <a:alpha val="79000"/>
                  </a:srgbClr>
                </a:gs>
                <a:gs pos="78000">
                  <a:srgbClr val="DE0045"/>
                </a:gs>
              </a:gsLst>
              <a:lin ang="16200000" scaled="1"/>
              <a:tileRect/>
            </a:gradFill>
            <a:ln>
              <a:noFill/>
            </a:ln>
            <a:effectLst/>
          </c:spPr>
          <c:dPt>
            <c:idx val="0"/>
            <c:spPr>
              <a:solidFill>
                <a:schemeClr val="accent5"/>
              </a:solidFill>
              <a:ln>
                <a:solidFill>
                  <a:schemeClr val="accent5"/>
                </a:solidFill>
              </a:ln>
              <a:effectLst/>
            </c:spPr>
          </c:dPt>
          <c:dPt>
            <c:idx val="1"/>
            <c:spPr>
              <a:solidFill>
                <a:schemeClr val="accent5"/>
              </a:solidFill>
              <a:ln>
                <a:solidFill>
                  <a:schemeClr val="accent5"/>
                </a:solidFill>
              </a:ln>
              <a:effectLst/>
            </c:spPr>
          </c:dPt>
          <c:dPt>
            <c:idx val="2"/>
            <c:spPr>
              <a:solidFill>
                <a:schemeClr val="accent5"/>
              </a:solidFill>
              <a:ln>
                <a:solidFill>
                  <a:schemeClr val="accent5"/>
                </a:solidFill>
              </a:ln>
              <a:effectLst/>
            </c:spPr>
          </c:dPt>
          <c:cat>
            <c:strRef>
              <c:f>Sheet1!$C$2:$E$2</c:f>
              <c:strCache>
                <c:ptCount val="3"/>
                <c:pt idx="0">
                  <c:v>2016年</c:v>
                </c:pt>
                <c:pt idx="1">
                  <c:v>2017年</c:v>
                </c:pt>
                <c:pt idx="2">
                  <c:v>2018年</c:v>
                </c:pt>
              </c:strCache>
            </c:strRef>
          </c:cat>
          <c:val>
            <c:numRef>
              <c:f>Sheet1!$G$5:$I$5</c:f>
              <c:numCache>
                <c:formatCode>General</c:formatCode>
                <c:ptCount val="3"/>
                <c:pt idx="0">
                  <c:v>8</c:v>
                </c:pt>
                <c:pt idx="1">
                  <c:v>10</c:v>
                </c:pt>
                <c:pt idx="2">
                  <c:v>13</c:v>
                </c:pt>
              </c:numCache>
            </c:numRef>
          </c:val>
        </c:ser>
        <c:gapWidth val="219"/>
        <c:overlap val="-27"/>
        <c:axId val="85841408"/>
        <c:axId val="85842944"/>
      </c:barChart>
      <c:catAx>
        <c:axId val="8584140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8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  <a:endParaRPr lang="zh-CN"/>
          </a:p>
        </c:txPr>
        <c:crossAx val="85842944"/>
        <c:crosses val="autoZero"/>
        <c:auto val="1"/>
        <c:lblAlgn val="ctr"/>
        <c:lblOffset val="100"/>
      </c:catAx>
      <c:valAx>
        <c:axId val="85842944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85841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 lang="zh-CN" sz="800" b="1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</a:defRPr>
      </a:pPr>
      <a:endParaRPr lang="zh-CN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CN"/>
  <c:chart>
    <c:autoTitleDeleted val="1"/>
    <c:plotArea>
      <c:layout>
        <c:manualLayout>
          <c:layoutTarget val="inner"/>
          <c:xMode val="edge"/>
          <c:yMode val="edge"/>
          <c:x val="4.0249866097886368E-2"/>
          <c:y val="0.14819745385675509"/>
          <c:w val="0.91950026780422667"/>
          <c:h val="0.7286020223980435"/>
        </c:manualLayout>
      </c:layout>
      <c:barChart>
        <c:barDir val="col"/>
        <c:grouping val="clustered"/>
        <c:ser>
          <c:idx val="0"/>
          <c:order val="0"/>
          <c:tx>
            <c:strRef>
              <c:f>Sheet1!$B$6</c:f>
              <c:strCache>
                <c:ptCount val="1"/>
                <c:pt idx="0">
                  <c:v>品牌价值(亿)（宁波市）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accent5"/>
              </a:solidFill>
            </a:ln>
            <a:effectLst/>
          </c:spPr>
          <c:dLbls>
            <c:dLbl>
              <c:idx val="0"/>
              <c:layout>
                <c:manualLayout>
                  <c:x val="3.6590787361714915E-3"/>
                  <c:y val="-4.1170115469744457E-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>
                      <a:defRPr lang="zh-CN" sz="1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defRPr>
                    </a:pPr>
                    <a:r>
                      <a:rPr lang="en-US" altLang="zh-CN" sz="1000" b="0" dirty="0" smtClean="0"/>
                      <a:t>101</a:t>
                    </a:r>
                    <a:r>
                      <a:rPr lang="zh-CN" altLang="en-US" sz="1000" b="0" dirty="0" smtClean="0"/>
                      <a:t>亿</a:t>
                    </a:r>
                  </a:p>
                  <a:p>
                    <a:pPr>
                      <a:defRPr lang="zh-CN" sz="1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defRPr>
                    </a:pPr>
                    <a:r>
                      <a:rPr lang="zh-CN" altLang="en-US" sz="1000" b="0" dirty="0" smtClean="0"/>
                      <a:t>第</a:t>
                    </a:r>
                    <a:r>
                      <a:rPr lang="en-US" altLang="zh-CN" sz="1000" b="0" dirty="0" smtClean="0"/>
                      <a:t>9</a:t>
                    </a:r>
                    <a:r>
                      <a:rPr lang="zh-CN" altLang="en-US" sz="1000" b="0" dirty="0" smtClean="0"/>
                      <a:t>名</a:t>
                    </a:r>
                    <a:endParaRPr lang="zh-CN" altLang="en-US" sz="1000" b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>
                      <a:defRPr lang="zh-CN" sz="1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defRPr>
                    </a:pPr>
                    <a:r>
                      <a:rPr lang="en-US" altLang="zh-CN" sz="1000" b="0" dirty="0" smtClean="0"/>
                      <a:t>164</a:t>
                    </a:r>
                    <a:r>
                      <a:rPr lang="zh-CN" altLang="en-US" sz="1000" b="0" dirty="0" smtClean="0"/>
                      <a:t>亿</a:t>
                    </a:r>
                  </a:p>
                  <a:p>
                    <a:pPr>
                      <a:defRPr lang="zh-CN" sz="1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defRPr>
                    </a:pPr>
                    <a:r>
                      <a:rPr lang="zh-CN" altLang="en-US" sz="1000" b="0" dirty="0" smtClean="0"/>
                      <a:t>第</a:t>
                    </a:r>
                    <a:r>
                      <a:rPr lang="en-US" altLang="zh-CN" sz="1000" b="0" dirty="0" smtClean="0"/>
                      <a:t>3</a:t>
                    </a:r>
                    <a:r>
                      <a:rPr lang="zh-CN" altLang="en-US" sz="1000" b="0" dirty="0" smtClean="0"/>
                      <a:t>名</a:t>
                    </a:r>
                    <a:endParaRPr lang="zh-CN" altLang="en-US" sz="1000" b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>
                      <a:lnSpc>
                        <a:spcPct val="100000"/>
                      </a:lnSpc>
                      <a:defRPr lang="zh-CN" sz="11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defRPr>
                    </a:pPr>
                    <a:r>
                      <a:rPr lang="en-US" altLang="zh-CN" sz="1100" b="0" dirty="0" smtClean="0"/>
                      <a:t>188</a:t>
                    </a:r>
                    <a:r>
                      <a:rPr lang="zh-CN" altLang="en-US" sz="1100" b="0" dirty="0" smtClean="0"/>
                      <a:t>亿</a:t>
                    </a:r>
                  </a:p>
                  <a:p>
                    <a:pPr>
                      <a:lnSpc>
                        <a:spcPct val="100000"/>
                      </a:lnSpc>
                      <a:defRPr lang="zh-CN" sz="11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defRPr>
                    </a:pPr>
                    <a:r>
                      <a:rPr lang="zh-CN" altLang="en-US" sz="1100" b="0" dirty="0" smtClean="0"/>
                      <a:t>第</a:t>
                    </a:r>
                    <a:r>
                      <a:rPr lang="en-US" altLang="zh-CN" sz="1100" b="0" dirty="0" smtClean="0"/>
                      <a:t>2</a:t>
                    </a:r>
                    <a:r>
                      <a:rPr lang="zh-CN" altLang="en-US" sz="1100" b="0" dirty="0" smtClean="0"/>
                      <a:t>名</a:t>
                    </a:r>
                    <a:endParaRPr lang="zh-CN" altLang="en-US" sz="1100" b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defRPr>
                </a:pPr>
                <a:endParaRPr lang="zh-CN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Sheet1!$C$2:$E$2</c:f>
              <c:strCache>
                <c:ptCount val="3"/>
                <c:pt idx="0">
                  <c:v>2016年</c:v>
                </c:pt>
                <c:pt idx="1">
                  <c:v>2017年</c:v>
                </c:pt>
                <c:pt idx="2">
                  <c:v>2018年</c:v>
                </c:pt>
              </c:strCache>
            </c:strRef>
          </c:cat>
          <c:val>
            <c:numRef>
              <c:f>Sheet1!$C$6:$E$6</c:f>
              <c:numCache>
                <c:formatCode>General</c:formatCode>
                <c:ptCount val="3"/>
                <c:pt idx="0">
                  <c:v>101.7</c:v>
                </c:pt>
                <c:pt idx="1">
                  <c:v>164</c:v>
                </c:pt>
                <c:pt idx="2">
                  <c:v>188.1</c:v>
                </c:pt>
              </c:numCache>
            </c:numRef>
          </c:val>
        </c:ser>
        <c:gapWidth val="219"/>
        <c:axId val="86067456"/>
        <c:axId val="86099072"/>
      </c:barChart>
      <c:catAx>
        <c:axId val="8606745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8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  <a:endParaRPr lang="zh-CN"/>
          </a:p>
        </c:txPr>
        <c:crossAx val="86099072"/>
        <c:crosses val="autoZero"/>
        <c:auto val="1"/>
        <c:lblAlgn val="ctr"/>
        <c:lblOffset val="100"/>
      </c:catAx>
      <c:valAx>
        <c:axId val="86099072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86067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 lang="zh-CN" sz="800" b="1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</a:defRPr>
      </a:pPr>
      <a:endParaRPr lang="zh-CN"/>
    </a:p>
  </c:txPr>
  <c:externalData r:id="rId1"/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0.06791</cdr:x>
      <cdr:y>0.26983</cdr:y>
    </cdr:from>
    <cdr:to>
      <cdr:x>0.26279</cdr:x>
      <cdr:y>0.36704</cdr:y>
    </cdr:to>
    <cdr:sp macro="" textlink="">
      <cdr:nvSpPr>
        <cdr:cNvPr id="2" name="矩形 1"/>
        <cdr:cNvSpPr/>
      </cdr:nvSpPr>
      <cdr:spPr>
        <a:xfrm xmlns:a="http://schemas.openxmlformats.org/drawingml/2006/main">
          <a:off x="200765" y="620592"/>
          <a:ext cx="576131" cy="2235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none" lIns="45720" tIns="45720" rIns="45720" bIns="45720" rtlCol="0" anchor="t" anchorCtr="0">
          <a:normAutofit/>
        </a:bodyPr>
        <a:lstStyle xmlns:a="http://schemas.openxmlformats.org/drawingml/2006/main"/>
        <a:p xmlns:a="http://schemas.openxmlformats.org/drawingml/2006/main">
          <a:r>
            <a:rPr lang="zh-CN" alt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rPr>
            <a:t>第</a:t>
          </a:r>
          <a:r>
            <a: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rPr>
            <a:t>18</a:t>
          </a:r>
          <a:r>
            <a:rPr lang="zh-CN" alt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rPr>
            <a:t>名</a:t>
          </a:r>
          <a:endParaRPr lang="zh-CN" altLang="en-US" sz="1100" dirty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charset="-122"/>
            <a:ea typeface="微软雅黑" panose="020B0503020204020204" charset="-122"/>
          </a:endParaRPr>
        </a:p>
      </cdr:txBody>
    </cdr:sp>
  </cdr:relSizeAnchor>
  <cdr:relSizeAnchor xmlns:cdr="http://schemas.openxmlformats.org/drawingml/2006/chartDrawing">
    <cdr:from>
      <cdr:x>0.40821</cdr:x>
      <cdr:y>0.17911</cdr:y>
    </cdr:from>
    <cdr:to>
      <cdr:x>0.5907</cdr:x>
      <cdr:y>0.27632</cdr:y>
    </cdr:to>
    <cdr:sp macro="" textlink="">
      <cdr:nvSpPr>
        <cdr:cNvPr id="3" name="矩形 2"/>
        <cdr:cNvSpPr/>
      </cdr:nvSpPr>
      <cdr:spPr>
        <a:xfrm xmlns:a="http://schemas.openxmlformats.org/drawingml/2006/main">
          <a:off x="1206801" y="411934"/>
          <a:ext cx="539495" cy="2235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none" lIns="45720" tIns="45720" rIns="45720" bIns="45720" rtlCol="0" anchor="t" anchorCtr="0">
          <a:norm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zh-CN" alt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rPr>
            <a:t>第</a:t>
          </a:r>
          <a:r>
            <a: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rPr>
            <a:t>14</a:t>
          </a:r>
          <a:r>
            <a:rPr lang="zh-CN" alt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rPr>
            <a:t>名</a:t>
          </a:r>
          <a:endParaRPr lang="zh-CN" altLang="en-US" sz="1100" dirty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charset="-122"/>
            <a:ea typeface="微软雅黑" panose="020B0503020204020204" charset="-122"/>
          </a:endParaRPr>
        </a:p>
      </cdr:txBody>
    </cdr:sp>
  </cdr:relSizeAnchor>
  <cdr:relSizeAnchor xmlns:cdr="http://schemas.openxmlformats.org/drawingml/2006/chartDrawing">
    <cdr:from>
      <cdr:x>0.73664</cdr:x>
      <cdr:y>0</cdr:y>
    </cdr:from>
    <cdr:to>
      <cdr:x>0.91421</cdr:x>
      <cdr:y>0.09721</cdr:y>
    </cdr:to>
    <cdr:sp macro="" textlink="">
      <cdr:nvSpPr>
        <cdr:cNvPr id="4" name="矩形 3"/>
        <cdr:cNvSpPr/>
      </cdr:nvSpPr>
      <cdr:spPr>
        <a:xfrm xmlns:a="http://schemas.openxmlformats.org/drawingml/2006/main">
          <a:off x="2177765" y="-2454442"/>
          <a:ext cx="524935" cy="2235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none" lIns="45720" tIns="45720" rIns="45720" bIns="45720" rtlCol="0" anchor="t" anchorCtr="0">
          <a:norm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zh-CN" alt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rPr>
            <a:t>第</a:t>
          </a:r>
          <a:r>
            <a: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rPr>
            <a:t>8</a:t>
          </a:r>
          <a:r>
            <a:rPr lang="zh-CN" alt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rPr>
            <a:t>名</a:t>
          </a:r>
          <a:endParaRPr lang="zh-CN" altLang="en-US" sz="1100" dirty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charset="-122"/>
            <a:ea typeface="微软雅黑" panose="020B0503020204020204" charset="-122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0.26643</cdr:x>
      <cdr:y>0.40659</cdr:y>
    </cdr:from>
    <cdr:to>
      <cdr:x>0.52989</cdr:x>
      <cdr:y>0.77246</cdr:y>
    </cdr:to>
    <cdr:sp macro="" textlink="">
      <cdr:nvSpPr>
        <cdr:cNvPr id="2" name="矩形 1"/>
        <cdr:cNvSpPr/>
      </cdr:nvSpPr>
      <cdr:spPr>
        <a:xfrm xmlns:a="http://schemas.openxmlformats.org/drawingml/2006/main">
          <a:off x="924742" y="101613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none" lIns="45720" tIns="45720" rIns="45720" bIns="45720" rtlCol="0" anchor="t" anchorCtr="0">
          <a:normAutofit/>
        </a:bodyPr>
        <a:lstStyle xmlns:a="http://schemas.openxmlformats.org/drawingml/2006/main"/>
        <a:p xmlns:a="http://schemas.openxmlformats.org/drawingml/2006/main">
          <a:endParaRPr lang="zh-CN" altLang="en-US" sz="110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pPr/>
              <a:t>2019/6/6</a:t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pPr/>
              <a:t>‹#›</a:t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9593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  <a:pPr/>
              <a:t>2019/6/6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75495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13D75-0971-46E2-972F-876BF1F0223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31960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13D75-0971-46E2-972F-876BF1F0223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41729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2019/6/6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2019/6/6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2019/6/6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695325" y="650930"/>
            <a:ext cx="10801351" cy="3177153"/>
          </a:xfrm>
          <a:custGeom>
            <a:avLst/>
            <a:gdLst>
              <a:gd name="connsiteX0" fmla="*/ 0 w 10801351"/>
              <a:gd name="connsiteY0" fmla="*/ 0 h 3177153"/>
              <a:gd name="connsiteX1" fmla="*/ 10801351 w 10801351"/>
              <a:gd name="connsiteY1" fmla="*/ 0 h 3177153"/>
              <a:gd name="connsiteX2" fmla="*/ 10801351 w 10801351"/>
              <a:gd name="connsiteY2" fmla="*/ 3177153 h 3177153"/>
              <a:gd name="connsiteX3" fmla="*/ 0 w 10801351"/>
              <a:gd name="connsiteY3" fmla="*/ 3177153 h 3177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01351" h="3177153">
                <a:moveTo>
                  <a:pt x="0" y="0"/>
                </a:moveTo>
                <a:lnTo>
                  <a:pt x="10801351" y="0"/>
                </a:lnTo>
                <a:lnTo>
                  <a:pt x="10801351" y="3177153"/>
                </a:lnTo>
                <a:lnTo>
                  <a:pt x="0" y="317715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56940" y="387351"/>
            <a:ext cx="739145" cy="7350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401" y="377721"/>
            <a:ext cx="881759" cy="8268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56940" y="387351"/>
            <a:ext cx="739145" cy="7350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401" y="377721"/>
            <a:ext cx="881759" cy="8268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2019/6/6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2019/6/6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2019/6/6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pPr/>
              <a:t>2019/6/6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6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1.xml"/><Relationship Id="rId20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8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2019/6/6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9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0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7.jpeg"/><Relationship Id="rId4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jpe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占位符 3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lum bright="12000" contrast="12000"/>
          </a:blip>
          <a:srcRect/>
          <a:stretch>
            <a:fillRect/>
          </a:stretch>
        </p:blipFill>
        <p:spPr/>
      </p:pic>
      <p:sp>
        <p:nvSpPr>
          <p:cNvPr id="3" name="矩形 2"/>
          <p:cNvSpPr/>
          <p:nvPr/>
        </p:nvSpPr>
        <p:spPr>
          <a:xfrm>
            <a:off x="950595" y="2901950"/>
            <a:ext cx="10393045" cy="2522220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191797" y="3384550"/>
            <a:ext cx="9882505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contourW="12700"/>
          </a:bodyPr>
          <a:lstStyle/>
          <a:p>
            <a:pPr algn="dist"/>
            <a:r>
              <a:rPr lang="zh-CN" altLang="en-US" sz="4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认证</a:t>
            </a:r>
            <a:r>
              <a:rPr lang="zh-CN" altLang="en-US" sz="48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认可，传递信任</a:t>
            </a:r>
            <a:r>
              <a:rPr lang="zh-CN" altLang="en-US" sz="4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lang="zh-CN" altLang="en-US" sz="48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更</a:t>
            </a:r>
            <a:r>
              <a:rPr lang="zh-CN" altLang="en-US" sz="4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创造价值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241233" y="4444430"/>
            <a:ext cx="9178925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contourW="12700"/>
          </a:bodyPr>
          <a:lstStyle>
            <a:defPPr>
              <a:defRPr lang="zh-CN"/>
            </a:defPPr>
            <a:lvl1pPr algn="dist">
              <a:defRPr sz="9600"/>
            </a:lvl1pPr>
          </a:lstStyle>
          <a:p>
            <a:pPr algn="just"/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Accreditation 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for trust, for creation of </a:t>
            </a: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values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3122" y="1410257"/>
            <a:ext cx="1044763" cy="10447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sndAc>
          <p:endSnd/>
        </p:sndAc>
      </p:transition>
    </mc:Choice>
    <mc:Fallback>
      <p:transition spd="med"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表 1"/>
          <p:cNvGraphicFramePr/>
          <p:nvPr>
            <p:extLst>
              <p:ext uri="{D42A27DB-BD31-4B8C-83A1-F6EECF244321}">
                <p14:modId xmlns:p14="http://schemas.microsoft.com/office/powerpoint/2010/main" xmlns="" val="1347795871"/>
              </p:ext>
            </p:extLst>
          </p:nvPr>
        </p:nvGraphicFramePr>
        <p:xfrm>
          <a:off x="806689" y="3434515"/>
          <a:ext cx="3941776" cy="3066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图表 2"/>
          <p:cNvGraphicFramePr/>
          <p:nvPr>
            <p:extLst>
              <p:ext uri="{D42A27DB-BD31-4B8C-83A1-F6EECF244321}">
                <p14:modId xmlns:p14="http://schemas.microsoft.com/office/powerpoint/2010/main" xmlns="" val="3412291222"/>
              </p:ext>
            </p:extLst>
          </p:nvPr>
        </p:nvGraphicFramePr>
        <p:xfrm>
          <a:off x="7336642" y="2740234"/>
          <a:ext cx="4627759" cy="3898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1"/>
          <p:cNvSpPr txBox="1"/>
          <p:nvPr/>
        </p:nvSpPr>
        <p:spPr>
          <a:xfrm>
            <a:off x="849376" y="1986959"/>
            <a:ext cx="3692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宁波市税收贡献排名</a:t>
            </a:r>
            <a:endPara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Tax amount ranking in Ningbo City</a:t>
            </a:r>
            <a:endPara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 smtClean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逐年攀升</a:t>
            </a:r>
            <a:endParaRPr lang="en-US" altLang="zh-CN" sz="1600" b="1" dirty="0" smtClean="0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Rank higher every </a:t>
            </a:r>
            <a:r>
              <a:rPr lang="en-US" altLang="zh-CN" sz="1600" b="1" dirty="0" smtClean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year</a:t>
            </a:r>
            <a:endParaRPr lang="en-US" altLang="zh-CN" sz="1600" b="1" dirty="0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6406425" y="1986959"/>
            <a:ext cx="27409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品牌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价值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一路攀升</a:t>
            </a:r>
            <a:endPara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 Unicode MS" panose="020B0604020202020204" charset="-122"/>
              </a:rPr>
              <a:t>Brand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 Unicode MS" panose="020B0604020202020204" charset="-122"/>
              </a:rPr>
              <a:t>Value Grows </a:t>
            </a:r>
            <a:endPara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位列宁波市第 </a:t>
            </a:r>
            <a:r>
              <a:rPr lang="en-US" altLang="zh-CN" sz="1600" b="1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2 </a:t>
            </a:r>
            <a:r>
              <a:rPr lang="zh-CN" altLang="en-US" sz="1600" b="1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位</a:t>
            </a:r>
            <a:endParaRPr lang="en-US" altLang="zh-CN" sz="1600" b="1" dirty="0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No. 2 in Ningbo in 2018</a:t>
            </a:r>
          </a:p>
        </p:txBody>
      </p:sp>
      <p:sp>
        <p:nvSpPr>
          <p:cNvPr id="20" name="矩形 19"/>
          <p:cNvSpPr/>
          <p:nvPr/>
        </p:nvSpPr>
        <p:spPr>
          <a:xfrm>
            <a:off x="3216910" y="608330"/>
            <a:ext cx="5744210" cy="5937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839845" y="1161415"/>
            <a:ext cx="4498975" cy="107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4521200" y="747395"/>
            <a:ext cx="3164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成就信任 创造价值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3812529" y="1173527"/>
            <a:ext cx="4634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Accreditation for trust, for creation of values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32741" y="316311"/>
            <a:ext cx="690994" cy="648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19180" y="316230"/>
            <a:ext cx="648000" cy="6480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>
          <a:xfrm>
            <a:off x="11050270" y="332740"/>
            <a:ext cx="0" cy="6362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640#780-最终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62748" y="3132825"/>
            <a:ext cx="2308267" cy="28132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1-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0351" y="3130636"/>
            <a:ext cx="2303701" cy="28151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矩形 15"/>
          <p:cNvSpPr/>
          <p:nvPr/>
        </p:nvSpPr>
        <p:spPr>
          <a:xfrm>
            <a:off x="1203889" y="2334347"/>
            <a:ext cx="2123400" cy="6093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G20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峰会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20000"/>
              </a:lnSpc>
              <a:defRPr/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G20 Summit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2016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546123" y="2334347"/>
            <a:ext cx="2415485" cy="6093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 Unicode MS" panose="020B0604020202020204" charset="-122"/>
              </a:rPr>
              <a:t>一带一路国际高峰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 Unicode MS" panose="020B0604020202020204" charset="-122"/>
              </a:rPr>
              <a:t>论坛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Arial Unicode MS" panose="020B0604020202020204" charset="-122"/>
            </a:endParaRPr>
          </a:p>
          <a:p>
            <a:pPr algn="ctr">
              <a:lnSpc>
                <a:spcPct val="120000"/>
              </a:lnSpc>
              <a:defRPr/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 Unicode MS" panose="020B0604020202020204" charset="-122"/>
              </a:rPr>
              <a:t>RBF Summit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 Unicode MS" panose="020B0604020202020204" charset="-122"/>
              </a:rPr>
              <a:t>2017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Arial Unicode MS" panose="020B060402020202020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522676" y="2168166"/>
            <a:ext cx="3195196" cy="8679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 Unicode MS" panose="020B0604020202020204" charset="-122"/>
              </a:rPr>
              <a:t>北京中非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 Unicode MS" panose="020B0604020202020204" charset="-122"/>
              </a:rPr>
              <a:t>论坛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Arial Unicode MS" panose="020B0604020202020204" charset="-122"/>
            </a:endParaRPr>
          </a:p>
          <a:p>
            <a:pPr algn="ctr">
              <a:lnSpc>
                <a:spcPct val="120000"/>
              </a:lnSpc>
              <a:defRPr/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 Unicode MS" panose="020B0604020202020204" charset="-122"/>
              </a:rPr>
              <a:t>China-Africa Cooperation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 Unicode MS" panose="020B0604020202020204" charset="-122"/>
              </a:rPr>
              <a:t>Forum 2018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Arial Unicode MS" panose="020B060402020202020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180442" y="2334347"/>
            <a:ext cx="2123400" cy="6093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 Unicode MS" panose="020B0604020202020204" charset="-122"/>
              </a:rPr>
              <a:t>金砖五国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 Unicode MS" panose="020B0604020202020204" charset="-122"/>
              </a:rPr>
              <a:t>峰会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Arial Unicode MS" panose="020B0604020202020204" charset="-122"/>
            </a:endParaRPr>
          </a:p>
          <a:p>
            <a:pPr lvl="0" algn="ctr">
              <a:lnSpc>
                <a:spcPct val="120000"/>
              </a:lnSpc>
              <a:defRPr/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 Unicode MS" panose="020B0604020202020204" charset="-122"/>
              </a:rPr>
              <a:t>BRICS Summit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 Unicode MS" panose="020B0604020202020204" charset="-122"/>
              </a:rPr>
              <a:t>2017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Arial Unicode MS" panose="020B060402020202020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69990" y="3130636"/>
            <a:ext cx="2300570" cy="2806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073" r="1842" b="1248"/>
          <a:stretch>
            <a:fillRect/>
          </a:stretch>
        </p:blipFill>
        <p:spPr>
          <a:xfrm>
            <a:off x="1115023" y="3133316"/>
            <a:ext cx="2301133" cy="28124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矩形 14"/>
          <p:cNvSpPr/>
          <p:nvPr/>
        </p:nvSpPr>
        <p:spPr>
          <a:xfrm>
            <a:off x="3250316" y="621030"/>
            <a:ext cx="5744210" cy="5937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873251" y="1174115"/>
            <a:ext cx="4498975" cy="107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4554606" y="760095"/>
            <a:ext cx="3164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中国品牌 全球认可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3829020" y="1194435"/>
            <a:ext cx="4557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Deli, the globally trusted Chinese Brand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32741" y="316311"/>
            <a:ext cx="690994" cy="64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19180" y="316230"/>
            <a:ext cx="648000" cy="6480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11050270" y="332740"/>
            <a:ext cx="0" cy="6362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占位符 10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695325" y="650930"/>
            <a:ext cx="10801351" cy="3434075"/>
          </a:xfrm>
        </p:spPr>
      </p:pic>
      <p:sp>
        <p:nvSpPr>
          <p:cNvPr id="4" name="文本框 3"/>
          <p:cNvSpPr txBox="1"/>
          <p:nvPr/>
        </p:nvSpPr>
        <p:spPr>
          <a:xfrm>
            <a:off x="695325" y="2915454"/>
            <a:ext cx="10523918" cy="10618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质量成就</a:t>
            </a:r>
            <a:r>
              <a:rPr kumimoji="0" lang="zh-CN" alt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梦想</a:t>
            </a:r>
            <a:endParaRPr kumimoji="0" lang="en-US" altLang="zh-CN" sz="35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lvl="0" algn="ctr">
              <a:defRPr/>
            </a:pP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Dream fulfilled by success of 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Quality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44967" y="4334636"/>
            <a:ext cx="8554985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contourW="12700"/>
          </a:bodyPr>
          <a:lstStyle>
            <a:defPPr>
              <a:defRPr lang="zh-CN"/>
            </a:defPPr>
            <a:lvl1pPr algn="dist">
              <a:defRPr sz="9600"/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成为一家值得信赖且受人尊敬的企业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057428" y="4986355"/>
            <a:ext cx="8172750" cy="665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2800" kern="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</a:rPr>
              <a:t>Recognised</a:t>
            </a:r>
            <a:r>
              <a:rPr lang="en-US" altLang="zh-CN" sz="28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</a:rPr>
              <a:t> as a trusted and respected </a:t>
            </a:r>
            <a:r>
              <a:rPr lang="en-US" altLang="zh-CN" sz="2800" kern="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</a:rPr>
              <a:t>enterprise</a:t>
            </a:r>
            <a:endParaRPr lang="zh-CN" altLang="zh-CN" sz="2800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微软雅黑 Light" panose="020B0502040204020203" pitchFamily="34" charset="-122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3618" y="1481227"/>
            <a:ext cx="1044763" cy="104476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32741" y="316311"/>
            <a:ext cx="690994" cy="648000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4389755" y="613410"/>
            <a:ext cx="3414395" cy="5937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19180" y="316230"/>
            <a:ext cx="648000" cy="648000"/>
          </a:xfrm>
          <a:prstGeom prst="rect">
            <a:avLst/>
          </a:prstGeom>
        </p:spPr>
      </p:pic>
      <p:cxnSp>
        <p:nvCxnSpPr>
          <p:cNvPr id="25" name="直接连接符 24"/>
          <p:cNvCxnSpPr/>
          <p:nvPr/>
        </p:nvCxnSpPr>
        <p:spPr>
          <a:xfrm>
            <a:off x="11050270" y="332740"/>
            <a:ext cx="0" cy="6362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8079" y="3869042"/>
            <a:ext cx="815340" cy="81534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2085" y="4062522"/>
            <a:ext cx="2118319" cy="47883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9484" y="4058975"/>
            <a:ext cx="460375" cy="504249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10029709" y="4113734"/>
            <a:ext cx="1569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得力办公</a:t>
            </a:r>
            <a:r>
              <a:rPr lang="zh-CN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家具</a:t>
            </a: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9194" y="4037317"/>
            <a:ext cx="1694815" cy="547370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832341" y="4657369"/>
            <a:ext cx="21595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得力集团旗下专业体育用品</a:t>
            </a: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品牌</a:t>
            </a:r>
            <a:endParaRPr lang="en-US" altLang="zh-CN" sz="11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</a:rPr>
              <a:t>Deli  sports 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</a:rPr>
              <a:t>products </a:t>
            </a: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</a:rPr>
              <a:t>brand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6438992" y="4704297"/>
            <a:ext cx="1556836" cy="5702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得力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e+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</a:t>
            </a: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办公</a:t>
            </a:r>
            <a:endParaRPr lang="en-US" altLang="zh-CN" sz="11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</a:rPr>
              <a:t>Deli e+ Smart </a:t>
            </a: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</a:rPr>
              <a:t>Office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8327849" y="4771377"/>
            <a:ext cx="13131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政企采购专业电商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8077993" y="4966099"/>
            <a:ext cx="1901636" cy="1078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Professional E-commerce platform </a:t>
            </a: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and brand  for 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government </a:t>
            </a: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&amp; 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company sourcing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4930140" y="1141730"/>
            <a:ext cx="2419350" cy="121920"/>
          </a:xfrm>
          <a:prstGeom prst="rect">
            <a:avLst/>
          </a:prstGeom>
          <a:gradFill>
            <a:gsLst>
              <a:gs pos="100000">
                <a:srgbClr val="F1F8FF"/>
              </a:gs>
              <a:gs pos="13000">
                <a:srgbClr val="F8F9FA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4"/>
          <p:cNvSpPr txBox="1"/>
          <p:nvPr/>
        </p:nvSpPr>
        <p:spPr>
          <a:xfrm>
            <a:off x="4926013" y="1163955"/>
            <a:ext cx="2372677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contourW="12700"/>
          </a:bodyPr>
          <a:lstStyle/>
          <a:p>
            <a:pPr lvl="0" algn="ctr">
              <a:defRPr/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Deli Group Company</a:t>
            </a:r>
          </a:p>
        </p:txBody>
      </p:sp>
      <p:sp>
        <p:nvSpPr>
          <p:cNvPr id="46" name="文本框 45"/>
          <p:cNvSpPr txBox="1"/>
          <p:nvPr/>
        </p:nvSpPr>
        <p:spPr>
          <a:xfrm>
            <a:off x="4977130" y="713105"/>
            <a:ext cx="224028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Geometr415 Blk BT" panose="020B0802020204020303" pitchFamily="34" charset="0"/>
                <a:ea typeface="微软雅黑" panose="020B0503020204020204" charset="-122"/>
                <a:cs typeface="+mn-cs"/>
              </a:rPr>
              <a:t>得力集团</a:t>
            </a:r>
          </a:p>
        </p:txBody>
      </p:sp>
      <p:pic>
        <p:nvPicPr>
          <p:cNvPr id="47" name="图片 46" descr="集什LOGO-0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833995" y="3860152"/>
            <a:ext cx="2000250" cy="911225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1878555" y="2296781"/>
            <a:ext cx="8077031" cy="149544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012338" y="2389959"/>
            <a:ext cx="8169229" cy="4358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中国</a:t>
            </a:r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最大的办公产业</a:t>
            </a:r>
            <a:r>
              <a:rPr lang="zh-CN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集团，多</a:t>
            </a:r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工作场景整体解决方案的倡导者与</a:t>
            </a:r>
            <a:r>
              <a:rPr lang="zh-CN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领导者。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2484966" y="2849069"/>
            <a:ext cx="7271259" cy="76444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The Largest Office Industry Group in China, A Leader and Advocator of One-stop-solution for Diverse &amp; Multi-scenario Working.</a:t>
            </a:r>
          </a:p>
        </p:txBody>
      </p:sp>
      <p:sp>
        <p:nvSpPr>
          <p:cNvPr id="2" name="矩形 1"/>
          <p:cNvSpPr/>
          <p:nvPr/>
        </p:nvSpPr>
        <p:spPr>
          <a:xfrm>
            <a:off x="3110623" y="4811706"/>
            <a:ext cx="132921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Deli 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Office Brand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789699" y="4811706"/>
            <a:ext cx="12891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Deli Tools Brand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940268" y="4803452"/>
            <a:ext cx="222000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Deli Office Furniture Brand</a:t>
            </a: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 cstate="print">
            <a:alphaModFix amt="5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883712" y="619641"/>
            <a:ext cx="6412688" cy="5937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765300" y="1870163"/>
            <a:ext cx="9078913" cy="2808216"/>
            <a:chOff x="177800" y="2314302"/>
            <a:chExt cx="9957518" cy="2408645"/>
          </a:xfrm>
        </p:grpSpPr>
        <p:sp>
          <p:nvSpPr>
            <p:cNvPr id="3" name="矩形 2"/>
            <p:cNvSpPr/>
            <p:nvPr/>
          </p:nvSpPr>
          <p:spPr>
            <a:xfrm>
              <a:off x="177800" y="2314302"/>
              <a:ext cx="9499600" cy="2408645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551275" y="2394313"/>
              <a:ext cx="9584043" cy="221746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消费</a:t>
              </a:r>
              <a:r>
                <a:rPr lang="zh-CN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升级，供给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侧</a:t>
              </a:r>
              <a:r>
                <a:rPr lang="zh-CN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改革</a:t>
              </a:r>
              <a:endPara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endParaRPr>
            </a:p>
            <a:p>
              <a:pPr algn="just"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Consumption </a:t>
              </a:r>
              <a:r>
                <a:rPr lang="en-US" altLang="zh-CN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upgrading</a:t>
              </a:r>
              <a:r>
                <a:rPr lang="zh-CN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，</a:t>
              </a:r>
              <a:r>
                <a:rPr lang="en-US" altLang="zh-CN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Structural 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reform of the supply</a:t>
              </a:r>
              <a:endPara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endParaRPr>
            </a:p>
            <a:p>
              <a:pPr algn="just"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zh-CN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满足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人民群众日益增长的对美好生活</a:t>
              </a:r>
              <a:r>
                <a:rPr lang="zh-CN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向往的需求</a:t>
              </a:r>
              <a:endPara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endParaRPr>
            </a:p>
            <a:p>
              <a:pPr algn="just"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To meet the growing demand of people for better life</a:t>
              </a:r>
              <a:endPara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endParaRPr>
            </a:p>
            <a:p>
              <a:pPr algn="just"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zh-CN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中国制造向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中国创造</a:t>
              </a:r>
              <a:r>
                <a:rPr lang="zh-CN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转变，中国速度向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中国质量</a:t>
              </a:r>
              <a:r>
                <a:rPr lang="zh-CN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转变</a:t>
              </a:r>
              <a:endPara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endParaRPr>
            </a:p>
            <a:p>
              <a:pPr algn="just"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A transformation from “Made in China” to “Create by China”, from “Grown in speed” to </a:t>
              </a:r>
              <a:endPara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endParaRPr>
            </a:p>
            <a:p>
              <a:pPr algn="just"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en-US" altLang="zh-CN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“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Grow with Quality”</a:t>
              </a:r>
              <a:endPara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endParaRPr>
            </a:p>
            <a:p>
              <a:pPr algn="just"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zh-CN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以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质量持续提升，不断增强大众对国产消费品的品质信任度和品牌认可</a:t>
              </a:r>
              <a:r>
                <a:rPr lang="zh-CN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度</a:t>
              </a:r>
              <a:endPara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endParaRPr>
            </a:p>
            <a:p>
              <a:pPr algn="just"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Build up brand identification and credibility through the continuous quality </a:t>
              </a:r>
              <a:r>
                <a:rPr lang="en-US" altLang="zh-CN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improvement</a:t>
              </a:r>
            </a:p>
          </p:txBody>
        </p:sp>
      </p:grpSp>
      <p:sp>
        <p:nvSpPr>
          <p:cNvPr id="23" name="矩形 22"/>
          <p:cNvSpPr/>
          <p:nvPr/>
        </p:nvSpPr>
        <p:spPr>
          <a:xfrm>
            <a:off x="3280728" y="1156578"/>
            <a:ext cx="5634672" cy="138187"/>
          </a:xfrm>
          <a:prstGeom prst="rect">
            <a:avLst/>
          </a:prstGeom>
          <a:gradFill>
            <a:gsLst>
              <a:gs pos="44000">
                <a:srgbClr val="DAE3EA"/>
              </a:gs>
              <a:gs pos="12000">
                <a:srgbClr val="C2C5CC"/>
              </a:gs>
              <a:gs pos="75000">
                <a:srgbClr val="B2BCCA"/>
              </a:gs>
              <a:gs pos="82000">
                <a:srgbClr val="F2F6F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316730" y="772795"/>
            <a:ext cx="3631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+mn-ea"/>
              </a:rPr>
              <a:t>增品种 提品质 创品牌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3204426" y="1171439"/>
            <a:ext cx="5771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Calibri" panose="020F0502020204030204" pitchFamily="34" charset="0"/>
              </a:rPr>
              <a:t>Category expansion, Quality improvement, and Branding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Calibri" panose="020F050202020403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105821" y="4678379"/>
            <a:ext cx="8093229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得力集团践行</a:t>
            </a:r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国家“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增</a:t>
            </a:r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品种、提品质、创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品牌</a:t>
            </a:r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” 三品战略</a:t>
            </a:r>
            <a:endParaRPr lang="en-US" altLang="zh-CN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sym typeface="+mn-ea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Deli Group is committed to practice the Chinese national strategies of  “Category expansion, Quality improvement, and Branding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”</a:t>
            </a:r>
            <a:endParaRPr lang="en-US" altLang="zh-CN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sym typeface="+mn-ea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落实浙江“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质量强省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  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标准强省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 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品牌强省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 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浙江制造</a:t>
            </a:r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”规划</a:t>
            </a:r>
            <a:endParaRPr lang="en-US" altLang="zh-CN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sym typeface="+mn-ea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Implement the planning of “Zhejiang Province with higher quality, standardization, owning strong brands, and ZHEJIANG MADE”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32741" y="316311"/>
            <a:ext cx="690994" cy="64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19180" y="316230"/>
            <a:ext cx="648000" cy="648000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11050270" y="332740"/>
            <a:ext cx="0" cy="6362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2883712" y="606941"/>
            <a:ext cx="6412688" cy="5937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276853" y="1159510"/>
            <a:ext cx="5661200" cy="122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547870" y="760095"/>
            <a:ext cx="3164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浙江制造 行业标杆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3321489" y="1194435"/>
            <a:ext cx="5549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ZHEJIANG MADE, Leader &amp; Benchmark of the industry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1760" y="2557335"/>
            <a:ext cx="2363470" cy="192657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8508" y="2279708"/>
            <a:ext cx="2289447" cy="22894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19035" y="2172556"/>
            <a:ext cx="2503170" cy="250330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026920" y="4784518"/>
            <a:ext cx="1031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离子净碎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纸机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703493" y="5046138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Shredder emitting air ion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725160" y="4785788"/>
            <a:ext cx="7416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云</a:t>
            </a: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打印机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654040" y="5046138"/>
            <a:ext cx="9989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Cloud printer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9125585" y="4784518"/>
            <a:ext cx="1151255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智能</a:t>
            </a: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APP</a:t>
            </a: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保险箱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014253" y="5046138"/>
            <a:ext cx="15071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Safe with APP control</a:t>
            </a:r>
          </a:p>
        </p:txBody>
      </p:sp>
      <p:sp>
        <p:nvSpPr>
          <p:cNvPr id="18" name="矩形 17"/>
          <p:cNvSpPr/>
          <p:nvPr/>
        </p:nvSpPr>
        <p:spPr>
          <a:xfrm>
            <a:off x="1386840" y="5603240"/>
            <a:ext cx="9418320" cy="91186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4746" tIns="124901" rIns="154746" bIns="124901" numCol="1" spcCol="1270" anchor="ctr" anchorCtr="0">
            <a:noAutofit/>
          </a:bodyPr>
          <a:lstStyle/>
          <a:p>
            <a:pPr marL="0" lvl="0" indent="0" algn="ctr" defTabSz="2089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4700" kern="1200"/>
          </a:p>
        </p:txBody>
      </p:sp>
      <p:sp>
        <p:nvSpPr>
          <p:cNvPr id="19" name="Shape 146"/>
          <p:cNvSpPr txBox="1"/>
          <p:nvPr/>
        </p:nvSpPr>
        <p:spPr>
          <a:xfrm>
            <a:off x="1650365" y="5680710"/>
            <a:ext cx="9070975" cy="308610"/>
          </a:xfrm>
          <a:prstGeom prst="rect">
            <a:avLst/>
          </a:prstGeom>
        </p:spPr>
        <p:txBody>
          <a:bodyPr vert="horz" lIns="70875" tIns="35438" rIns="70875" bIns="35438" rtlCol="0" anchor="b">
            <a:noAutofit/>
          </a:bodyPr>
          <a:lstStyle>
            <a:lvl1pPr>
              <a:defRPr sz="9000"/>
            </a:lvl1pPr>
          </a:lstStyle>
          <a:p>
            <a:pPr lvl="0"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浙江制造通过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对标国际一流标准，实施产品认证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+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企业认证，对标日本制造，德国</a:t>
            </a:r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制造，好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产品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+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好企业的</a:t>
            </a:r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代名词</a:t>
            </a:r>
          </a:p>
        </p:txBody>
      </p:sp>
      <p:sp>
        <p:nvSpPr>
          <p:cNvPr id="20" name="Shape 146"/>
          <p:cNvSpPr txBox="1"/>
          <p:nvPr/>
        </p:nvSpPr>
        <p:spPr>
          <a:xfrm>
            <a:off x="1703493" y="6171565"/>
            <a:ext cx="8837507" cy="308610"/>
          </a:xfrm>
          <a:prstGeom prst="rect">
            <a:avLst/>
          </a:prstGeom>
        </p:spPr>
        <p:txBody>
          <a:bodyPr vert="horz" lIns="70875" tIns="35438" rIns="70875" bIns="35438" rtlCol="0" anchor="b">
            <a:noAutofit/>
          </a:bodyPr>
          <a:lstStyle>
            <a:lvl1pPr>
              <a:defRPr sz="9000"/>
            </a:lvl1pPr>
          </a:lstStyle>
          <a:p>
            <a:pPr lvl="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Benchmarking first class standard globally, like Made in Japan, Made in Germany, ZHEJIANG MADE represent Good Product + Good Company, by accrediting both product and </a:t>
            </a:r>
            <a:r>
              <a:rPr lang="en-US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company</a:t>
            </a:r>
            <a:endParaRPr 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32741" y="316311"/>
            <a:ext cx="690994" cy="64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19180" y="316230"/>
            <a:ext cx="648000" cy="648000"/>
          </a:xfrm>
          <a:prstGeom prst="rect">
            <a:avLst/>
          </a:prstGeom>
        </p:spPr>
      </p:pic>
      <p:cxnSp>
        <p:nvCxnSpPr>
          <p:cNvPr id="33" name="直接连接符 32"/>
          <p:cNvCxnSpPr/>
          <p:nvPr/>
        </p:nvCxnSpPr>
        <p:spPr>
          <a:xfrm>
            <a:off x="11050270" y="332740"/>
            <a:ext cx="0" cy="6362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/>
          <p:cNvGrpSpPr/>
          <p:nvPr/>
        </p:nvGrpSpPr>
        <p:grpSpPr>
          <a:xfrm>
            <a:off x="731520" y="1635976"/>
            <a:ext cx="10229850" cy="3179445"/>
            <a:chOff x="1152" y="2755"/>
            <a:chExt cx="16110" cy="5007"/>
          </a:xfrm>
        </p:grpSpPr>
        <p:pic>
          <p:nvPicPr>
            <p:cNvPr id="26" name="图片 25" descr="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22" y="3156"/>
              <a:ext cx="15840" cy="4561"/>
            </a:xfrm>
            <a:prstGeom prst="rect">
              <a:avLst/>
            </a:prstGeom>
          </p:spPr>
        </p:pic>
        <p:sp>
          <p:nvSpPr>
            <p:cNvPr id="27" name="矩形 26"/>
            <p:cNvSpPr/>
            <p:nvPr/>
          </p:nvSpPr>
          <p:spPr>
            <a:xfrm rot="17040000">
              <a:off x="6886" y="5139"/>
              <a:ext cx="5007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152" y="4742"/>
              <a:ext cx="8157" cy="2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方正兰亭细黑_GBK" panose="02000000000000000000" charset="-122"/>
                </a:rPr>
                <a:t>订书机、碎纸机   </a:t>
              </a:r>
              <a:r>
                <a:rPr lang="en-US" altLang="zh-CN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方正兰亭细黑_GBK" panose="02000000000000000000" charset="-122"/>
                </a:rPr>
                <a:t>Stapler</a:t>
              </a:r>
              <a:r>
                <a:rPr lang="en-US" altLang="zh-CN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方正兰亭细黑_GBK" panose="02000000000000000000" charset="-122"/>
                </a:rPr>
                <a:t>, Shredder</a:t>
              </a:r>
              <a:endParaRPr lang="en-US" altLang="zh-CN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方正兰亭细黑_GBK" panose="02000000000000000000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方正兰亭细黑_GBK" panose="02000000000000000000" charset="-122"/>
                </a:rPr>
                <a:t>电子计算器</a:t>
              </a:r>
              <a:r>
                <a:rPr lang="zh-CN" alt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方正兰亭细黑_GBK" panose="02000000000000000000" charset="-122"/>
                </a:rPr>
                <a:t>、手动削笔机</a:t>
              </a:r>
              <a:r>
                <a:rPr lang="zh-CN" altLang="en-US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方正兰亭细黑_GBK" panose="02000000000000000000" charset="-122"/>
                </a:rPr>
                <a:t>机   </a:t>
              </a:r>
              <a:r>
                <a:rPr lang="en-US" altLang="zh-CN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方正兰亭细黑_GBK" panose="02000000000000000000" charset="-122"/>
                </a:rPr>
                <a:t>Calculator</a:t>
              </a:r>
              <a:r>
                <a:rPr lang="en-US" altLang="zh-CN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方正兰亭细黑_GBK" panose="02000000000000000000" charset="-122"/>
                </a:rPr>
                <a:t>, </a:t>
              </a:r>
              <a:r>
                <a:rPr lang="en-US" altLang="zh-CN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方正兰亭细黑_GBK" panose="02000000000000000000" charset="-122"/>
                </a:rPr>
                <a:t>Sharpener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方正兰亭细黑_GBK" panose="02000000000000000000" charset="-122"/>
                </a:rPr>
                <a:t>PVP</a:t>
              </a:r>
              <a:r>
                <a:rPr lang="zh-CN" altLang="en-US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方正兰亭细黑_GBK" panose="02000000000000000000" charset="-122"/>
                </a:rPr>
                <a:t>固体胶、档案盒   </a:t>
              </a:r>
              <a:r>
                <a:rPr lang="en-US" altLang="zh-CN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方正兰亭细黑_GBK" panose="02000000000000000000" charset="-122"/>
                </a:rPr>
                <a:t>PVP </a:t>
              </a:r>
              <a:r>
                <a:rPr lang="en-US" altLang="zh-CN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方正兰亭细黑_GBK" panose="02000000000000000000" charset="-122"/>
                </a:rPr>
                <a:t>glue stick, Box file</a:t>
              </a:r>
              <a:endParaRPr lang="en-US" altLang="zh-CN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方正兰亭细黑_GBK" panose="02000000000000000000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方正兰亭细黑_GBK" panose="02000000000000000000" charset="-122"/>
                </a:rPr>
                <a:t>低</a:t>
              </a:r>
              <a:r>
                <a:rPr lang="zh-CN" alt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方正兰亭细黑_GBK" panose="02000000000000000000" charset="-122"/>
                </a:rPr>
                <a:t>噪音高透明</a:t>
              </a:r>
              <a:r>
                <a:rPr lang="zh-CN" altLang="en-US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方正兰亭细黑_GBK" panose="02000000000000000000" charset="-122"/>
                </a:rPr>
                <a:t>胶带  </a:t>
              </a:r>
              <a:r>
                <a:rPr lang="en-US" altLang="zh-CN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方正兰亭细黑_GBK" panose="02000000000000000000" charset="-122"/>
                </a:rPr>
                <a:t>Low noise crystal clear packing tape</a:t>
              </a:r>
              <a:endPara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方正兰亭细黑_GBK" panose="02000000000000000000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方正兰亭细黑_GBK" panose="02000000000000000000" charset="-122"/>
                </a:rPr>
                <a:t>液体胶、防盗</a:t>
              </a:r>
              <a:r>
                <a:rPr lang="zh-CN" altLang="en-US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方正兰亭细黑_GBK" panose="02000000000000000000" charset="-122"/>
                </a:rPr>
                <a:t>保险箱  </a:t>
              </a:r>
              <a:r>
                <a:rPr lang="en-US" altLang="zh-CN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方正兰亭细黑_GBK" panose="02000000000000000000" charset="-122"/>
                </a:rPr>
                <a:t> Liquid glue, Safe</a:t>
              </a:r>
              <a:endPara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方正兰亭细黑_GBK" panose="02000000000000000000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en-US" altLang="zh-CN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方正兰亭细黑_GBK" panose="02000000000000000000" charset="-122"/>
                </a:rPr>
                <a:t>.......</a:t>
              </a:r>
            </a:p>
          </p:txBody>
        </p:sp>
        <p:pic>
          <p:nvPicPr>
            <p:cNvPr id="35" name="图片 34" descr="8ef3b8790321cc822d4966362b8e6b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40" y="4596"/>
              <a:ext cx="1696" cy="1696"/>
            </a:xfrm>
            <a:prstGeom prst="rect">
              <a:avLst/>
            </a:prstGeom>
          </p:spPr>
        </p:pic>
        <p:sp>
          <p:nvSpPr>
            <p:cNvPr id="36" name="矩形 35"/>
            <p:cNvSpPr/>
            <p:nvPr/>
          </p:nvSpPr>
          <p:spPr>
            <a:xfrm>
              <a:off x="11317" y="3414"/>
              <a:ext cx="4361" cy="946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11336" y="3443"/>
              <a:ext cx="4362" cy="495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认证机构</a:t>
              </a:r>
            </a:p>
          </p:txBody>
        </p:sp>
        <p:pic>
          <p:nvPicPr>
            <p:cNvPr id="38" name="图片 37" descr="a7e6a6b88c79f7dbc18de71e7c75a5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30" y="4567"/>
              <a:ext cx="1762" cy="2022"/>
            </a:xfrm>
            <a:prstGeom prst="rect">
              <a:avLst/>
            </a:prstGeom>
          </p:spPr>
        </p:pic>
        <p:pic>
          <p:nvPicPr>
            <p:cNvPr id="39" name="图片 38" descr="634d9c704fe5e4a1e8278ee2a7608ee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144" y="6598"/>
              <a:ext cx="1800" cy="619"/>
            </a:xfrm>
            <a:prstGeom prst="rect">
              <a:avLst/>
            </a:prstGeom>
          </p:spPr>
        </p:pic>
        <p:pic>
          <p:nvPicPr>
            <p:cNvPr id="40" name="图片 39" descr="324e865c5950effb448fa85ca54436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690" y="6389"/>
              <a:ext cx="1812" cy="847"/>
            </a:xfrm>
            <a:prstGeom prst="rect">
              <a:avLst/>
            </a:prstGeom>
          </p:spPr>
        </p:pic>
        <p:pic>
          <p:nvPicPr>
            <p:cNvPr id="41" name="图片 40" descr="3.WIT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146" y="4926"/>
              <a:ext cx="2000" cy="1073"/>
            </a:xfrm>
            <a:prstGeom prst="rect">
              <a:avLst/>
            </a:prstGeom>
          </p:spPr>
        </p:pic>
        <p:sp>
          <p:nvSpPr>
            <p:cNvPr id="28" name="矩形 27"/>
            <p:cNvSpPr/>
            <p:nvPr/>
          </p:nvSpPr>
          <p:spPr>
            <a:xfrm>
              <a:off x="8128" y="3194"/>
              <a:ext cx="4362" cy="495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1386840" y="5061162"/>
            <a:ext cx="9418320" cy="144843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4746" tIns="124901" rIns="154746" bIns="124901" numCol="1" spcCol="1270" anchor="ctr" anchorCtr="0">
            <a:noAutofit/>
          </a:bodyPr>
          <a:lstStyle/>
          <a:p>
            <a:pPr marL="0" lvl="0" indent="0" algn="ctr" defTabSz="2089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4700" kern="1200"/>
          </a:p>
        </p:txBody>
      </p:sp>
      <p:sp>
        <p:nvSpPr>
          <p:cNvPr id="19" name="Shape 146"/>
          <p:cNvSpPr txBox="1"/>
          <p:nvPr/>
        </p:nvSpPr>
        <p:spPr>
          <a:xfrm>
            <a:off x="1599565" y="5241502"/>
            <a:ext cx="8992870" cy="694055"/>
          </a:xfrm>
          <a:prstGeom prst="rect">
            <a:avLst/>
          </a:prstGeom>
        </p:spPr>
        <p:txBody>
          <a:bodyPr vert="horz" lIns="70875" tIns="35438" rIns="70875" bIns="35438" rtlCol="0" anchor="b">
            <a:noAutofit/>
          </a:bodyPr>
          <a:lstStyle>
            <a:lvl1pPr>
              <a:defRPr sz="9000"/>
            </a:lvl1pPr>
          </a:lstStyle>
          <a:p>
            <a:pPr>
              <a:lnSpc>
                <a:spcPct val="150000"/>
              </a:lnSpc>
            </a:pPr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得力选择</a:t>
            </a:r>
            <a:r>
              <a:rPr lang="en-US" altLang="zh-CN" sz="1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</a:t>
            </a:r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家不同国际顶尖认证机构，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已获得</a:t>
            </a:r>
            <a:r>
              <a:rPr lang="en-US" altLang="zh-CN" sz="1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9</a:t>
            </a:r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张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品字标认证证书</a:t>
            </a:r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，充分发挥认证认可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体检证</a:t>
            </a: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的作用，博采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众家之长</a:t>
            </a:r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，不断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挑战质量管理极限，增强消费者对“中国制造”的品质信任度与品牌认可</a:t>
            </a:r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度</a:t>
            </a:r>
          </a:p>
        </p:txBody>
      </p:sp>
      <p:sp>
        <p:nvSpPr>
          <p:cNvPr id="43" name="Shape 146"/>
          <p:cNvSpPr txBox="1"/>
          <p:nvPr/>
        </p:nvSpPr>
        <p:spPr>
          <a:xfrm>
            <a:off x="1599565" y="6177968"/>
            <a:ext cx="9091224" cy="308610"/>
          </a:xfrm>
          <a:prstGeom prst="rect">
            <a:avLst/>
          </a:prstGeom>
        </p:spPr>
        <p:txBody>
          <a:bodyPr vert="horz" lIns="70875" tIns="35438" rIns="70875" bIns="35438" rtlCol="0" anchor="b">
            <a:noAutofit/>
          </a:bodyPr>
          <a:lstStyle>
            <a:lvl1pPr>
              <a:defRPr sz="9000"/>
            </a:lvl1pPr>
          </a:lstStyle>
          <a:p>
            <a:pPr lvl="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1000" dirty="0">
                <a:solidFill>
                  <a:schemeClr val="bg1"/>
                </a:solidFill>
                <a:latin typeface="+mn-ea"/>
              </a:rPr>
              <a:t>Deli chose 5 top accreditation agencies, and has already gained </a:t>
            </a:r>
            <a:r>
              <a:rPr lang="en-US" sz="1000" dirty="0" smtClean="0">
                <a:solidFill>
                  <a:schemeClr val="bg1"/>
                </a:solidFill>
                <a:latin typeface="+mn-ea"/>
              </a:rPr>
              <a:t> 9“ZHEJIANG </a:t>
            </a:r>
            <a:r>
              <a:rPr lang="en-US" sz="1000" dirty="0">
                <a:solidFill>
                  <a:schemeClr val="bg1"/>
                </a:solidFill>
                <a:latin typeface="+mn-ea"/>
              </a:rPr>
              <a:t>MADE”, fully delivered the quality proof function of the certificate, breaking through higher quality management standard continuously, strengthening quality and brand credibility of “Made in China</a:t>
            </a:r>
            <a:r>
              <a:rPr lang="en-US" sz="1000" dirty="0" smtClean="0">
                <a:solidFill>
                  <a:schemeClr val="bg1"/>
                </a:solidFill>
                <a:latin typeface="+mn-ea"/>
              </a:rPr>
              <a:t>”</a:t>
            </a:r>
            <a:endParaRPr lang="en-US" sz="1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883712" y="606941"/>
            <a:ext cx="6412688" cy="5937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276853" y="1159510"/>
            <a:ext cx="5661200" cy="122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4547870" y="760095"/>
            <a:ext cx="3164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浙江制造 行业标杆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3321489" y="1194435"/>
            <a:ext cx="5549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ZHEJIANG MADE, Leader &amp; Benchmark of the industry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32741" y="316311"/>
            <a:ext cx="690994" cy="6480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19180" y="316230"/>
            <a:ext cx="648000" cy="648000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1877181" y="2075406"/>
            <a:ext cx="3187863" cy="60071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cxnSp>
        <p:nvCxnSpPr>
          <p:cNvPr id="45" name="直接连接符 44"/>
          <p:cNvCxnSpPr/>
          <p:nvPr/>
        </p:nvCxnSpPr>
        <p:spPr>
          <a:xfrm>
            <a:off x="11050270" y="332740"/>
            <a:ext cx="0" cy="6362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6189871" y="2148840"/>
            <a:ext cx="184731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方正兰亭细黑_GBK" panose="02000000000000000000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583168" y="2360600"/>
            <a:ext cx="19634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Calibri" panose="020F0502020204030204" pitchFamily="34" charset="0"/>
              </a:rPr>
              <a:t>Accreditation Institution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Calibri" panose="020F050202020403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863824" y="2434101"/>
            <a:ext cx="32455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ZHEJIANG MADE as industrial Benchmark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2101641" y="2115083"/>
            <a:ext cx="2769870" cy="3143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“浙江制造”成就品类标杆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384419" y="2043370"/>
            <a:ext cx="9218812" cy="3921594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242310" y="621030"/>
            <a:ext cx="5744210" cy="5937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865245" y="1174115"/>
            <a:ext cx="4498975" cy="107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4245610" y="760095"/>
            <a:ext cx="3738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得力在制造业生根开花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4302432" y="1193089"/>
            <a:ext cx="3587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“ZHEJIANG MADE” Roots in Deli</a:t>
            </a:r>
          </a:p>
        </p:txBody>
      </p:sp>
      <p:sp>
        <p:nvSpPr>
          <p:cNvPr id="26" name="TextBox 21"/>
          <p:cNvSpPr txBox="1"/>
          <p:nvPr/>
        </p:nvSpPr>
        <p:spPr>
          <a:xfrm>
            <a:off x="1676400" y="2131697"/>
            <a:ext cx="8926831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. </a:t>
            </a:r>
            <a:r>
              <a:rPr lang="zh-CN" altLang="en-US" b="1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成立得力优品管理委员会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，强力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推进质量提升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工程，增强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企业核心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竞争力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  <a:spcAft>
                <a:spcPts val="1800"/>
              </a:spcAft>
            </a:pPr>
            <a:r>
              <a:rPr lang="en-US" altLang="zh-CN" sz="1400" b="1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Deli set up </a:t>
            </a:r>
            <a:r>
              <a:rPr lang="en-US" altLang="zh-CN" sz="1400" b="1" dirty="0" err="1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Youpin</a:t>
            </a:r>
            <a:r>
              <a:rPr lang="en-US" altLang="zh-CN" sz="1400" b="1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 committee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to promote the quality improvement program, strengthen corporate’s core competitiveness 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. </a:t>
            </a:r>
            <a:r>
              <a:rPr lang="zh-CN" altLang="en-US" b="1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得力优品工程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2019-2020-2021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分别</a:t>
            </a:r>
            <a:r>
              <a:rPr lang="en-US" altLang="zh-CN" b="1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30%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en-US" altLang="zh-CN" b="1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50%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en-US" altLang="zh-CN" b="1" dirty="0" smtClean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70</a:t>
            </a:r>
            <a:r>
              <a:rPr lang="en-US" altLang="zh-CN" b="1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%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新产品必须通过优品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认证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  <a:spcAft>
                <a:spcPts val="1800"/>
              </a:spcAft>
            </a:pPr>
            <a:r>
              <a:rPr lang="en-US" altLang="zh-CN" sz="1400" b="1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Deli </a:t>
            </a:r>
            <a:r>
              <a:rPr lang="en-US" altLang="zh-CN" sz="1400" b="1" dirty="0" err="1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Youpin</a:t>
            </a:r>
            <a:r>
              <a:rPr lang="en-US" altLang="zh-CN" sz="1400" b="1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1400" b="1" dirty="0" smtClean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program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: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2019-2020-2021, we set a goal that </a:t>
            </a:r>
            <a:r>
              <a:rPr lang="en-US" altLang="zh-CN" sz="1400" b="1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30%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en-US" altLang="zh-CN" sz="1400" b="1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50%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en-US" altLang="zh-CN" sz="1400" b="1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70%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of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the new products must-pass rate of the </a:t>
            </a:r>
            <a:r>
              <a:rPr lang="en-US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Youpin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accreditation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. 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到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2019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en-US" altLang="zh-CN" b="1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500+SKU</a:t>
            </a:r>
            <a:r>
              <a:rPr lang="en-US" altLang="zh-CN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已获得得力优品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认证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b="1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500+SKU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have already gained </a:t>
            </a:r>
            <a:r>
              <a:rPr lang="en-US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Youpin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accreditation at the end of June,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2019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32741" y="316311"/>
            <a:ext cx="690994" cy="64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19180" y="316230"/>
            <a:ext cx="648000" cy="648000"/>
          </a:xfrm>
          <a:prstGeom prst="rect">
            <a:avLst/>
          </a:prstGeom>
        </p:spPr>
      </p:pic>
      <p:cxnSp>
        <p:nvCxnSpPr>
          <p:cNvPr id="13" name="直接连接符 12"/>
          <p:cNvCxnSpPr/>
          <p:nvPr/>
        </p:nvCxnSpPr>
        <p:spPr>
          <a:xfrm>
            <a:off x="11050270" y="332740"/>
            <a:ext cx="0" cy="6362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28944" y="4266787"/>
            <a:ext cx="1529666" cy="8125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得力优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品项目计划</a:t>
            </a:r>
            <a:endParaRPr lang="en-US" altLang="zh-CN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Deli </a:t>
            </a:r>
            <a:r>
              <a:rPr lang="en-US" altLang="zh-CN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Youpin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program 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kickoff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14941" y="2673799"/>
            <a:ext cx="1942572" cy="8125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选择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国际品牌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对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标</a:t>
            </a:r>
            <a:endParaRPr lang="en-US" altLang="zh-CN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Chose international brand as 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benchmark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70105" y="2926211"/>
            <a:ext cx="1525187" cy="8125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项目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组评价打分</a:t>
            </a:r>
            <a:endParaRPr lang="en-US" altLang="zh-CN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Quality 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scoring by  quality 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team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237948" y="2862711"/>
            <a:ext cx="1796102" cy="8125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产品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创新改进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Product improvement and 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innovation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605654" y="2989711"/>
            <a:ext cx="1561776" cy="5724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得力优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品发布</a:t>
            </a:r>
            <a:endParaRPr lang="en-US" altLang="zh-CN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Youpin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publication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57489" y="4612862"/>
            <a:ext cx="980440" cy="5724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对标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测试</a:t>
            </a:r>
            <a:endParaRPr lang="en-US" altLang="zh-CN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Test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845814" y="4817332"/>
            <a:ext cx="1719758" cy="54906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优标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制定发布</a:t>
            </a:r>
            <a:endParaRPr lang="en-US" altLang="zh-CN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Standard 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publication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385818" y="4699222"/>
            <a:ext cx="1294946" cy="8125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专家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组评审认证</a:t>
            </a:r>
            <a:endParaRPr lang="en-US" altLang="zh-CN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Committee 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assessment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845384" y="4596352"/>
            <a:ext cx="980440" cy="5724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激励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与表彰</a:t>
            </a:r>
            <a:endParaRPr lang="en-US" altLang="zh-CN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Awarding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 rot="180000">
            <a:off x="378169" y="3039332"/>
            <a:ext cx="11120120" cy="2014220"/>
            <a:chOff x="857" y="6064"/>
            <a:chExt cx="18925" cy="3428"/>
          </a:xfrm>
        </p:grpSpPr>
        <p:grpSp>
          <p:nvGrpSpPr>
            <p:cNvPr id="18" name="组合 17"/>
            <p:cNvGrpSpPr/>
            <p:nvPr/>
          </p:nvGrpSpPr>
          <p:grpSpPr>
            <a:xfrm>
              <a:off x="857" y="6064"/>
              <a:ext cx="14798" cy="3429"/>
              <a:chOff x="842" y="5857"/>
              <a:chExt cx="16790" cy="3890"/>
            </a:xfrm>
          </p:grpSpPr>
          <p:sp>
            <p:nvSpPr>
              <p:cNvPr id="20" name="Freeform 21"/>
              <p:cNvSpPr/>
              <p:nvPr/>
            </p:nvSpPr>
            <p:spPr bwMode="auto">
              <a:xfrm rot="840000">
                <a:off x="842" y="5857"/>
                <a:ext cx="11976" cy="3890"/>
              </a:xfrm>
              <a:custGeom>
                <a:avLst/>
                <a:gdLst>
                  <a:gd name="connsiteX0" fmla="*/ 0 w 11976"/>
                  <a:gd name="connsiteY0" fmla="*/ 3730 h 3889"/>
                  <a:gd name="connsiteX1" fmla="*/ 2787 w 11976"/>
                  <a:gd name="connsiteY1" fmla="*/ 2392 h 3889"/>
                  <a:gd name="connsiteX2" fmla="*/ 5203 w 11976"/>
                  <a:gd name="connsiteY2" fmla="*/ 3154 h 3889"/>
                  <a:gd name="connsiteX3" fmla="*/ 7484 w 11976"/>
                  <a:gd name="connsiteY3" fmla="*/ 1461 h 3889"/>
                  <a:gd name="connsiteX4" fmla="*/ 9777 w 11976"/>
                  <a:gd name="connsiteY4" fmla="*/ 2134 h 3889"/>
                  <a:gd name="connsiteX5" fmla="*/ 11976 w 11976"/>
                  <a:gd name="connsiteY5" fmla="*/ 0 h 3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0" t="0" r="r" b="b"/>
                <a:pathLst>
                  <a:path w="11976" h="3890">
                    <a:moveTo>
                      <a:pt x="0" y="3730"/>
                    </a:moveTo>
                    <a:cubicBezTo>
                      <a:pt x="1774" y="4475"/>
                      <a:pt x="1960" y="2375"/>
                      <a:pt x="2787" y="2392"/>
                    </a:cubicBezTo>
                    <a:cubicBezTo>
                      <a:pt x="3615" y="2409"/>
                      <a:pt x="4122" y="3222"/>
                      <a:pt x="5203" y="3154"/>
                    </a:cubicBezTo>
                    <a:cubicBezTo>
                      <a:pt x="6285" y="3086"/>
                      <a:pt x="6369" y="1596"/>
                      <a:pt x="7484" y="1461"/>
                    </a:cubicBezTo>
                    <a:cubicBezTo>
                      <a:pt x="8599" y="1325"/>
                      <a:pt x="8713" y="2185"/>
                      <a:pt x="9777" y="2134"/>
                    </a:cubicBezTo>
                    <a:cubicBezTo>
                      <a:pt x="10842" y="2083"/>
                      <a:pt x="10895" y="356"/>
                      <a:pt x="11976" y="0"/>
                    </a:cubicBezTo>
                  </a:path>
                </a:pathLst>
              </a:custGeom>
              <a:noFill/>
              <a:ln w="19050" cap="flat">
                <a:solidFill>
                  <a:srgbClr val="32354A"/>
                </a:solidFill>
                <a:prstDash val="dash"/>
                <a:miter lim="800000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6C6C6C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方正书宋简体" panose="02010601030101010101" pitchFamily="65" charset="-122"/>
                  <a:ea typeface="方正仿宋简体" panose="02010601030101010101" charset="-122"/>
                  <a:cs typeface="+mn-ea"/>
                  <a:sym typeface="方正书宋简体" panose="02010601030101010101" pitchFamily="65" charset="-122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 rot="840000">
                <a:off x="1250" y="8150"/>
                <a:ext cx="537" cy="537"/>
              </a:xfrm>
              <a:prstGeom prst="ellipse">
                <a:avLst/>
              </a:prstGeom>
              <a:solidFill>
                <a:srgbClr val="32354A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书宋简体" panose="02010601030101010101" pitchFamily="65" charset="-122"/>
                  <a:ea typeface="方正仿宋简体" panose="02010601030101010101" charset="-122"/>
                  <a:cs typeface="+mn-ea"/>
                  <a:sym typeface="方正书宋简体" panose="02010601030101010101" pitchFamily="65" charset="-122"/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>
              <a:xfrm rot="840000">
                <a:off x="3222" y="7245"/>
                <a:ext cx="537" cy="537"/>
              </a:xfrm>
              <a:prstGeom prst="ellipse">
                <a:avLst/>
              </a:prstGeom>
              <a:solidFill>
                <a:srgbClr val="32354A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书宋简体" panose="02010601030101010101" pitchFamily="65" charset="-122"/>
                  <a:ea typeface="方正仿宋简体" panose="02010601030101010101" charset="-122"/>
                  <a:cs typeface="+mn-ea"/>
                  <a:sym typeface="方正书宋简体" panose="02010601030101010101" pitchFamily="65" charset="-122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 rot="840000">
                <a:off x="5779" y="8603"/>
                <a:ext cx="537" cy="537"/>
              </a:xfrm>
              <a:prstGeom prst="ellipse">
                <a:avLst/>
              </a:prstGeom>
              <a:solidFill>
                <a:srgbClr val="32354A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书宋简体" panose="02010601030101010101" pitchFamily="65" charset="-122"/>
                  <a:ea typeface="方正仿宋简体" panose="02010601030101010101" charset="-122"/>
                  <a:cs typeface="+mn-ea"/>
                  <a:sym typeface="方正书宋简体" panose="02010601030101010101" pitchFamily="65" charset="-122"/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 rot="840000">
                <a:off x="7946" y="7484"/>
                <a:ext cx="537" cy="537"/>
              </a:xfrm>
              <a:prstGeom prst="ellipse">
                <a:avLst/>
              </a:prstGeom>
              <a:solidFill>
                <a:srgbClr val="32354A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书宋简体" panose="02010601030101010101" pitchFamily="65" charset="-122"/>
                  <a:ea typeface="方正仿宋简体" panose="02010601030101010101" charset="-122"/>
                  <a:cs typeface="+mn-ea"/>
                  <a:sym typeface="方正书宋简体" panose="02010601030101010101" pitchFamily="65" charset="-122"/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 rot="840000">
                <a:off x="10344" y="8801"/>
                <a:ext cx="537" cy="537"/>
              </a:xfrm>
              <a:prstGeom prst="ellipse">
                <a:avLst/>
              </a:prstGeom>
              <a:solidFill>
                <a:srgbClr val="32354A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书宋简体" panose="02010601030101010101" pitchFamily="65" charset="-122"/>
                  <a:ea typeface="方正仿宋简体" panose="02010601030101010101" charset="-122"/>
                  <a:cs typeface="+mn-ea"/>
                  <a:sym typeface="方正书宋简体" panose="02010601030101010101" pitchFamily="65" charset="-122"/>
                </a:endParaRPr>
              </a:p>
            </p:txBody>
          </p:sp>
          <p:sp>
            <p:nvSpPr>
              <p:cNvPr id="26" name="Freeform 21"/>
              <p:cNvSpPr/>
              <p:nvPr/>
            </p:nvSpPr>
            <p:spPr bwMode="auto">
              <a:xfrm rot="840000">
                <a:off x="13140" y="6453"/>
                <a:ext cx="4492" cy="2136"/>
              </a:xfrm>
              <a:custGeom>
                <a:avLst/>
                <a:gdLst>
                  <a:gd name="connsiteX0" fmla="*/ 0 w 4492"/>
                  <a:gd name="connsiteY0" fmla="*/ 1461 h 2136"/>
                  <a:gd name="connsiteX1" fmla="*/ 2293 w 4492"/>
                  <a:gd name="connsiteY1" fmla="*/ 2134 h 2136"/>
                  <a:gd name="connsiteX2" fmla="*/ 4492 w 4492"/>
                  <a:gd name="connsiteY2" fmla="*/ 0 h 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0" t="0" r="r" b="b"/>
                <a:pathLst>
                  <a:path w="4492" h="2136">
                    <a:moveTo>
                      <a:pt x="0" y="1461"/>
                    </a:moveTo>
                    <a:cubicBezTo>
                      <a:pt x="1115" y="1325"/>
                      <a:pt x="1229" y="2185"/>
                      <a:pt x="2293" y="2134"/>
                    </a:cubicBezTo>
                    <a:cubicBezTo>
                      <a:pt x="3358" y="2083"/>
                      <a:pt x="3411" y="356"/>
                      <a:pt x="4492" y="0"/>
                    </a:cubicBezTo>
                  </a:path>
                </a:pathLst>
              </a:custGeom>
              <a:noFill/>
              <a:ln w="19050" cap="flat">
                <a:solidFill>
                  <a:srgbClr val="32354A"/>
                </a:solidFill>
                <a:prstDash val="dash"/>
                <a:miter lim="800000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6C6C6C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方正书宋简体" panose="02010601030101010101" pitchFamily="65" charset="-122"/>
                  <a:ea typeface="方正仿宋简体" panose="02010601030101010101" charset="-122"/>
                  <a:cs typeface="+mn-ea"/>
                  <a:sym typeface="方正书宋简体" panose="02010601030101010101" pitchFamily="65" charset="-122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 rot="840000">
                <a:off x="12836" y="7077"/>
                <a:ext cx="537" cy="537"/>
              </a:xfrm>
              <a:prstGeom prst="ellipse">
                <a:avLst/>
              </a:prstGeom>
              <a:solidFill>
                <a:srgbClr val="32354A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书宋简体" panose="02010601030101010101" pitchFamily="65" charset="-122"/>
                  <a:ea typeface="方正仿宋简体" panose="02010601030101010101" charset="-122"/>
                  <a:cs typeface="+mn-ea"/>
                  <a:sym typeface="方正书宋简体" panose="02010601030101010101" pitchFamily="65" charset="-122"/>
                </a:endParaRPr>
              </a:p>
            </p:txBody>
          </p:sp>
          <p:sp>
            <p:nvSpPr>
              <p:cNvPr id="28" name="椭圆 27"/>
              <p:cNvSpPr/>
              <p:nvPr/>
            </p:nvSpPr>
            <p:spPr>
              <a:xfrm rot="840000">
                <a:off x="15117" y="8296"/>
                <a:ext cx="537" cy="537"/>
              </a:xfrm>
              <a:prstGeom prst="ellipse">
                <a:avLst/>
              </a:prstGeom>
              <a:solidFill>
                <a:srgbClr val="32354A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书宋简体" panose="02010601030101010101" pitchFamily="65" charset="-122"/>
                  <a:ea typeface="方正仿宋简体" panose="02010601030101010101" charset="-122"/>
                  <a:cs typeface="+mn-ea"/>
                  <a:sym typeface="方正书宋简体" panose="02010601030101010101" pitchFamily="65" charset="-122"/>
                </a:endParaRPr>
              </a:p>
            </p:txBody>
          </p:sp>
        </p:grpSp>
        <p:sp>
          <p:nvSpPr>
            <p:cNvPr id="19" name="Freeform 21"/>
            <p:cNvSpPr/>
            <p:nvPr/>
          </p:nvSpPr>
          <p:spPr bwMode="auto">
            <a:xfrm rot="840000">
              <a:off x="15824" y="6287"/>
              <a:ext cx="3959" cy="1883"/>
            </a:xfrm>
            <a:custGeom>
              <a:avLst/>
              <a:gdLst>
                <a:gd name="connsiteX0" fmla="*/ 0 w 4492"/>
                <a:gd name="connsiteY0" fmla="*/ 1461 h 2136"/>
                <a:gd name="connsiteX1" fmla="*/ 2293 w 4492"/>
                <a:gd name="connsiteY1" fmla="*/ 2134 h 2136"/>
                <a:gd name="connsiteX2" fmla="*/ 4492 w 4492"/>
                <a:gd name="connsiteY2" fmla="*/ 0 h 2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0" t="0" r="r" b="b"/>
              <a:pathLst>
                <a:path w="4492" h="2136">
                  <a:moveTo>
                    <a:pt x="0" y="1461"/>
                  </a:moveTo>
                  <a:cubicBezTo>
                    <a:pt x="1115" y="1325"/>
                    <a:pt x="1229" y="2185"/>
                    <a:pt x="2293" y="2134"/>
                  </a:cubicBezTo>
                  <a:cubicBezTo>
                    <a:pt x="3358" y="2083"/>
                    <a:pt x="3411" y="356"/>
                    <a:pt x="4492" y="0"/>
                  </a:cubicBezTo>
                </a:path>
              </a:pathLst>
            </a:custGeom>
            <a:noFill/>
            <a:ln w="19050" cap="flat">
              <a:solidFill>
                <a:srgbClr val="32354A"/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6C6C6C"/>
                  </a:solidFill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方正书宋简体" panose="02010601030101010101" pitchFamily="65" charset="-122"/>
                <a:ea typeface="方正仿宋简体" panose="02010601030101010101" charset="-122"/>
                <a:cs typeface="+mn-ea"/>
                <a:sym typeface="方正书宋简体" panose="02010601030101010101" pitchFamily="65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 bwMode="auto">
          <a:xfrm rot="180000">
            <a:off x="11046804" y="3136488"/>
            <a:ext cx="958215" cy="575945"/>
            <a:chOff x="9654541" y="1768264"/>
            <a:chExt cx="1316691" cy="790007"/>
          </a:xfrm>
          <a:solidFill>
            <a:srgbClr val="32354A"/>
          </a:solidFill>
          <a:effectLst>
            <a:reflection blurRad="6350" stA="52000" endA="300" endPos="35000" dir="5400000" sy="-100000" algn="bl" rotWithShape="0"/>
          </a:effectLst>
        </p:grpSpPr>
        <p:sp>
          <p:nvSpPr>
            <p:cNvPr id="30" name="Freeform 22"/>
            <p:cNvSpPr/>
            <p:nvPr/>
          </p:nvSpPr>
          <p:spPr bwMode="auto">
            <a:xfrm>
              <a:off x="10008729" y="2202926"/>
              <a:ext cx="406602" cy="355345"/>
            </a:xfrm>
            <a:custGeom>
              <a:avLst/>
              <a:gdLst>
                <a:gd name="T0" fmla="*/ 71 w 71"/>
                <a:gd name="T1" fmla="*/ 3 h 62"/>
                <a:gd name="T2" fmla="*/ 0 w 71"/>
                <a:gd name="T3" fmla="*/ 62 h 62"/>
                <a:gd name="T4" fmla="*/ 14 w 71"/>
                <a:gd name="T5" fmla="*/ 0 h 62"/>
                <a:gd name="T6" fmla="*/ 71 w 71"/>
                <a:gd name="T7" fmla="*/ 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62">
                  <a:moveTo>
                    <a:pt x="71" y="3"/>
                  </a:moveTo>
                  <a:lnTo>
                    <a:pt x="0" y="62"/>
                  </a:lnTo>
                  <a:lnTo>
                    <a:pt x="14" y="0"/>
                  </a:lnTo>
                  <a:lnTo>
                    <a:pt x="71" y="3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方正书宋简体" panose="02010601030101010101" pitchFamily="65" charset="-122"/>
                <a:ea typeface="方正仿宋简体" panose="02010601030101010101" charset="-122"/>
                <a:cs typeface="+mn-ea"/>
                <a:sym typeface="方正书宋简体" panose="02010601030101010101" pitchFamily="65" charset="-122"/>
              </a:endParaRPr>
            </a:p>
          </p:txBody>
        </p:sp>
        <p:sp>
          <p:nvSpPr>
            <p:cNvPr id="31" name="Freeform 23"/>
            <p:cNvSpPr/>
            <p:nvPr/>
          </p:nvSpPr>
          <p:spPr bwMode="auto">
            <a:xfrm>
              <a:off x="9654541" y="1768264"/>
              <a:ext cx="1316691" cy="680550"/>
            </a:xfrm>
            <a:custGeom>
              <a:avLst/>
              <a:gdLst>
                <a:gd name="T0" fmla="*/ 230 w 230"/>
                <a:gd name="T1" fmla="*/ 0 h 119"/>
                <a:gd name="T2" fmla="*/ 0 w 230"/>
                <a:gd name="T3" fmla="*/ 26 h 119"/>
                <a:gd name="T4" fmla="*/ 140 w 230"/>
                <a:gd name="T5" fmla="*/ 119 h 119"/>
                <a:gd name="T6" fmla="*/ 230 w 230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0" h="119">
                  <a:moveTo>
                    <a:pt x="230" y="0"/>
                  </a:moveTo>
                  <a:lnTo>
                    <a:pt x="0" y="26"/>
                  </a:lnTo>
                  <a:lnTo>
                    <a:pt x="140" y="119"/>
                  </a:lnTo>
                  <a:lnTo>
                    <a:pt x="230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方正书宋简体" panose="02010601030101010101" pitchFamily="65" charset="-122"/>
                <a:ea typeface="方正仿宋简体" panose="02010601030101010101" charset="-122"/>
                <a:cs typeface="+mn-ea"/>
                <a:sym typeface="方正书宋简体" panose="02010601030101010101" pitchFamily="65" charset="-122"/>
              </a:endParaRPr>
            </a:p>
          </p:txBody>
        </p:sp>
        <p:sp>
          <p:nvSpPr>
            <p:cNvPr id="32" name="Freeform 24"/>
            <p:cNvSpPr/>
            <p:nvPr/>
          </p:nvSpPr>
          <p:spPr bwMode="auto">
            <a:xfrm>
              <a:off x="9940432" y="1814268"/>
              <a:ext cx="933913" cy="744003"/>
            </a:xfrm>
            <a:custGeom>
              <a:avLst/>
              <a:gdLst>
                <a:gd name="T0" fmla="*/ 163 w 163"/>
                <a:gd name="T1" fmla="*/ 0 h 130"/>
                <a:gd name="T2" fmla="*/ 0 w 163"/>
                <a:gd name="T3" fmla="*/ 52 h 130"/>
                <a:gd name="T4" fmla="*/ 12 w 163"/>
                <a:gd name="T5" fmla="*/ 130 h 130"/>
                <a:gd name="T6" fmla="*/ 26 w 163"/>
                <a:gd name="T7" fmla="*/ 68 h 130"/>
                <a:gd name="T8" fmla="*/ 163 w 163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130">
                  <a:moveTo>
                    <a:pt x="163" y="0"/>
                  </a:moveTo>
                  <a:lnTo>
                    <a:pt x="0" y="52"/>
                  </a:lnTo>
                  <a:lnTo>
                    <a:pt x="12" y="130"/>
                  </a:lnTo>
                  <a:lnTo>
                    <a:pt x="26" y="68"/>
                  </a:lnTo>
                  <a:lnTo>
                    <a:pt x="163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方正书宋简体" panose="02010601030101010101" pitchFamily="65" charset="-122"/>
                <a:ea typeface="方正仿宋简体" panose="02010601030101010101" charset="-122"/>
                <a:cs typeface="+mn-ea"/>
                <a:sym typeface="方正书宋简体" panose="02010601030101010101" pitchFamily="65" charset="-122"/>
              </a:endParaRPr>
            </a:p>
          </p:txBody>
        </p:sp>
      </p:grpSp>
      <p:sp>
        <p:nvSpPr>
          <p:cNvPr id="33" name="椭圆 32"/>
          <p:cNvSpPr/>
          <p:nvPr/>
        </p:nvSpPr>
        <p:spPr>
          <a:xfrm rot="840000">
            <a:off x="9040827" y="3568995"/>
            <a:ext cx="277989" cy="278026"/>
          </a:xfrm>
          <a:prstGeom prst="ellipse">
            <a:avLst/>
          </a:prstGeom>
          <a:solidFill>
            <a:srgbClr val="32354A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方正书宋简体" panose="02010601030101010101" pitchFamily="65" charset="-122"/>
              <a:ea typeface="方正仿宋简体" panose="02010601030101010101" charset="-122"/>
              <a:cs typeface="+mn-ea"/>
              <a:sym typeface="方正书宋简体" panose="02010601030101010101" pitchFamily="65" charset="-122"/>
            </a:endParaRPr>
          </a:p>
        </p:txBody>
      </p:sp>
      <p:sp>
        <p:nvSpPr>
          <p:cNvPr id="34" name="椭圆 33"/>
          <p:cNvSpPr/>
          <p:nvPr/>
        </p:nvSpPr>
        <p:spPr>
          <a:xfrm rot="840000">
            <a:off x="10196527" y="4305914"/>
            <a:ext cx="277989" cy="278026"/>
          </a:xfrm>
          <a:prstGeom prst="ellipse">
            <a:avLst/>
          </a:prstGeom>
          <a:solidFill>
            <a:srgbClr val="32354A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方正书宋简体" panose="02010601030101010101" pitchFamily="65" charset="-122"/>
              <a:ea typeface="方正仿宋简体" panose="02010601030101010101" charset="-122"/>
              <a:cs typeface="+mn-ea"/>
              <a:sym typeface="方正书宋简体" panose="02010601030101010101" pitchFamily="65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32741" y="316311"/>
            <a:ext cx="690994" cy="648000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19180" y="316230"/>
            <a:ext cx="648000" cy="648000"/>
          </a:xfrm>
          <a:prstGeom prst="rect">
            <a:avLst/>
          </a:prstGeom>
        </p:spPr>
      </p:pic>
      <p:cxnSp>
        <p:nvCxnSpPr>
          <p:cNvPr id="44" name="直接连接符 43"/>
          <p:cNvCxnSpPr/>
          <p:nvPr/>
        </p:nvCxnSpPr>
        <p:spPr>
          <a:xfrm>
            <a:off x="11050270" y="332740"/>
            <a:ext cx="0" cy="6362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/>
          <p:cNvSpPr/>
          <p:nvPr/>
        </p:nvSpPr>
        <p:spPr>
          <a:xfrm>
            <a:off x="2883712" y="769315"/>
            <a:ext cx="6412688" cy="5937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3276853" y="1321884"/>
            <a:ext cx="5661200" cy="122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4567187" y="922469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得力优品认证</a:t>
            </a:r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流程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4242194" y="1434436"/>
            <a:ext cx="37072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Deli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Youpin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accreditation procedure</a:t>
            </a:r>
          </a:p>
        </p:txBody>
      </p:sp>
    </p:spTree>
    <p:extLst>
      <p:ext uri="{BB962C8B-B14F-4D97-AF65-F5344CB8AC3E}">
        <p14:creationId xmlns:p14="http://schemas.microsoft.com/office/powerpoint/2010/main" xmlns="" val="94394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216910" y="595630"/>
            <a:ext cx="5744210" cy="5937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839845" y="1148715"/>
            <a:ext cx="4498975" cy="107950"/>
          </a:xfrm>
          <a:prstGeom prst="rect">
            <a:avLst/>
          </a:prstGeom>
          <a:gradFill>
            <a:gsLst>
              <a:gs pos="100000">
                <a:srgbClr val="D1D3D6"/>
              </a:gs>
              <a:gs pos="0">
                <a:srgbClr val="D2D5D9"/>
              </a:gs>
              <a:gs pos="33000">
                <a:srgbClr val="F4EDE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4521200" y="734695"/>
            <a:ext cx="3164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成就信任 创造价值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3812529" y="1169035"/>
            <a:ext cx="4634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Accreditation for trust, for creation of values</a:t>
            </a:r>
          </a:p>
        </p:txBody>
      </p:sp>
      <p:sp>
        <p:nvSpPr>
          <p:cNvPr id="11" name="矩形 10"/>
          <p:cNvSpPr/>
          <p:nvPr/>
        </p:nvSpPr>
        <p:spPr>
          <a:xfrm>
            <a:off x="787401" y="1883176"/>
            <a:ext cx="10593069" cy="456842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1"/>
          <p:cNvSpPr txBox="1"/>
          <p:nvPr/>
        </p:nvSpPr>
        <p:spPr>
          <a:xfrm>
            <a:off x="945918" y="2105518"/>
            <a:ext cx="10276035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认证是企业质量保证的必然选择，认证证书是企业传递给市场信心的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金字招牌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  <a:spcAft>
                <a:spcPts val="1800"/>
              </a:spcAft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Accreditation is the best choice of quality assurance of a company, and certification is the key to market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success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领先的标准，严格的认证，带来可信赖的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质量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  <a:spcAft>
                <a:spcPts val="1800"/>
              </a:spcAft>
            </a:pP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Leading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standard and strict accreditation bring high quality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reliability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2018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年得力集团收到国家质量监督抽查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152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次，</a:t>
            </a:r>
            <a:r>
              <a:rPr lang="en-US" altLang="zh-CN" b="1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100%</a:t>
            </a:r>
            <a:r>
              <a:rPr lang="zh-CN" altLang="en-US" b="1" dirty="0" smtClean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合格</a:t>
            </a:r>
            <a:endParaRPr lang="en-US" altLang="zh-CN" b="1" dirty="0" smtClean="0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  <a:spcAft>
                <a:spcPts val="1800"/>
              </a:spcAft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Deli carried out 152 times sampling examination from the national quality supervision in 2018 and we got </a:t>
            </a:r>
            <a:r>
              <a:rPr lang="en-US" altLang="zh-CN" sz="1400" b="1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100% </a:t>
            </a:r>
            <a:r>
              <a:rPr lang="en-US" altLang="zh-CN" sz="1400" b="1" dirty="0" smtClean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PASS</a:t>
            </a:r>
            <a:endParaRPr lang="en-US" altLang="zh-CN" b="1" dirty="0" smtClean="0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坚持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第三方监督检测与认证，集团海外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大客户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先后授予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b="1" dirty="0" smtClean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自验资格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Deli insists to exam and authenticate from the third party, and we are awarded the “</a:t>
            </a:r>
            <a:r>
              <a:rPr lang="en-US" altLang="zh-CN" sz="1400" b="1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self-examination qualification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32741" y="316311"/>
            <a:ext cx="690994" cy="64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19180" y="316230"/>
            <a:ext cx="648000" cy="648000"/>
          </a:xfrm>
          <a:prstGeom prst="rect">
            <a:avLst/>
          </a:prstGeom>
        </p:spPr>
      </p:pic>
      <p:cxnSp>
        <p:nvCxnSpPr>
          <p:cNvPr id="14" name="直接连接符 13"/>
          <p:cNvCxnSpPr/>
          <p:nvPr/>
        </p:nvCxnSpPr>
        <p:spPr>
          <a:xfrm>
            <a:off x="11050270" y="332740"/>
            <a:ext cx="0" cy="6362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图表 2"/>
          <p:cNvGraphicFramePr/>
          <p:nvPr>
            <p:extLst>
              <p:ext uri="{D42A27DB-BD31-4B8C-83A1-F6EECF244321}">
                <p14:modId xmlns:p14="http://schemas.microsoft.com/office/powerpoint/2010/main" xmlns="" val="3172540563"/>
              </p:ext>
            </p:extLst>
          </p:nvPr>
        </p:nvGraphicFramePr>
        <p:xfrm>
          <a:off x="671855" y="3758931"/>
          <a:ext cx="5278120" cy="2419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图表 3"/>
          <p:cNvGraphicFramePr/>
          <p:nvPr>
            <p:extLst>
              <p:ext uri="{D42A27DB-BD31-4B8C-83A1-F6EECF244321}">
                <p14:modId xmlns:p14="http://schemas.microsoft.com/office/powerpoint/2010/main" xmlns="" val="2702785787"/>
              </p:ext>
            </p:extLst>
          </p:nvPr>
        </p:nvGraphicFramePr>
        <p:xfrm>
          <a:off x="6417629" y="3796873"/>
          <a:ext cx="4980305" cy="2321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"/>
          <p:cNvSpPr txBox="1"/>
          <p:nvPr/>
        </p:nvSpPr>
        <p:spPr>
          <a:xfrm>
            <a:off x="2101299" y="2013151"/>
            <a:ext cx="24192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集团营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收增长</a:t>
            </a:r>
            <a:endPara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 Unicode MS" panose="020B0604020202020204" charset="-122"/>
              </a:rPr>
              <a:t>Deli Group 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 Unicode MS" panose="020B0604020202020204" charset="-122"/>
              </a:rPr>
              <a:t>revenue</a:t>
            </a:r>
          </a:p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超过</a:t>
            </a:r>
            <a:r>
              <a:rPr lang="en-US" altLang="zh-CN" sz="1600" b="1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30%</a:t>
            </a:r>
          </a:p>
          <a:p>
            <a:pPr algn="ctr">
              <a:lnSpc>
                <a:spcPct val="150000"/>
              </a:lnSpc>
            </a:pPr>
            <a:r>
              <a:rPr lang="en-US" altLang="zh-CN" sz="1600" b="1" dirty="0">
                <a:solidFill>
                  <a:schemeClr val="accent5"/>
                </a:solidFill>
                <a:latin typeface="+mn-ea"/>
                <a:cs typeface="Arial Unicode MS" panose="020B0604020202020204" charset="-122"/>
              </a:rPr>
              <a:t>30%+ </a:t>
            </a:r>
            <a:r>
              <a:rPr lang="en-US" altLang="zh-CN" sz="1600" b="1" dirty="0" smtClean="0">
                <a:solidFill>
                  <a:schemeClr val="accent5"/>
                </a:solidFill>
                <a:latin typeface="+mn-ea"/>
                <a:cs typeface="Arial Unicode MS" panose="020B0604020202020204" charset="-122"/>
              </a:rPr>
              <a:t>growth</a:t>
            </a:r>
            <a:endParaRPr lang="en-US" altLang="zh-CN" sz="1600" b="1" dirty="0">
              <a:solidFill>
                <a:schemeClr val="accent5"/>
              </a:solidFill>
              <a:latin typeface="+mn-ea"/>
              <a:cs typeface="Arial Unicode MS" panose="020B0604020202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240587" y="2013151"/>
            <a:ext cx="34410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得力海外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营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收</a:t>
            </a:r>
            <a:endPara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 Unicode MS" panose="020B0604020202020204" charset="-122"/>
              </a:rPr>
              <a:t>Deli Overseas revenue</a:t>
            </a:r>
            <a:endPara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b="1" dirty="0" smtClean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逐年递增</a:t>
            </a:r>
            <a:endParaRPr lang="en-US" altLang="zh-CN" sz="1600" b="1" dirty="0" smtClean="0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600" b="1" dirty="0" smtClean="0">
                <a:solidFill>
                  <a:schemeClr val="accent5"/>
                </a:solidFill>
                <a:latin typeface="+mn-ea"/>
                <a:cs typeface="Arial Unicode MS" panose="020B0604020202020204" charset="-122"/>
              </a:rPr>
              <a:t>Keeps </a:t>
            </a:r>
            <a:r>
              <a:rPr lang="en-US" altLang="zh-CN" sz="1600" b="1" dirty="0">
                <a:solidFill>
                  <a:schemeClr val="accent5"/>
                </a:solidFill>
                <a:latin typeface="+mn-ea"/>
                <a:cs typeface="Arial Unicode MS" panose="020B0604020202020204" charset="-122"/>
              </a:rPr>
              <a:t>growing every </a:t>
            </a:r>
            <a:r>
              <a:rPr lang="en-US" altLang="zh-CN" sz="1600" b="1" dirty="0" smtClean="0">
                <a:solidFill>
                  <a:schemeClr val="accent5"/>
                </a:solidFill>
                <a:latin typeface="+mn-ea"/>
                <a:cs typeface="Arial Unicode MS" panose="020B0604020202020204" charset="-122"/>
              </a:rPr>
              <a:t>year</a:t>
            </a:r>
            <a:endParaRPr lang="en-US" altLang="zh-CN" sz="1600" b="1" dirty="0">
              <a:solidFill>
                <a:schemeClr val="accent5"/>
              </a:solidFill>
              <a:latin typeface="+mn-ea"/>
              <a:cs typeface="Arial Unicode MS" panose="020B060402020202020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216910" y="608330"/>
            <a:ext cx="5744210" cy="5937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839845" y="1161415"/>
            <a:ext cx="4498975" cy="107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4521200" y="747395"/>
            <a:ext cx="3164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成就信任 创造价值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3812529" y="1173527"/>
            <a:ext cx="4634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Accreditation for trust, for creation of values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32741" y="316311"/>
            <a:ext cx="690994" cy="648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19180" y="316230"/>
            <a:ext cx="648000" cy="648000"/>
          </a:xfrm>
          <a:prstGeom prst="rect">
            <a:avLst/>
          </a:prstGeom>
        </p:spPr>
      </p:pic>
      <p:cxnSp>
        <p:nvCxnSpPr>
          <p:cNvPr id="22" name="直接连接符 21"/>
          <p:cNvCxnSpPr/>
          <p:nvPr/>
        </p:nvCxnSpPr>
        <p:spPr>
          <a:xfrm>
            <a:off x="11050270" y="332740"/>
            <a:ext cx="0" cy="6362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1442</Words>
  <Application>Microsoft Office PowerPoint</Application>
  <PresentationFormat>自定义</PresentationFormat>
  <Paragraphs>143</Paragraphs>
  <Slides>12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3" baseType="lpstr">
      <vt:lpstr>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zhouzy</dc:creator>
  <cp:lastModifiedBy>小猴子👍</cp:lastModifiedBy>
  <cp:revision>40</cp:revision>
  <dcterms:created xsi:type="dcterms:W3CDTF">2019-06-05T03:27:19Z</dcterms:created>
  <dcterms:modified xsi:type="dcterms:W3CDTF">2019-06-06T07:18:22Z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2052-11.1.0.8612</vt:lpwstr>
  </property>
</Properties>
</file>