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4399" r:id="rId2"/>
    <p:sldMasterId id="2147484439" r:id="rId3"/>
    <p:sldMasterId id="2147484463" r:id="rId4"/>
    <p:sldMasterId id="2147484475" r:id="rId5"/>
    <p:sldMasterId id="2147484487" r:id="rId6"/>
  </p:sldMasterIdLst>
  <p:notesMasterIdLst>
    <p:notesMasterId r:id="rId18"/>
  </p:notesMasterIdLst>
  <p:handoutMasterIdLst>
    <p:handoutMasterId r:id="rId19"/>
  </p:handoutMasterIdLst>
  <p:sldIdLst>
    <p:sldId id="714" r:id="rId7"/>
    <p:sldId id="718" r:id="rId8"/>
    <p:sldId id="683" r:id="rId9"/>
    <p:sldId id="721" r:id="rId10"/>
    <p:sldId id="715" r:id="rId11"/>
    <p:sldId id="719" r:id="rId12"/>
    <p:sldId id="720" r:id="rId13"/>
    <p:sldId id="713" r:id="rId14"/>
    <p:sldId id="699" r:id="rId15"/>
    <p:sldId id="701" r:id="rId16"/>
    <p:sldId id="711" r:id="rId17"/>
  </p:sldIdLst>
  <p:sldSz cx="9144000" cy="6858000" type="screen4x3"/>
  <p:notesSz cx="6761163" cy="99425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BE9"/>
    <a:srgbClr val="A6D0DF"/>
    <a:srgbClr val="0040C0"/>
    <a:srgbClr val="070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3344" autoAdjust="0"/>
    <p:restoredTop sz="94629" autoAdjust="0"/>
  </p:normalViewPr>
  <p:slideViewPr>
    <p:cSldViewPr>
      <p:cViewPr>
        <p:scale>
          <a:sx n="118" d="100"/>
          <a:sy n="118" d="100"/>
        </p:scale>
        <p:origin x="-246"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413064586585682"/>
          <c:y val="4.1332516710533992E-2"/>
          <c:w val="0.81053681559195456"/>
          <c:h val="0.70741692096641873"/>
        </c:manualLayout>
      </c:layout>
      <c:bar3DChart>
        <c:barDir val="col"/>
        <c:grouping val="clustered"/>
        <c:varyColors val="0"/>
        <c:ser>
          <c:idx val="0"/>
          <c:order val="0"/>
          <c:tx>
            <c:strRef>
              <c:f>Лист1!$B$1</c:f>
              <c:strCache>
                <c:ptCount val="1"/>
                <c:pt idx="0">
                  <c:v>Product Certification Bodies</c:v>
                </c:pt>
              </c:strCache>
            </c:strRef>
          </c:tx>
          <c:invertIfNegative val="0"/>
          <c:cat>
            <c:numRef>
              <c:f>Лист1!$A$2:$A$5</c:f>
              <c:numCache>
                <c:formatCode>General</c:formatCode>
                <c:ptCount val="1"/>
              </c:numCache>
            </c:numRef>
          </c:cat>
          <c:val>
            <c:numRef>
              <c:f>Лист1!$B$2:$B$5</c:f>
              <c:numCache>
                <c:formatCode>General</c:formatCode>
                <c:ptCount val="1"/>
                <c:pt idx="0">
                  <c:v>87</c:v>
                </c:pt>
              </c:numCache>
            </c:numRef>
          </c:val>
        </c:ser>
        <c:ser>
          <c:idx val="1"/>
          <c:order val="1"/>
          <c:tx>
            <c:strRef>
              <c:f>Лист1!$C$1</c:f>
              <c:strCache>
                <c:ptCount val="1"/>
                <c:pt idx="0">
                  <c:v>Management System Certification Bodies</c:v>
                </c:pt>
              </c:strCache>
            </c:strRef>
          </c:tx>
          <c:invertIfNegative val="0"/>
          <c:dLbls>
            <c:dLbl>
              <c:idx val="0"/>
              <c:layout>
                <c:manualLayout>
                  <c:x val="1.1287398952227195E-2"/>
                  <c:y val="2.4352949794188778E-3"/>
                </c:manualLayout>
              </c:layout>
              <c:tx>
                <c:rich>
                  <a:bodyPr/>
                  <a:lstStyle/>
                  <a:p>
                    <a:r>
                      <a:rPr lang="ru-RU" dirty="0" smtClean="0"/>
                      <a:t>7</a:t>
                    </a:r>
                    <a:r>
                      <a:rPr lang="en-US" dirty="0" smtClean="0"/>
                      <a:t>4</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Лист1!$A$2:$A$5</c:f>
              <c:numCache>
                <c:formatCode>General</c:formatCode>
                <c:ptCount val="1"/>
              </c:numCache>
            </c:numRef>
          </c:cat>
          <c:val>
            <c:numRef>
              <c:f>Лист1!$C$2:$C$5</c:f>
              <c:numCache>
                <c:formatCode>General</c:formatCode>
                <c:ptCount val="1"/>
                <c:pt idx="0">
                  <c:v>75</c:v>
                </c:pt>
              </c:numCache>
            </c:numRef>
          </c:val>
        </c:ser>
        <c:ser>
          <c:idx val="2"/>
          <c:order val="2"/>
          <c:tx>
            <c:strRef>
              <c:f>Лист1!$D$1</c:f>
              <c:strCache>
                <c:ptCount val="1"/>
                <c:pt idx="0">
                  <c:v>Personnel Certification Bodies</c:v>
                </c:pt>
              </c:strCache>
            </c:strRef>
          </c:tx>
          <c:invertIfNegative val="0"/>
          <c:dLbls>
            <c:dLbl>
              <c:idx val="0"/>
              <c:layout/>
              <c:tx>
                <c:rich>
                  <a:bodyPr/>
                  <a:lstStyle/>
                  <a:p>
                    <a:r>
                      <a:rPr lang="en-US" dirty="0" smtClean="0"/>
                      <a:t>7</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Лист1!$A$2:$A$5</c:f>
              <c:numCache>
                <c:formatCode>General</c:formatCode>
                <c:ptCount val="1"/>
              </c:numCache>
            </c:numRef>
          </c:cat>
          <c:val>
            <c:numRef>
              <c:f>Лист1!$D$2:$D$5</c:f>
              <c:numCache>
                <c:formatCode>General</c:formatCode>
                <c:ptCount val="1"/>
                <c:pt idx="0">
                  <c:v>5</c:v>
                </c:pt>
              </c:numCache>
            </c:numRef>
          </c:val>
        </c:ser>
        <c:ser>
          <c:idx val="3"/>
          <c:order val="3"/>
          <c:tx>
            <c:strRef>
              <c:f>Лист1!$E$1</c:f>
              <c:strCache>
                <c:ptCount val="1"/>
                <c:pt idx="0">
                  <c:v>Testing Laboratories</c:v>
                </c:pt>
              </c:strCache>
            </c:strRef>
          </c:tx>
          <c:invertIfNegative val="0"/>
          <c:dLbls>
            <c:dLbl>
              <c:idx val="0"/>
              <c:layout/>
              <c:tx>
                <c:rich>
                  <a:bodyPr/>
                  <a:lstStyle/>
                  <a:p>
                    <a:r>
                      <a:rPr lang="en-US" dirty="0" smtClean="0"/>
                      <a:t>815</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Лист1!$A$2:$A$5</c:f>
              <c:numCache>
                <c:formatCode>General</c:formatCode>
                <c:ptCount val="1"/>
              </c:numCache>
            </c:numRef>
          </c:cat>
          <c:val>
            <c:numRef>
              <c:f>Лист1!$E$2:$E$5</c:f>
              <c:numCache>
                <c:formatCode>General</c:formatCode>
                <c:ptCount val="1"/>
                <c:pt idx="0">
                  <c:v>774</c:v>
                </c:pt>
              </c:numCache>
            </c:numRef>
          </c:val>
        </c:ser>
        <c:ser>
          <c:idx val="4"/>
          <c:order val="4"/>
          <c:tx>
            <c:strRef>
              <c:f>Лист1!$F$1</c:f>
              <c:strCache>
                <c:ptCount val="1"/>
                <c:pt idx="0">
                  <c:v>Calibration Laboratories</c:v>
                </c:pt>
              </c:strCache>
            </c:strRef>
          </c:tx>
          <c:invertIfNegative val="0"/>
          <c:dLbls>
            <c:dLbl>
              <c:idx val="0"/>
              <c:layout>
                <c:manualLayout>
                  <c:x val="8.4655492141704307E-3"/>
                  <c:y val="0"/>
                </c:manualLayout>
              </c:layout>
              <c:tx>
                <c:rich>
                  <a:bodyPr/>
                  <a:lstStyle/>
                  <a:p>
                    <a:r>
                      <a:rPr lang="en-US" dirty="0" smtClean="0"/>
                      <a:t>53</a:t>
                    </a:r>
                    <a:endParaRPr lang="ru-RU" dirty="0" smtClean="0"/>
                  </a:p>
                  <a:p>
                    <a:endParaRPr lang="kk-KZ" dirty="0" smtClean="0"/>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Лист1!$A$2:$A$5</c:f>
              <c:numCache>
                <c:formatCode>General</c:formatCode>
                <c:ptCount val="1"/>
              </c:numCache>
            </c:numRef>
          </c:cat>
          <c:val>
            <c:numRef>
              <c:f>Лист1!$F$2:$F$5</c:f>
              <c:numCache>
                <c:formatCode>General</c:formatCode>
                <c:ptCount val="1"/>
                <c:pt idx="0">
                  <c:v>46</c:v>
                </c:pt>
              </c:numCache>
            </c:numRef>
          </c:val>
        </c:ser>
        <c:ser>
          <c:idx val="5"/>
          <c:order val="5"/>
          <c:tx>
            <c:strRef>
              <c:f>Лист1!$G$1</c:f>
              <c:strCache>
                <c:ptCount val="1"/>
                <c:pt idx="0">
                  <c:v>Verification Laboratories</c:v>
                </c:pt>
              </c:strCache>
            </c:strRef>
          </c:tx>
          <c:invertIfNegative val="0"/>
          <c:dLbls>
            <c:dLbl>
              <c:idx val="0"/>
              <c:layout/>
              <c:tx>
                <c:rich>
                  <a:bodyPr/>
                  <a:lstStyle/>
                  <a:p>
                    <a:r>
                      <a:rPr lang="ru-RU" dirty="0" smtClean="0"/>
                      <a:t>40</a:t>
                    </a:r>
                    <a:r>
                      <a:rPr lang="en-US" dirty="0" smtClean="0"/>
                      <a:t>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Лист1!$A$2:$A$5</c:f>
              <c:numCache>
                <c:formatCode>General</c:formatCode>
                <c:ptCount val="1"/>
              </c:numCache>
            </c:numRef>
          </c:cat>
          <c:val>
            <c:numRef>
              <c:f>Лист1!$G$2:$G$5</c:f>
              <c:numCache>
                <c:formatCode>General</c:formatCode>
                <c:ptCount val="1"/>
                <c:pt idx="0">
                  <c:v>402</c:v>
                </c:pt>
              </c:numCache>
            </c:numRef>
          </c:val>
        </c:ser>
        <c:ser>
          <c:idx val="6"/>
          <c:order val="6"/>
          <c:tx>
            <c:strRef>
              <c:f>Лист1!$H$1</c:f>
              <c:strCache>
                <c:ptCount val="1"/>
                <c:pt idx="0">
                  <c:v>Medical Laboratories</c:v>
                </c:pt>
              </c:strCache>
            </c:strRef>
          </c:tx>
          <c:spPr>
            <a:solidFill>
              <a:srgbClr val="FF0000"/>
            </a:solidFill>
          </c:spPr>
          <c:invertIfNegative val="0"/>
          <c:dLbls>
            <c:dLbl>
              <c:idx val="0"/>
              <c:layout>
                <c:manualLayout>
                  <c:x val="1.8674395655384771E-2"/>
                  <c:y val="-1.2749585262014853E-2"/>
                </c:manualLayout>
              </c:layout>
              <c:tx>
                <c:rich>
                  <a:bodyPr/>
                  <a:lstStyle/>
                  <a:p>
                    <a:r>
                      <a:rPr lang="ru-RU" dirty="0" smtClean="0"/>
                      <a:t>1</a:t>
                    </a:r>
                    <a:r>
                      <a:rPr lang="en-US" dirty="0" smtClean="0"/>
                      <a:t>7</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Лист1!$A$2:$A$5</c:f>
              <c:numCache>
                <c:formatCode>General</c:formatCode>
                <c:ptCount val="1"/>
              </c:numCache>
            </c:numRef>
          </c:cat>
          <c:val>
            <c:numRef>
              <c:f>Лист1!$H$2:$H$5</c:f>
              <c:numCache>
                <c:formatCode>General</c:formatCode>
                <c:ptCount val="1"/>
                <c:pt idx="0">
                  <c:v>15</c:v>
                </c:pt>
              </c:numCache>
            </c:numRef>
          </c:val>
        </c:ser>
        <c:ser>
          <c:idx val="7"/>
          <c:order val="7"/>
          <c:tx>
            <c:strRef>
              <c:f>Лист1!$I$1</c:f>
              <c:strCache>
                <c:ptCount val="1"/>
                <c:pt idx="0">
                  <c:v>Metrological certification of measurement procedure</c:v>
                </c:pt>
              </c:strCache>
            </c:strRef>
          </c:tx>
          <c:invertIfNegative val="0"/>
          <c:cat>
            <c:numRef>
              <c:f>Лист1!$A$2:$A$5</c:f>
              <c:numCache>
                <c:formatCode>General</c:formatCode>
                <c:ptCount val="1"/>
              </c:numCache>
            </c:numRef>
          </c:cat>
          <c:val>
            <c:numRef>
              <c:f>Лист1!$I$2:$I$5</c:f>
              <c:numCache>
                <c:formatCode>General</c:formatCode>
                <c:ptCount val="1"/>
                <c:pt idx="0">
                  <c:v>4</c:v>
                </c:pt>
              </c:numCache>
            </c:numRef>
          </c:val>
        </c:ser>
        <c:ser>
          <c:idx val="8"/>
          <c:order val="8"/>
          <c:tx>
            <c:strRef>
              <c:f>Лист1!$J$1</c:f>
              <c:strCache>
                <c:ptCount val="1"/>
                <c:pt idx="0">
                  <c:v>PT Provider</c:v>
                </c:pt>
              </c:strCache>
            </c:strRef>
          </c:tx>
          <c:invertIfNegative val="0"/>
          <c:cat>
            <c:numRef>
              <c:f>Лист1!$A$2:$A$5</c:f>
              <c:numCache>
                <c:formatCode>General</c:formatCode>
                <c:ptCount val="1"/>
              </c:numCache>
            </c:numRef>
          </c:cat>
          <c:val>
            <c:numRef>
              <c:f>Лист1!$J$2:$J$5</c:f>
              <c:numCache>
                <c:formatCode>General</c:formatCode>
                <c:ptCount val="1"/>
                <c:pt idx="0">
                  <c:v>5</c:v>
                </c:pt>
              </c:numCache>
            </c:numRef>
          </c:val>
        </c:ser>
        <c:ser>
          <c:idx val="9"/>
          <c:order val="9"/>
          <c:tx>
            <c:strRef>
              <c:f>Лист1!$K$1</c:f>
              <c:strCache>
                <c:ptCount val="1"/>
                <c:pt idx="0">
                  <c:v>Inspection bodies</c:v>
                </c:pt>
              </c:strCache>
            </c:strRef>
          </c:tx>
          <c:invertIfNegative val="0"/>
          <c:cat>
            <c:numRef>
              <c:f>Лист1!$A$2:$A$5</c:f>
              <c:numCache>
                <c:formatCode>General</c:formatCode>
                <c:ptCount val="1"/>
              </c:numCache>
            </c:numRef>
          </c:cat>
          <c:val>
            <c:numRef>
              <c:f>Лист1!$K$2:$K$5</c:f>
              <c:numCache>
                <c:formatCode>General</c:formatCode>
                <c:ptCount val="1"/>
                <c:pt idx="0">
                  <c:v>1</c:v>
                </c:pt>
              </c:numCache>
            </c:numRef>
          </c:val>
        </c:ser>
        <c:dLbls>
          <c:showLegendKey val="0"/>
          <c:showVal val="0"/>
          <c:showCatName val="0"/>
          <c:showSerName val="0"/>
          <c:showPercent val="0"/>
          <c:showBubbleSize val="0"/>
        </c:dLbls>
        <c:gapWidth val="150"/>
        <c:shape val="cylinder"/>
        <c:axId val="41504768"/>
        <c:axId val="41506304"/>
        <c:axId val="0"/>
      </c:bar3DChart>
      <c:catAx>
        <c:axId val="41504768"/>
        <c:scaling>
          <c:orientation val="minMax"/>
        </c:scaling>
        <c:delete val="0"/>
        <c:axPos val="b"/>
        <c:numFmt formatCode="General" sourceLinked="1"/>
        <c:majorTickMark val="out"/>
        <c:minorTickMark val="none"/>
        <c:tickLblPos val="nextTo"/>
        <c:crossAx val="41506304"/>
        <c:crosses val="autoZero"/>
        <c:auto val="1"/>
        <c:lblAlgn val="ctr"/>
        <c:lblOffset val="100"/>
        <c:noMultiLvlLbl val="0"/>
      </c:catAx>
      <c:valAx>
        <c:axId val="41506304"/>
        <c:scaling>
          <c:orientation val="minMax"/>
        </c:scaling>
        <c:delete val="0"/>
        <c:axPos val="l"/>
        <c:majorGridlines/>
        <c:numFmt formatCode="General" sourceLinked="1"/>
        <c:majorTickMark val="out"/>
        <c:minorTickMark val="none"/>
        <c:tickLblPos val="nextTo"/>
        <c:crossAx val="41504768"/>
        <c:crosses val="autoZero"/>
        <c:crossBetween val="between"/>
      </c:valAx>
    </c:plotArea>
    <c:legend>
      <c:legendPos val="b"/>
      <c:layout>
        <c:manualLayout>
          <c:xMode val="edge"/>
          <c:yMode val="edge"/>
          <c:x val="2.0749328505982996E-2"/>
          <c:y val="0.76586842327619165"/>
          <c:w val="0.75963242646241924"/>
          <c:h val="0.23413164502400088"/>
        </c:manualLayout>
      </c:layout>
      <c:overlay val="1"/>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0.74118</cdr:x>
      <cdr:y>0.65985</cdr:y>
    </cdr:from>
    <cdr:to>
      <cdr:x>0.8</cdr:x>
      <cdr:y>0.69764</cdr:y>
    </cdr:to>
    <cdr:sp macro="" textlink="">
      <cdr:nvSpPr>
        <cdr:cNvPr id="2" name="TextBox 1"/>
        <cdr:cNvSpPr txBox="1"/>
      </cdr:nvSpPr>
      <cdr:spPr>
        <a:xfrm xmlns:a="http://schemas.openxmlformats.org/drawingml/2006/main">
          <a:off x="4536504" y="3771503"/>
          <a:ext cx="360040" cy="21602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t>6</a:t>
          </a:r>
          <a:endParaRPr lang="ru-RU" sz="1800" dirty="0"/>
        </a:p>
      </cdr:txBody>
    </cdr:sp>
  </cdr:relSizeAnchor>
  <cdr:relSizeAnchor xmlns:cdr="http://schemas.openxmlformats.org/drawingml/2006/chartDrawing">
    <cdr:from>
      <cdr:x>0.79355</cdr:x>
      <cdr:y>0.73973</cdr:y>
    </cdr:from>
    <cdr:to>
      <cdr:x>1</cdr:x>
      <cdr:y>0.91507</cdr:y>
    </cdr:to>
    <cdr:sp macro="" textlink="">
      <cdr:nvSpPr>
        <cdr:cNvPr id="3" name="TextBox 2"/>
        <cdr:cNvSpPr txBox="1"/>
      </cdr:nvSpPr>
      <cdr:spPr>
        <a:xfrm xmlns:a="http://schemas.openxmlformats.org/drawingml/2006/main">
          <a:off x="3857652" y="3857652"/>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0.81176</cdr:x>
      <cdr:y>0.65985</cdr:y>
    </cdr:from>
    <cdr:to>
      <cdr:x>0.88571</cdr:x>
      <cdr:y>0.71233</cdr:y>
    </cdr:to>
    <cdr:sp macro="" textlink="">
      <cdr:nvSpPr>
        <cdr:cNvPr id="4" name="TextBox 3"/>
        <cdr:cNvSpPr txBox="1"/>
      </cdr:nvSpPr>
      <cdr:spPr>
        <a:xfrm xmlns:a="http://schemas.openxmlformats.org/drawingml/2006/main">
          <a:off x="4968552" y="3771503"/>
          <a:ext cx="452595" cy="29997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kk-KZ" sz="1800" dirty="0"/>
            <a:t>1</a:t>
          </a:r>
          <a:endParaRPr lang="ru-RU" sz="1800" dirty="0"/>
        </a:p>
      </cdr:txBody>
    </cdr:sp>
  </cdr:relSizeAnchor>
  <cdr:relSizeAnchor xmlns:cdr="http://schemas.openxmlformats.org/drawingml/2006/chartDrawing">
    <cdr:from>
      <cdr:x>0.22353</cdr:x>
      <cdr:y>0.59686</cdr:y>
    </cdr:from>
    <cdr:to>
      <cdr:x>0.28235</cdr:x>
      <cdr:y>0.64725</cdr:y>
    </cdr:to>
    <cdr:sp macro="" textlink="">
      <cdr:nvSpPr>
        <cdr:cNvPr id="5" name="TextBox 4"/>
        <cdr:cNvSpPr txBox="1"/>
      </cdr:nvSpPr>
      <cdr:spPr>
        <a:xfrm xmlns:a="http://schemas.openxmlformats.org/drawingml/2006/main">
          <a:off x="1368152" y="3411463"/>
          <a:ext cx="36004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0.21176</cdr:x>
      <cdr:y>0.59686</cdr:y>
    </cdr:from>
    <cdr:to>
      <cdr:x>0.28235</cdr:x>
      <cdr:y>0.64725</cdr:y>
    </cdr:to>
    <cdr:sp macro="" textlink="">
      <cdr:nvSpPr>
        <cdr:cNvPr id="6" name="TextBox 5"/>
        <cdr:cNvSpPr txBox="1"/>
      </cdr:nvSpPr>
      <cdr:spPr>
        <a:xfrm xmlns:a="http://schemas.openxmlformats.org/drawingml/2006/main">
          <a:off x="1296144" y="3411463"/>
          <a:ext cx="43204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800" dirty="0" smtClean="0">
              <a:latin typeface="Times New Roman" pitchFamily="18" charset="0"/>
              <a:cs typeface="Times New Roman" pitchFamily="18" charset="0"/>
            </a:rPr>
            <a:t>89</a:t>
          </a:r>
          <a:endParaRPr lang="ru-RU" sz="1800" dirty="0">
            <a:latin typeface="Times New Roman" pitchFamily="18" charset="0"/>
            <a:cs typeface="Times New Roman" pitchFamily="18" charset="0"/>
          </a:endParaRPr>
        </a:p>
      </cdr:txBody>
    </cdr:sp>
  </cdr:relSizeAnchor>
  <cdr:relSizeAnchor xmlns:cdr="http://schemas.openxmlformats.org/drawingml/2006/chartDrawing">
    <cdr:from>
      <cdr:x>0.69412</cdr:x>
      <cdr:y>0.65985</cdr:y>
    </cdr:from>
    <cdr:to>
      <cdr:x>0.72941</cdr:x>
      <cdr:y>0.71024</cdr:y>
    </cdr:to>
    <cdr:sp macro="" textlink="">
      <cdr:nvSpPr>
        <cdr:cNvPr id="7" name="TextBox 6"/>
        <cdr:cNvSpPr txBox="1"/>
      </cdr:nvSpPr>
      <cdr:spPr>
        <a:xfrm xmlns:a="http://schemas.openxmlformats.org/drawingml/2006/main">
          <a:off x="4248472" y="3771503"/>
          <a:ext cx="21602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800" dirty="0" smtClean="0"/>
            <a:t>4</a:t>
          </a:r>
          <a:endParaRPr lang="ru-RU"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30525" cy="496888"/>
          </a:xfrm>
          <a:prstGeom prst="rect">
            <a:avLst/>
          </a:prstGeom>
        </p:spPr>
        <p:txBody>
          <a:bodyPr vert="horz" lIns="91416" tIns="45708" rIns="91416" bIns="45708" rtlCol="0"/>
          <a:lstStyle>
            <a:lvl1pPr algn="l">
              <a:defRPr sz="1200"/>
            </a:lvl1pPr>
          </a:lstStyle>
          <a:p>
            <a:endParaRPr lang="ru-RU"/>
          </a:p>
        </p:txBody>
      </p:sp>
      <p:sp>
        <p:nvSpPr>
          <p:cNvPr id="3" name="Дата 2"/>
          <p:cNvSpPr>
            <a:spLocks noGrp="1"/>
          </p:cNvSpPr>
          <p:nvPr>
            <p:ph type="dt" sz="quarter" idx="1"/>
          </p:nvPr>
        </p:nvSpPr>
        <p:spPr>
          <a:xfrm>
            <a:off x="3829051" y="1"/>
            <a:ext cx="2930525" cy="496888"/>
          </a:xfrm>
          <a:prstGeom prst="rect">
            <a:avLst/>
          </a:prstGeom>
        </p:spPr>
        <p:txBody>
          <a:bodyPr vert="horz" lIns="91416" tIns="45708" rIns="91416" bIns="45708" rtlCol="0"/>
          <a:lstStyle>
            <a:lvl1pPr algn="r">
              <a:defRPr sz="1200"/>
            </a:lvl1pPr>
          </a:lstStyle>
          <a:p>
            <a:fld id="{7F3A925A-316F-4E93-8B2B-FB8E18F096C7}" type="datetimeFigureOut">
              <a:rPr lang="ru-RU" smtClean="0"/>
              <a:pPr/>
              <a:t>23.08.2017</a:t>
            </a:fld>
            <a:endParaRPr lang="ru-RU"/>
          </a:p>
        </p:txBody>
      </p:sp>
      <p:sp>
        <p:nvSpPr>
          <p:cNvPr id="4" name="Нижний колонтитул 3"/>
          <p:cNvSpPr>
            <a:spLocks noGrp="1"/>
          </p:cNvSpPr>
          <p:nvPr>
            <p:ph type="ftr" sz="quarter" idx="2"/>
          </p:nvPr>
        </p:nvSpPr>
        <p:spPr>
          <a:xfrm>
            <a:off x="0" y="9444040"/>
            <a:ext cx="2930525" cy="496887"/>
          </a:xfrm>
          <a:prstGeom prst="rect">
            <a:avLst/>
          </a:prstGeom>
        </p:spPr>
        <p:txBody>
          <a:bodyPr vert="horz" lIns="91416" tIns="45708" rIns="91416" bIns="45708" rtlCol="0" anchor="b"/>
          <a:lstStyle>
            <a:lvl1pPr algn="l">
              <a:defRPr sz="1200"/>
            </a:lvl1pPr>
          </a:lstStyle>
          <a:p>
            <a:endParaRPr lang="ru-RU"/>
          </a:p>
        </p:txBody>
      </p:sp>
      <p:sp>
        <p:nvSpPr>
          <p:cNvPr id="5" name="Номер слайда 4"/>
          <p:cNvSpPr>
            <a:spLocks noGrp="1"/>
          </p:cNvSpPr>
          <p:nvPr>
            <p:ph type="sldNum" sz="quarter" idx="3"/>
          </p:nvPr>
        </p:nvSpPr>
        <p:spPr>
          <a:xfrm>
            <a:off x="3829051" y="9444040"/>
            <a:ext cx="2930525" cy="496887"/>
          </a:xfrm>
          <a:prstGeom prst="rect">
            <a:avLst/>
          </a:prstGeom>
        </p:spPr>
        <p:txBody>
          <a:bodyPr vert="horz" lIns="91416" tIns="45708" rIns="91416" bIns="45708" rtlCol="0" anchor="b"/>
          <a:lstStyle>
            <a:lvl1pPr algn="r">
              <a:defRPr sz="1200"/>
            </a:lvl1pPr>
          </a:lstStyle>
          <a:p>
            <a:fld id="{29343095-02F4-47F7-A66B-4C51245F99D2}" type="slidenum">
              <a:rPr lang="ru-RU" smtClean="0"/>
              <a:pPr/>
              <a:t>‹#›</a:t>
            </a:fld>
            <a:endParaRPr lang="ru-RU"/>
          </a:p>
        </p:txBody>
      </p:sp>
    </p:spTree>
    <p:extLst>
      <p:ext uri="{BB962C8B-B14F-4D97-AF65-F5344CB8AC3E}">
        <p14:creationId xmlns:p14="http://schemas.microsoft.com/office/powerpoint/2010/main" val="40847151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3"/>
            <a:ext cx="2929837" cy="497126"/>
          </a:xfrm>
          <a:prstGeom prst="rect">
            <a:avLst/>
          </a:prstGeom>
        </p:spPr>
        <p:txBody>
          <a:bodyPr vert="horz" lIns="91147" tIns="45573" rIns="91147" bIns="45573"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29762" y="3"/>
            <a:ext cx="2929837" cy="497126"/>
          </a:xfrm>
          <a:prstGeom prst="rect">
            <a:avLst/>
          </a:prstGeom>
        </p:spPr>
        <p:txBody>
          <a:bodyPr vert="horz" lIns="91147" tIns="45573" rIns="91147" bIns="45573" rtlCol="0"/>
          <a:lstStyle>
            <a:lvl1pPr algn="r" fontAlgn="auto">
              <a:spcBef>
                <a:spcPts val="0"/>
              </a:spcBef>
              <a:spcAft>
                <a:spcPts val="0"/>
              </a:spcAft>
              <a:defRPr sz="1200" smtClean="0">
                <a:latin typeface="+mn-lt"/>
              </a:defRPr>
            </a:lvl1pPr>
          </a:lstStyle>
          <a:p>
            <a:pPr>
              <a:defRPr/>
            </a:pPr>
            <a:fld id="{44D096A8-2C43-42A9-B535-D3F904B6340E}" type="datetimeFigureOut">
              <a:rPr lang="ru-RU"/>
              <a:pPr>
                <a:defRPr/>
              </a:pPr>
              <a:t>23.08.2017</a:t>
            </a:fld>
            <a:endParaRPr lang="ru-RU"/>
          </a:p>
        </p:txBody>
      </p:sp>
      <p:sp>
        <p:nvSpPr>
          <p:cNvPr id="4" name="Образ слайда 3"/>
          <p:cNvSpPr>
            <a:spLocks noGrp="1" noRot="1" noChangeAspect="1"/>
          </p:cNvSpPr>
          <p:nvPr>
            <p:ph type="sldImg" idx="2"/>
          </p:nvPr>
        </p:nvSpPr>
        <p:spPr>
          <a:xfrm>
            <a:off x="895350" y="746125"/>
            <a:ext cx="4970463" cy="3729038"/>
          </a:xfrm>
          <a:prstGeom prst="rect">
            <a:avLst/>
          </a:prstGeom>
          <a:noFill/>
          <a:ln w="12700">
            <a:solidFill>
              <a:prstClr val="black"/>
            </a:solidFill>
          </a:ln>
        </p:spPr>
        <p:txBody>
          <a:bodyPr vert="horz" lIns="91147" tIns="45573" rIns="91147" bIns="45573" rtlCol="0" anchor="ctr"/>
          <a:lstStyle/>
          <a:p>
            <a:pPr lvl="0"/>
            <a:endParaRPr lang="ru-RU" noProof="0"/>
          </a:p>
        </p:txBody>
      </p:sp>
      <p:sp>
        <p:nvSpPr>
          <p:cNvPr id="5" name="Заметки 4"/>
          <p:cNvSpPr>
            <a:spLocks noGrp="1"/>
          </p:cNvSpPr>
          <p:nvPr>
            <p:ph type="body" sz="quarter" idx="3"/>
          </p:nvPr>
        </p:nvSpPr>
        <p:spPr>
          <a:xfrm>
            <a:off x="676117" y="4722699"/>
            <a:ext cx="5408930" cy="4474131"/>
          </a:xfrm>
          <a:prstGeom prst="rect">
            <a:avLst/>
          </a:prstGeom>
        </p:spPr>
        <p:txBody>
          <a:bodyPr vert="horz" lIns="91147" tIns="45573" rIns="91147" bIns="45573"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4" y="9443664"/>
            <a:ext cx="2929837" cy="497126"/>
          </a:xfrm>
          <a:prstGeom prst="rect">
            <a:avLst/>
          </a:prstGeom>
        </p:spPr>
        <p:txBody>
          <a:bodyPr vert="horz" lIns="91147" tIns="45573" rIns="91147" bIns="45573"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29762" y="9443664"/>
            <a:ext cx="2929837" cy="497126"/>
          </a:xfrm>
          <a:prstGeom prst="rect">
            <a:avLst/>
          </a:prstGeom>
        </p:spPr>
        <p:txBody>
          <a:bodyPr vert="horz" lIns="91147" tIns="45573" rIns="91147" bIns="45573" rtlCol="0" anchor="b"/>
          <a:lstStyle>
            <a:lvl1pPr algn="r" fontAlgn="auto">
              <a:spcBef>
                <a:spcPts val="0"/>
              </a:spcBef>
              <a:spcAft>
                <a:spcPts val="0"/>
              </a:spcAft>
              <a:defRPr sz="1200" smtClean="0">
                <a:latin typeface="+mn-lt"/>
              </a:defRPr>
            </a:lvl1pPr>
          </a:lstStyle>
          <a:p>
            <a:pPr>
              <a:defRPr/>
            </a:pPr>
            <a:fld id="{431A18AB-A66B-49A3-8B3F-9F11D3862EE7}" type="slidenum">
              <a:rPr lang="ru-RU"/>
              <a:pPr>
                <a:defRPr/>
              </a:pPr>
              <a:t>‹#›</a:t>
            </a:fld>
            <a:endParaRPr lang="ru-RU"/>
          </a:p>
        </p:txBody>
      </p:sp>
    </p:spTree>
    <p:extLst>
      <p:ext uri="{BB962C8B-B14F-4D97-AF65-F5344CB8AC3E}">
        <p14:creationId xmlns:p14="http://schemas.microsoft.com/office/powerpoint/2010/main" val="1522910394"/>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7" name="Образ слайда 1"/>
          <p:cNvSpPr>
            <a:spLocks noGrp="1" noRot="1" noChangeAspect="1" noTextEdit="1"/>
          </p:cNvSpPr>
          <p:nvPr>
            <p:ph type="sldImg"/>
          </p:nvPr>
        </p:nvSpPr>
        <p:spPr bwMode="auto">
          <a:noFill/>
          <a:ln>
            <a:solidFill>
              <a:srgbClr val="000000"/>
            </a:solidFill>
            <a:miter lim="800000"/>
            <a:headEnd/>
            <a:tailEnd/>
          </a:ln>
        </p:spPr>
      </p:sp>
      <p:sp>
        <p:nvSpPr>
          <p:cNvPr id="65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a:cs typeface="MS PGothic"/>
            </a:endParaRPr>
          </a:p>
        </p:txBody>
      </p:sp>
      <p:sp>
        <p:nvSpPr>
          <p:cNvPr id="659459" name="Номер слайда 3"/>
          <p:cNvSpPr txBox="1">
            <a:spLocks noGrp="1"/>
          </p:cNvSpPr>
          <p:nvPr/>
        </p:nvSpPr>
        <p:spPr bwMode="auto">
          <a:xfrm>
            <a:off x="3829051" y="9444039"/>
            <a:ext cx="2930525" cy="496887"/>
          </a:xfrm>
          <a:prstGeom prst="rect">
            <a:avLst/>
          </a:prstGeom>
          <a:noFill/>
          <a:ln w="9525">
            <a:noFill/>
            <a:miter lim="800000"/>
            <a:headEnd/>
            <a:tailEnd/>
          </a:ln>
        </p:spPr>
        <p:txBody>
          <a:bodyPr lIns="91142" tIns="45568" rIns="91142" bIns="45568" anchor="b"/>
          <a:lstStyle/>
          <a:p>
            <a:pPr algn="r"/>
            <a:fld id="{AAA1B0F4-6571-4F73-9A8A-64B17FC4581E}" type="slidenum">
              <a:rPr lang="ru-RU" sz="1200">
                <a:latin typeface="Calibri" pitchFamily="34" charset="0"/>
              </a:rPr>
              <a:pPr algn="r"/>
              <a:t>1</a:t>
            </a:fld>
            <a:endParaRPr lang="ru-RU"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7DE1A02E-AEF2-4DB1-B8D6-AEEBA90BB456}" type="slidenum">
              <a:rPr lang="ru-RU" smtClean="0"/>
              <a:pPr>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kk-K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Образ слайда 1"/>
          <p:cNvSpPr>
            <a:spLocks noGrp="1" noRot="1" noChangeAspect="1"/>
          </p:cNvSpPr>
          <p:nvPr>
            <p:ph type="sldImg"/>
          </p:nvPr>
        </p:nvSpPr>
        <p:spPr bwMode="auto">
          <a:xfrm>
            <a:off x="895350" y="746125"/>
            <a:ext cx="4970463" cy="3729038"/>
          </a:xfrm>
          <a:noFill/>
          <a:ln>
            <a:solidFill>
              <a:srgbClr val="000000"/>
            </a:solidFill>
            <a:miter lim="800000"/>
            <a:headEnd/>
            <a:tailEnd/>
          </a:ln>
        </p:spPr>
      </p:sp>
      <p:sp>
        <p:nvSpPr>
          <p:cNvPr id="162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2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5A4BBA-522F-4C7F-850B-443E34CE61D8}" type="slidenum">
              <a:rPr lang="ru-RU">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93833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0A16FBA-8E92-468F-8803-E7DFB8DDD4F7}" type="datetime1">
              <a:rPr lang="ru-RU" smtClean="0"/>
              <a:pPr>
                <a:defRPr/>
              </a:pPr>
              <a:t>23.08.2017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882221-5047-45B1-9A1D-B528EEF881E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D7B76C1-DBC4-4270-B10C-2A3408FCE9C5}" type="datetime1">
              <a:rPr lang="ru-RU" smtClean="0"/>
              <a:pPr>
                <a:defRPr/>
              </a:pPr>
              <a:t>23.08.2017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B130FCB-5CC9-41B3-BF2A-5A8F2A4A156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8E9179C-ABF4-4833-BBFD-065EC2B8F339}" type="datetime1">
              <a:rPr lang="ru-RU" smtClean="0"/>
              <a:pPr>
                <a:defRPr/>
              </a:pPr>
              <a:t>23.08.2017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0F8B77-9AA4-4619-8981-6CC6DED85DE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2878" y="2428868"/>
            <a:ext cx="4822065" cy="1857388"/>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1" y="5509360"/>
            <a:ext cx="64008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277869-3F5C-402B-B649-C4D9844A2E63}" type="datetime1">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2703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C59F72-73CE-4712-B463-1B12CDE0EA0D}" type="datetime1">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0639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D3C65-B6C1-4C6A-9C80-8B642801C68C}" type="datetime1">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4092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5332"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78669-DC8A-455B-AB5A-63203CE4FAF3}" type="datetime1">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248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64E30-7117-49B8-B74D-BC8F62536D73}" type="datetime1">
              <a:rPr lang="en-US" smtClean="0">
                <a:solidFill>
                  <a:prstClr val="black">
                    <a:tint val="75000"/>
                  </a:prstClr>
                </a:solidFill>
              </a:rPr>
              <a:pPr/>
              <a:t>8/23/2017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5044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9E3F34-35E7-4249-AAC4-7D55DD07992E}" type="datetime1">
              <a:rPr lang="en-US" smtClean="0">
                <a:solidFill>
                  <a:prstClr val="black">
                    <a:tint val="75000"/>
                  </a:prstClr>
                </a:solidFill>
              </a:rPr>
              <a:pPr/>
              <a:t>8/23/2017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1707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83F722-41FA-4471-852F-A08C5CCBD431}" type="datetime1">
              <a:rPr lang="en-US" smtClean="0">
                <a:solidFill>
                  <a:prstClr val="black">
                    <a:tint val="75000"/>
                  </a:prstClr>
                </a:solidFill>
              </a:rPr>
              <a:pPr/>
              <a:t>8/23/2017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1" y="274644"/>
            <a:ext cx="82296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40344613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2210C6-EB0B-4B3C-927C-BE2FBCAD02C4}" type="datetime1">
              <a:rPr lang="en-US" smtClean="0">
                <a:solidFill>
                  <a:prstClr val="black">
                    <a:tint val="75000"/>
                  </a:prstClr>
                </a:solidFill>
              </a:rPr>
              <a:pPr/>
              <a:t>8/23/2017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1" y="274644"/>
            <a:ext cx="8229601" cy="715961"/>
          </a:xfrm>
        </p:spPr>
        <p:txBody>
          <a:bodyPr>
            <a:normAutofit/>
          </a:bodyPr>
          <a:lstStyle>
            <a:lvl1pPr algn="l">
              <a:defRPr sz="3732">
                <a:solidFill>
                  <a:schemeClr val="bg1">
                    <a:lumMod val="50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457201" y="990600"/>
            <a:ext cx="8229601" cy="508000"/>
          </a:xfrm>
        </p:spPr>
        <p:txBody>
          <a:bodyPr>
            <a:noAutofit/>
          </a:bodyPr>
          <a:lstStyle>
            <a:lvl1pPr marL="0" indent="0">
              <a:buNone/>
              <a:defRPr sz="1866">
                <a:solidFill>
                  <a:schemeClr val="bg1">
                    <a:lumMod val="50000"/>
                  </a:schemeClr>
                </a:solidFill>
              </a:defRPr>
            </a:lvl1pPr>
          </a:lstStyle>
          <a:p>
            <a:pPr lvl="0"/>
            <a:r>
              <a:rPr lang="en-US" smtClean="0"/>
              <a:t>Subtitle</a:t>
            </a:r>
            <a:endParaRPr lang="en-US"/>
          </a:p>
        </p:txBody>
      </p:sp>
    </p:spTree>
    <p:extLst>
      <p:ext uri="{BB962C8B-B14F-4D97-AF65-F5344CB8AC3E}">
        <p14:creationId xmlns:p14="http://schemas.microsoft.com/office/powerpoint/2010/main" val="370686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40A100-D3D5-4497-A6BB-346F92115D88}" type="datetime1">
              <a:rPr lang="ru-RU" smtClean="0"/>
              <a:pPr>
                <a:defRPr/>
              </a:pPr>
              <a:t>23.08.2017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F986ACA-7F13-4100-A4C8-7324427364EA}"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4F434-21A3-4282-B7C7-173E0B66FCB9}" type="datetime1">
              <a:rPr lang="en-US" smtClean="0">
                <a:solidFill>
                  <a:prstClr val="black">
                    <a:tint val="75000"/>
                  </a:prstClr>
                </a:solidFill>
              </a:rPr>
              <a:pPr/>
              <a:t>8/23/2017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600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1"/>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60351-ED02-4EEE-9669-0F2C8A8C70EF}" type="datetime1">
              <a:rPr lang="en-US" smtClean="0">
                <a:solidFill>
                  <a:prstClr val="black">
                    <a:tint val="75000"/>
                  </a:prstClr>
                </a:solidFill>
              </a:rPr>
              <a:pPr/>
              <a:t>8/23/2017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5250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9"/>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8C488-E0ED-471C-A659-B7B49DE8AACF}" type="datetime1">
              <a:rPr lang="en-US" smtClean="0">
                <a:solidFill>
                  <a:prstClr val="black">
                    <a:tint val="75000"/>
                  </a:prstClr>
                </a:solidFill>
              </a:rPr>
              <a:pPr/>
              <a:t>8/23/2017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8145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9D542-8AB7-4637-907E-C94B79C64DBE}" type="datetime1">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8542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A946-9D6A-4D6C-B086-080A66337BD0}" type="datetime1">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0775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749DD3-CDBA-4243-9196-CB4CD2A02871}" type="datetime1">
              <a:rPr lang="en-US" smtClean="0">
                <a:solidFill>
                  <a:prstClr val="black">
                    <a:tint val="75000"/>
                  </a:prstClr>
                </a:solidFill>
              </a:rPr>
              <a:pPr/>
              <a:t>8/23/2017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1" y="274644"/>
            <a:ext cx="82296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457201" y="990600"/>
            <a:ext cx="8229601" cy="508000"/>
          </a:xfrm>
        </p:spPr>
        <p:txBody>
          <a:bodyPr>
            <a:noAutofit/>
          </a:bodyPr>
          <a:lstStyle>
            <a:lvl1pPr marL="0" indent="0">
              <a:buNone/>
              <a:defRPr sz="1866">
                <a:solidFill>
                  <a:schemeClr val="tx1">
                    <a:lumMod val="65000"/>
                    <a:lumOff val="35000"/>
                  </a:schemeClr>
                </a:solidFill>
              </a:defRPr>
            </a:lvl1pPr>
          </a:lstStyle>
          <a:p>
            <a:pPr lvl="0"/>
            <a:r>
              <a:rPr lang="en-US" smtClean="0"/>
              <a:t>Subtitle</a:t>
            </a:r>
            <a:endParaRPr lang="en-US"/>
          </a:p>
        </p:txBody>
      </p:sp>
    </p:spTree>
    <p:extLst>
      <p:ext uri="{BB962C8B-B14F-4D97-AF65-F5344CB8AC3E}">
        <p14:creationId xmlns:p14="http://schemas.microsoft.com/office/powerpoint/2010/main" val="9280227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5"/>
            <a:ext cx="5029200" cy="711081"/>
          </a:xfrm>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2BCEB08-9914-47E2-958C-FF3A017D7E14}" type="datetime1">
              <a:rPr lang="en-US" smtClean="0">
                <a:solidFill>
                  <a:srgbClr val="000000">
                    <a:tint val="75000"/>
                  </a:srgbClr>
                </a:solidFill>
              </a:rPr>
              <a:pPr/>
              <a:t>8/23/2017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a:xfrm>
            <a:off x="8572501" y="6356357"/>
            <a:ext cx="5715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a:solidFill>
                  <a:srgbClr val="FFFFFF"/>
                </a:solidFill>
              </a:rPr>
              <a:pPr/>
              <a:t>‹#›</a:t>
            </a:fld>
            <a:endParaRPr lang="es-UY" dirty="0">
              <a:solidFill>
                <a:srgbClr val="FFFFFF"/>
              </a:solidFill>
            </a:endParaRPr>
          </a:p>
        </p:txBody>
      </p:sp>
      <p:sp>
        <p:nvSpPr>
          <p:cNvPr id="8" name="Text Placeholder 8"/>
          <p:cNvSpPr>
            <a:spLocks noGrp="1"/>
          </p:cNvSpPr>
          <p:nvPr>
            <p:ph type="body" sz="quarter" idx="13" hasCustomPrompt="1"/>
          </p:nvPr>
        </p:nvSpPr>
        <p:spPr>
          <a:xfrm>
            <a:off x="5610226" y="362139"/>
            <a:ext cx="30861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smtClean="0"/>
              <a:t>Breadcrumb 1 &gt; Breadcrumb 2</a:t>
            </a:r>
            <a:endParaRPr lang="es-UY" dirty="0"/>
          </a:p>
        </p:txBody>
      </p:sp>
    </p:spTree>
    <p:extLst>
      <p:ext uri="{BB962C8B-B14F-4D97-AF65-F5344CB8AC3E}">
        <p14:creationId xmlns:p14="http://schemas.microsoft.com/office/powerpoint/2010/main" val="11797422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0A16FBA-8E92-468F-8803-E7DFB8DDD4F7}"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0882221-5047-45B1-9A1D-B528EEF881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77369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40A100-D3D5-4497-A6BB-346F92115D88}"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F986ACA-7F13-4100-A4C8-7324427364E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65310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B233856-DC59-4C8C-8F89-2B325A73B753}"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D02F88E-2FE8-4FA3-A1C2-890F8877433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2219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B233856-DC59-4C8C-8F89-2B325A73B753}" type="datetime1">
              <a:rPr lang="ru-RU" smtClean="0"/>
              <a:pPr>
                <a:defRPr/>
              </a:pPr>
              <a:t>23.08.2017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02F88E-2FE8-4FA3-A1C2-890F8877433B}"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75392D4-5429-4D0D-929C-97FDEE5E575C}" type="datetime1">
              <a:rPr lang="ru-RU" smtClean="0">
                <a:solidFill>
                  <a:prstClr val="black">
                    <a:tint val="75000"/>
                  </a:prstClr>
                </a:solidFill>
              </a:rPr>
              <a:pPr>
                <a:defRPr/>
              </a:pPr>
              <a:t>23.08.2017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0595383-78AE-40BB-81BC-6803CA611E3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97083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4"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C4C1E5F-0972-48A5-A534-82C4ED8658B9}" type="datetime1">
              <a:rPr lang="ru-RU" smtClean="0">
                <a:solidFill>
                  <a:prstClr val="black">
                    <a:tint val="75000"/>
                  </a:prstClr>
                </a:solidFill>
              </a:rPr>
              <a:pPr>
                <a:defRPr/>
              </a:pPr>
              <a:t>23.08.2017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56B9FD1-6190-4383-819B-7307F1B9F0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24940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A859BC-42C8-4646-B3A0-03B26A71118F}" type="datetime1">
              <a:rPr lang="ru-RU" smtClean="0">
                <a:solidFill>
                  <a:prstClr val="black">
                    <a:tint val="75000"/>
                  </a:prstClr>
                </a:solidFill>
              </a:rPr>
              <a:pPr>
                <a:defRPr/>
              </a:pPr>
              <a:t>23.08.2017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9AFD60DA-FB80-49F0-B315-2B080DC75B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68478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026C054-920E-4298-9ADC-3D697B87F4FC}" type="datetime1">
              <a:rPr lang="ru-RU" smtClean="0">
                <a:solidFill>
                  <a:prstClr val="black">
                    <a:tint val="75000"/>
                  </a:prstClr>
                </a:solidFill>
              </a:rPr>
              <a:pPr>
                <a:defRPr/>
              </a:pPr>
              <a:t>23.08.2017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5A8FAE13-090B-4FA9-A223-F7577F63750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82207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F13AE5E-AB66-4108-8149-AD60D3ACE601}" type="datetime1">
              <a:rPr lang="ru-RU" smtClean="0">
                <a:solidFill>
                  <a:prstClr val="black">
                    <a:tint val="75000"/>
                  </a:prstClr>
                </a:solidFill>
              </a:rPr>
              <a:pPr>
                <a:defRPr/>
              </a:pPr>
              <a:t>23.08.2017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27E86BE-418C-4183-B4A0-E7D3260A910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71354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3"/>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E6E83C-1BCE-4645-BAF1-B51A0042F08C}" type="datetime1">
              <a:rPr lang="ru-RU" smtClean="0">
                <a:solidFill>
                  <a:prstClr val="black">
                    <a:tint val="75000"/>
                  </a:prstClr>
                </a:solidFill>
              </a:rPr>
              <a:pPr>
                <a:defRPr/>
              </a:pPr>
              <a:t>23.08.2017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A4A8BB-1445-473D-B54B-10AB59BCF3E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87847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D7B76C1-DBC4-4270-B10C-2A3408FCE9C5}"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B130FCB-5CC9-41B3-BF2A-5A8F2A4A156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05963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8E9179C-ABF4-4833-BBFD-065EC2B8F339}"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60F8B77-9AA4-4619-8981-6CC6DED85D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376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0A16FBA-8E92-468F-8803-E7DFB8DDD4F7}"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0882221-5047-45B1-9A1D-B528EEF881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65076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40A100-D3D5-4497-A6BB-346F92115D88}"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F986ACA-7F13-4100-A4C8-7324427364E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3483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75392D4-5429-4D0D-929C-97FDEE5E575C}" type="datetime1">
              <a:rPr lang="ru-RU" smtClean="0"/>
              <a:pPr>
                <a:defRPr/>
              </a:pPr>
              <a:t>23.08.2017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0595383-78AE-40BB-81BC-6803CA611E35}"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B233856-DC59-4C8C-8F89-2B325A73B753}"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D02F88E-2FE8-4FA3-A1C2-890F8877433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62064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75392D4-5429-4D0D-929C-97FDEE5E575C}" type="datetime1">
              <a:rPr lang="ru-RU" smtClean="0">
                <a:solidFill>
                  <a:prstClr val="black">
                    <a:tint val="75000"/>
                  </a:prstClr>
                </a:solidFill>
              </a:rPr>
              <a:pPr>
                <a:defRPr/>
              </a:pPr>
              <a:t>23.08.2017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0595383-78AE-40BB-81BC-6803CA611E3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63880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4"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C4C1E5F-0972-48A5-A534-82C4ED8658B9}" type="datetime1">
              <a:rPr lang="ru-RU" smtClean="0">
                <a:solidFill>
                  <a:prstClr val="black">
                    <a:tint val="75000"/>
                  </a:prstClr>
                </a:solidFill>
              </a:rPr>
              <a:pPr>
                <a:defRPr/>
              </a:pPr>
              <a:t>23.08.2017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56B9FD1-6190-4383-819B-7307F1B9F0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83439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A859BC-42C8-4646-B3A0-03B26A71118F}" type="datetime1">
              <a:rPr lang="ru-RU" smtClean="0">
                <a:solidFill>
                  <a:prstClr val="black">
                    <a:tint val="75000"/>
                  </a:prstClr>
                </a:solidFill>
              </a:rPr>
              <a:pPr>
                <a:defRPr/>
              </a:pPr>
              <a:t>23.08.2017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9AFD60DA-FB80-49F0-B315-2B080DC75B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94278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026C054-920E-4298-9ADC-3D697B87F4FC}" type="datetime1">
              <a:rPr lang="ru-RU" smtClean="0">
                <a:solidFill>
                  <a:prstClr val="black">
                    <a:tint val="75000"/>
                  </a:prstClr>
                </a:solidFill>
              </a:rPr>
              <a:pPr>
                <a:defRPr/>
              </a:pPr>
              <a:t>23.08.2017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5A8FAE13-090B-4FA9-A223-F7577F63750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71349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F13AE5E-AB66-4108-8149-AD60D3ACE601}" type="datetime1">
              <a:rPr lang="ru-RU" smtClean="0">
                <a:solidFill>
                  <a:prstClr val="black">
                    <a:tint val="75000"/>
                  </a:prstClr>
                </a:solidFill>
              </a:rPr>
              <a:pPr>
                <a:defRPr/>
              </a:pPr>
              <a:t>23.08.2017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27E86BE-418C-4183-B4A0-E7D3260A910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29375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3"/>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E6E83C-1BCE-4645-BAF1-B51A0042F08C}" type="datetime1">
              <a:rPr lang="ru-RU" smtClean="0">
                <a:solidFill>
                  <a:prstClr val="black">
                    <a:tint val="75000"/>
                  </a:prstClr>
                </a:solidFill>
              </a:rPr>
              <a:pPr>
                <a:defRPr/>
              </a:pPr>
              <a:t>23.08.2017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A4A8BB-1445-473D-B54B-10AB59BCF3E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50671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D7B76C1-DBC4-4270-B10C-2A3408FCE9C5}"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B130FCB-5CC9-41B3-BF2A-5A8F2A4A156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10173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8E9179C-ABF4-4833-BBFD-065EC2B8F339}"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60F8B77-9AA4-4619-8981-6CC6DED85D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97658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0A16FBA-8E92-468F-8803-E7DFB8DDD4F7}"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0882221-5047-45B1-9A1D-B528EEF881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1881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4"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C4C1E5F-0972-48A5-A534-82C4ED8658B9}" type="datetime1">
              <a:rPr lang="ru-RU" smtClean="0"/>
              <a:pPr>
                <a:defRPr/>
              </a:pPr>
              <a:t>23.08.2017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56B9FD1-6190-4383-819B-7307F1B9F0A9}"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40A100-D3D5-4497-A6BB-346F92115D88}"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F986ACA-7F13-4100-A4C8-7324427364E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96992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B233856-DC59-4C8C-8F89-2B325A73B753}"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D02F88E-2FE8-4FA3-A1C2-890F8877433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30745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75392D4-5429-4D0D-929C-97FDEE5E575C}" type="datetime1">
              <a:rPr lang="ru-RU" smtClean="0">
                <a:solidFill>
                  <a:prstClr val="black">
                    <a:tint val="75000"/>
                  </a:prstClr>
                </a:solidFill>
              </a:rPr>
              <a:pPr>
                <a:defRPr/>
              </a:pPr>
              <a:t>23.08.2017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0595383-78AE-40BB-81BC-6803CA611E3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7134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4"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C4C1E5F-0972-48A5-A534-82C4ED8658B9}" type="datetime1">
              <a:rPr lang="ru-RU" smtClean="0">
                <a:solidFill>
                  <a:prstClr val="black">
                    <a:tint val="75000"/>
                  </a:prstClr>
                </a:solidFill>
              </a:rPr>
              <a:pPr>
                <a:defRPr/>
              </a:pPr>
              <a:t>23.08.2017</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56B9FD1-6190-4383-819B-7307F1B9F0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48604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A859BC-42C8-4646-B3A0-03B26A71118F}" type="datetime1">
              <a:rPr lang="ru-RU" smtClean="0">
                <a:solidFill>
                  <a:prstClr val="black">
                    <a:tint val="75000"/>
                  </a:prstClr>
                </a:solidFill>
              </a:rPr>
              <a:pPr>
                <a:defRPr/>
              </a:pPr>
              <a:t>23.08.2017</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9AFD60DA-FB80-49F0-B315-2B080DC75B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72741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026C054-920E-4298-9ADC-3D697B87F4FC}" type="datetime1">
              <a:rPr lang="ru-RU" smtClean="0">
                <a:solidFill>
                  <a:prstClr val="black">
                    <a:tint val="75000"/>
                  </a:prstClr>
                </a:solidFill>
              </a:rPr>
              <a:pPr>
                <a:defRPr/>
              </a:pPr>
              <a:t>23.08.2017</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5A8FAE13-090B-4FA9-A223-F7577F63750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192778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F13AE5E-AB66-4108-8149-AD60D3ACE601}" type="datetime1">
              <a:rPr lang="ru-RU" smtClean="0">
                <a:solidFill>
                  <a:prstClr val="black">
                    <a:tint val="75000"/>
                  </a:prstClr>
                </a:solidFill>
              </a:rPr>
              <a:pPr>
                <a:defRPr/>
              </a:pPr>
              <a:t>23.08.2017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27E86BE-418C-4183-B4A0-E7D3260A910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19376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3"/>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E6E83C-1BCE-4645-BAF1-B51A0042F08C}" type="datetime1">
              <a:rPr lang="ru-RU" smtClean="0">
                <a:solidFill>
                  <a:prstClr val="black">
                    <a:tint val="75000"/>
                  </a:prstClr>
                </a:solidFill>
              </a:rPr>
              <a:pPr>
                <a:defRPr/>
              </a:pPr>
              <a:t>23.08.2017</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A4A8BB-1445-473D-B54B-10AB59BCF3E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94157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D7B76C1-DBC4-4270-B10C-2A3408FCE9C5}"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B130FCB-5CC9-41B3-BF2A-5A8F2A4A156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72355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8E9179C-ABF4-4833-BBFD-065EC2B8F339}" type="datetime1">
              <a:rPr lang="ru-RU" smtClean="0">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60F8B77-9AA4-4619-8981-6CC6DED85D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7708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A859BC-42C8-4646-B3A0-03B26A71118F}" type="datetime1">
              <a:rPr lang="ru-RU" smtClean="0"/>
              <a:pPr>
                <a:defRPr/>
              </a:pPr>
              <a:t>23.08.2017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AFD60DA-FB80-49F0-B315-2B080DC75BBE}"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7901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7358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6580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4870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711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6576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2853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6489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90484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050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026C054-920E-4298-9ADC-3D697B87F4FC}" type="datetime1">
              <a:rPr lang="ru-RU" smtClean="0"/>
              <a:pPr>
                <a:defRPr/>
              </a:pPr>
              <a:t>23.08.2017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A8FAE13-090B-4FA9-A223-F7577F637505}"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23.08.2017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106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F13AE5E-AB66-4108-8149-AD60D3ACE601}" type="datetime1">
              <a:rPr lang="ru-RU" smtClean="0"/>
              <a:pPr>
                <a:defRPr/>
              </a:pPr>
              <a:t>23.08.2017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7E86BE-418C-4183-B4A0-E7D3260A910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3"/>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E6E83C-1BCE-4645-BAF1-B51A0042F08C}" type="datetime1">
              <a:rPr lang="ru-RU" smtClean="0"/>
              <a:pPr>
                <a:defRPr/>
              </a:pPr>
              <a:t>23.08.2017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DA4A8BB-1445-473D-B54B-10AB59BCF3E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0A6EEB3-3D4F-4715-9BA2-885D802C0148}" type="datetime1">
              <a:rPr lang="ru-RU" smtClean="0"/>
              <a:pPr>
                <a:defRPr/>
              </a:pPr>
              <a:t>23.08.2017</a:t>
            </a:fld>
            <a:endParaRPr lang="ru-RU"/>
          </a:p>
        </p:txBody>
      </p:sp>
      <p:sp>
        <p:nvSpPr>
          <p:cNvPr id="5" name="Нижний колонтитул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0747A01-3F58-4B68-AEEB-E0148BFFEAB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 id="2147483741" r:id="rId3"/>
    <p:sldLayoutId id="2147483740" r:id="rId4"/>
    <p:sldLayoutId id="2147483739" r:id="rId5"/>
    <p:sldLayoutId id="2147483738" r:id="rId6"/>
    <p:sldLayoutId id="2147483737" r:id="rId7"/>
    <p:sldLayoutId id="2147483736" r:id="rId8"/>
    <p:sldLayoutId id="2147483735" r:id="rId9"/>
    <p:sldLayoutId id="2147483734" r:id="rId10"/>
    <p:sldLayoutId id="214748373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4"/>
            <a:ext cx="8229601" cy="711081"/>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138426"/>
            <a:ext cx="8229601" cy="4987739"/>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fontAlgn="auto">
              <a:spcBef>
                <a:spcPts val="0"/>
              </a:spcBef>
              <a:spcAft>
                <a:spcPts val="0"/>
              </a:spcAft>
            </a:pPr>
            <a:fld id="{CF272ABB-2341-43FB-AD1B-88D87E77E1C0}" type="datetime1">
              <a:rPr lang="en-US" smtClean="0">
                <a:solidFill>
                  <a:prstClr val="black">
                    <a:tint val="75000"/>
                  </a:prstClr>
                </a:solidFill>
                <a:latin typeface="Calibri"/>
              </a:rPr>
              <a:pPr defTabSz="1218895" fontAlgn="auto">
                <a:spcBef>
                  <a:spcPts val="0"/>
                </a:spcBef>
                <a:spcAft>
                  <a:spcPts val="0"/>
                </a:spcAft>
              </a:pPr>
              <a:t>8/23/2017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2" y="6356356"/>
            <a:ext cx="21336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fontAlgn="auto">
              <a:spcBef>
                <a:spcPts val="0"/>
              </a:spcBef>
              <a:spcAft>
                <a:spcPts val="0"/>
              </a:spcAft>
            </a:pPr>
            <a:fld id="{5939B1FA-81F2-4940-9AF3-5EAFB5D6669B}" type="slidenum">
              <a:rPr lang="en-US" smtClean="0">
                <a:solidFill>
                  <a:prstClr val="black">
                    <a:tint val="75000"/>
                  </a:prstClr>
                </a:solidFill>
                <a:latin typeface="Calibri"/>
              </a:rPr>
              <a:pPr defTabSz="1218895"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5746274"/>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Lst>
  <p:timing>
    <p:tnLst>
      <p:par>
        <p:cTn id="1" dur="indefinite" restart="never" nodeType="tmRoot"/>
      </p:par>
    </p:tnLst>
  </p:timing>
  <p:hf hdr="0" ftr="0" dt="0"/>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0A6EEB3-3D4F-4715-9BA2-885D802C0148}" type="datetime1">
              <a:rPr lang="ru-RU">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0747A01-3F58-4B68-AEEB-E0148BFFEAB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07049416"/>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0A6EEB3-3D4F-4715-9BA2-885D802C0148}" type="datetime1">
              <a:rPr lang="ru-RU">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0747A01-3F58-4B68-AEEB-E0148BFFEAB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97379668"/>
      </p:ext>
    </p:extLst>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0A6EEB3-3D4F-4715-9BA2-885D802C0148}" type="datetime1">
              <a:rPr lang="ru-RU">
                <a:solidFill>
                  <a:prstClr val="black">
                    <a:tint val="75000"/>
                  </a:prstClr>
                </a:solidFill>
              </a:rPr>
              <a:pPr>
                <a:defRPr/>
              </a:pPr>
              <a:t>23.08.2017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0747A01-3F58-4B68-AEEB-E0148BFFEAB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60482660"/>
      </p:ext>
    </p:extLst>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4C71EC6-210F-42DE-9C53-41977AD35B3D}" type="datetimeFigureOut">
              <a:rPr lang="ru-RU" smtClean="0">
                <a:solidFill>
                  <a:prstClr val="black">
                    <a:tint val="75000"/>
                  </a:prstClr>
                </a:solidFill>
                <a:latin typeface="Calibri"/>
              </a:rPr>
              <a:pPr fontAlgn="auto">
                <a:spcBef>
                  <a:spcPts val="0"/>
                </a:spcBef>
                <a:spcAft>
                  <a:spcPts val="0"/>
                </a:spcAft>
              </a:pPr>
              <a:t>23.08.2017</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9B0651-EE4F-4900-A07F-96A6BFA9D0F0}"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640179959"/>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0.xml"/><Relationship Id="rId1" Type="http://schemas.openxmlformats.org/officeDocument/2006/relationships/vmlDrawing" Target="../drawings/vmlDrawing10.v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4.xml"/><Relationship Id="rId7" Type="http://schemas.openxmlformats.org/officeDocument/2006/relationships/image" Target="../media/image20.jpeg"/><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0.xml"/><Relationship Id="rId1" Type="http://schemas.openxmlformats.org/officeDocument/2006/relationships/vmlDrawing" Target="../drawings/vmlDrawing6.vml"/><Relationship Id="rId5" Type="http://schemas.openxmlformats.org/officeDocument/2006/relationships/chart" Target="../charts/chart1.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5.png"/><Relationship Id="rId7" Type="http://schemas.openxmlformats.org/officeDocument/2006/relationships/oleObject" Target="../embeddings/oleObject8.bin"/><Relationship Id="rId2" Type="http://schemas.openxmlformats.org/officeDocument/2006/relationships/slideLayout" Target="../slideLayouts/slideLayout28.xml"/><Relationship Id="rId1" Type="http://schemas.openxmlformats.org/officeDocument/2006/relationships/vmlDrawing" Target="../drawings/vmlDrawing8.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9.xml"/><Relationship Id="rId1" Type="http://schemas.openxmlformats.org/officeDocument/2006/relationships/vmlDrawing" Target="../drawings/vmlDrawing9.v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3071813" y="2544763"/>
            <a:ext cx="6072187" cy="2714625"/>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a:defRPr/>
            </a:pPr>
            <a:endParaRPr lang="ru-RU" sz="2000" b="1" dirty="0">
              <a:solidFill>
                <a:schemeClr val="bg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658460" name="Rectangle 2"/>
          <p:cNvSpPr>
            <a:spLocks noChangeArrowheads="1"/>
          </p:cNvSpPr>
          <p:nvPr/>
        </p:nvSpPr>
        <p:spPr bwMode="auto">
          <a:xfrm>
            <a:off x="0" y="0"/>
            <a:ext cx="3048000" cy="6858000"/>
          </a:xfrm>
          <a:prstGeom prst="rect">
            <a:avLst/>
          </a:prstGeom>
          <a:solidFill>
            <a:srgbClr val="002060"/>
          </a:solidFill>
          <a:ln w="9525">
            <a:noFill/>
            <a:miter lim="800000"/>
            <a:headEnd/>
            <a:tailEnd/>
          </a:ln>
        </p:spPr>
        <p:txBody>
          <a:bodyPr wrap="none" anchor="ctr"/>
          <a:lstStyle/>
          <a:p>
            <a:pPr algn="ctr"/>
            <a:endParaRPr lang="en-US">
              <a:latin typeface="Calibri" pitchFamily="34" charset="0"/>
            </a:endParaRPr>
          </a:p>
        </p:txBody>
      </p:sp>
      <p:graphicFrame>
        <p:nvGraphicFramePr>
          <p:cNvPr id="658458" name="Object 26"/>
          <p:cNvGraphicFramePr>
            <a:graphicFrameLocks noChangeAspect="1"/>
          </p:cNvGraphicFramePr>
          <p:nvPr/>
        </p:nvGraphicFramePr>
        <p:xfrm>
          <a:off x="76200" y="74613"/>
          <a:ext cx="1147763" cy="992187"/>
        </p:xfrm>
        <a:graphic>
          <a:graphicData uri="http://schemas.openxmlformats.org/presentationml/2006/ole">
            <mc:AlternateContent xmlns:mc="http://schemas.openxmlformats.org/markup-compatibility/2006">
              <mc:Choice xmlns:v="urn:schemas-microsoft-com:vml" Requires="v">
                <p:oleObj spid="_x0000_s827457" r:id="rId4" imgW="1800000" imgH="1543680" progId="">
                  <p:embed/>
                </p:oleObj>
              </mc:Choice>
              <mc:Fallback>
                <p:oleObj r:id="rId4" imgW="1800000" imgH="154368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4613"/>
                        <a:ext cx="1147763"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8461" name="Rectangle 10"/>
          <p:cNvSpPr>
            <a:spLocks noChangeArrowheads="1"/>
          </p:cNvSpPr>
          <p:nvPr/>
        </p:nvSpPr>
        <p:spPr bwMode="auto">
          <a:xfrm>
            <a:off x="4876800" y="381000"/>
            <a:ext cx="4092575" cy="609600"/>
          </a:xfrm>
          <a:prstGeom prst="rect">
            <a:avLst/>
          </a:prstGeom>
          <a:noFill/>
          <a:ln w="9525">
            <a:noFill/>
            <a:miter lim="800000"/>
            <a:headEnd/>
            <a:tailEnd/>
          </a:ln>
        </p:spPr>
        <p:txBody>
          <a:bodyPr anchor="ctr"/>
          <a:lstStyle/>
          <a:p>
            <a:pPr algn="r"/>
            <a:r>
              <a:rPr lang="en-US" sz="2000" b="1" i="1" dirty="0">
                <a:solidFill>
                  <a:srgbClr val="002060"/>
                </a:solidFill>
                <a:latin typeface="Tahoma" pitchFamily="34" charset="0"/>
                <a:cs typeface="Tahoma" pitchFamily="34" charset="0"/>
              </a:rPr>
              <a:t>Confirming competence</a:t>
            </a:r>
          </a:p>
          <a:p>
            <a:pPr algn="r"/>
            <a:r>
              <a:rPr lang="en-US" sz="2000" b="1" i="1" dirty="0">
                <a:solidFill>
                  <a:srgbClr val="002060"/>
                </a:solidFill>
                <a:latin typeface="Tahoma" pitchFamily="34" charset="0"/>
                <a:cs typeface="Tahoma" pitchFamily="34" charset="0"/>
              </a:rPr>
              <a:t>Providing quality</a:t>
            </a:r>
          </a:p>
          <a:p>
            <a:pPr algn="r"/>
            <a:r>
              <a:rPr lang="en-US" sz="2000" b="1" i="1" dirty="0">
                <a:solidFill>
                  <a:srgbClr val="002060"/>
                </a:solidFill>
                <a:latin typeface="Tahoma" pitchFamily="34" charset="0"/>
                <a:cs typeface="Tahoma" pitchFamily="34" charset="0"/>
              </a:rPr>
              <a:t>Creating trust</a:t>
            </a:r>
          </a:p>
        </p:txBody>
      </p:sp>
      <p:pic>
        <p:nvPicPr>
          <p:cNvPr id="658462" name="Рисунок 4"/>
          <p:cNvPicPr>
            <a:picLocks noChangeAspect="1"/>
          </p:cNvPicPr>
          <p:nvPr/>
        </p:nvPicPr>
        <p:blipFill>
          <a:blip r:embed="rId6"/>
          <a:srcRect/>
          <a:stretch>
            <a:fillRect/>
          </a:stretch>
        </p:blipFill>
        <p:spPr bwMode="auto">
          <a:xfrm>
            <a:off x="0" y="2544763"/>
            <a:ext cx="3048000" cy="2713037"/>
          </a:xfrm>
          <a:prstGeom prst="rect">
            <a:avLst/>
          </a:prstGeom>
          <a:noFill/>
          <a:ln w="9525">
            <a:noFill/>
            <a:miter lim="800000"/>
            <a:headEnd/>
            <a:tailEnd/>
          </a:ln>
        </p:spPr>
      </p:pic>
      <p:sp>
        <p:nvSpPr>
          <p:cNvPr id="658463" name="Text Box 10"/>
          <p:cNvSpPr txBox="1">
            <a:spLocks noChangeArrowheads="1"/>
          </p:cNvSpPr>
          <p:nvPr/>
        </p:nvSpPr>
        <p:spPr bwMode="auto">
          <a:xfrm>
            <a:off x="3143240" y="6011862"/>
            <a:ext cx="6096000" cy="400110"/>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2060"/>
                </a:solidFill>
                <a:latin typeface="Calibri" pitchFamily="34" charset="0"/>
              </a:rPr>
              <a:t>Astana</a:t>
            </a:r>
            <a:r>
              <a:rPr lang="ru-RU" sz="2000" b="1" dirty="0" smtClean="0">
                <a:solidFill>
                  <a:srgbClr val="002060"/>
                </a:solidFill>
                <a:latin typeface="Calibri" pitchFamily="34" charset="0"/>
              </a:rPr>
              <a:t>, 201</a:t>
            </a:r>
            <a:r>
              <a:rPr lang="en-US" sz="2000" b="1" dirty="0" smtClean="0">
                <a:solidFill>
                  <a:srgbClr val="002060"/>
                </a:solidFill>
                <a:latin typeface="Calibri" pitchFamily="34" charset="0"/>
              </a:rPr>
              <a:t>7</a:t>
            </a:r>
            <a:endParaRPr lang="ru-RU" sz="2000" b="1" dirty="0">
              <a:solidFill>
                <a:srgbClr val="002060"/>
              </a:solidFill>
              <a:latin typeface="Calibri" pitchFamily="34" charset="0"/>
            </a:endParaRPr>
          </a:p>
        </p:txBody>
      </p:sp>
      <p:sp>
        <p:nvSpPr>
          <p:cNvPr id="4" name="Text Box 10"/>
          <p:cNvSpPr txBox="1">
            <a:spLocks noChangeArrowheads="1"/>
          </p:cNvSpPr>
          <p:nvPr/>
        </p:nvSpPr>
        <p:spPr bwMode="auto">
          <a:xfrm>
            <a:off x="3143240" y="2499264"/>
            <a:ext cx="5756440" cy="2513912"/>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endParaRPr lang="en-US" sz="2800" b="1" dirty="0">
              <a:ln w="12700">
                <a:solidFill>
                  <a:srgbClr val="002060"/>
                </a:solidFill>
                <a:prstDash val="solid"/>
              </a:ln>
              <a:solidFill>
                <a:srgbClr val="002060"/>
              </a:solidFill>
              <a:effectLst>
                <a:outerShdw blurRad="41275" dist="20320" dir="1800000" algn="tl" rotWithShape="0">
                  <a:srgbClr val="000000">
                    <a:alpha val="40000"/>
                  </a:srgbClr>
                </a:outerShdw>
              </a:effectLst>
              <a:latin typeface="Tahoma" pitchFamily="34" charset="0"/>
            </a:endParaRPr>
          </a:p>
          <a:p>
            <a:pPr algn="ctr" fontAlgn="auto">
              <a:spcBef>
                <a:spcPts val="0"/>
              </a:spcBef>
              <a:spcAft>
                <a:spcPts val="0"/>
              </a:spcAft>
              <a:defRPr/>
            </a:pPr>
            <a:r>
              <a:rPr lang="en-US" sz="2800" b="1" dirty="0" smtClean="0">
                <a:ln w="12700">
                  <a:solidFill>
                    <a:srgbClr val="002060"/>
                  </a:solidFill>
                  <a:prstDash val="solid"/>
                </a:ln>
                <a:solidFill>
                  <a:srgbClr val="FF0000"/>
                </a:solidFill>
                <a:effectLst>
                  <a:outerShdw blurRad="41275" dist="20320" dir="1800000" algn="tl" rotWithShape="0">
                    <a:srgbClr val="000000">
                      <a:alpha val="40000"/>
                    </a:srgbClr>
                  </a:outerShdw>
                </a:effectLst>
                <a:latin typeface="Tahoma" pitchFamily="34" charset="0"/>
              </a:rPr>
              <a:t>  Accreditation system </a:t>
            </a:r>
          </a:p>
          <a:p>
            <a:pPr algn="ctr" fontAlgn="auto">
              <a:spcBef>
                <a:spcPts val="0"/>
              </a:spcBef>
              <a:spcAft>
                <a:spcPts val="0"/>
              </a:spcAft>
              <a:defRPr/>
            </a:pPr>
            <a:r>
              <a:rPr lang="en-US" sz="2800" b="1" dirty="0" smtClean="0">
                <a:ln w="12700">
                  <a:solidFill>
                    <a:srgbClr val="002060"/>
                  </a:solidFill>
                  <a:prstDash val="solid"/>
                </a:ln>
                <a:solidFill>
                  <a:srgbClr val="FF0000"/>
                </a:solidFill>
                <a:effectLst>
                  <a:outerShdw blurRad="41275" dist="20320" dir="1800000" algn="tl" rotWithShape="0">
                    <a:srgbClr val="000000">
                      <a:alpha val="40000"/>
                    </a:srgbClr>
                  </a:outerShdw>
                </a:effectLst>
                <a:latin typeface="Tahoma" pitchFamily="34" charset="0"/>
              </a:rPr>
              <a:t>in  </a:t>
            </a:r>
          </a:p>
          <a:p>
            <a:pPr algn="ctr" fontAlgn="auto">
              <a:spcBef>
                <a:spcPts val="0"/>
              </a:spcBef>
              <a:spcAft>
                <a:spcPts val="0"/>
              </a:spcAft>
              <a:defRPr/>
            </a:pPr>
            <a:r>
              <a:rPr lang="en-US" sz="2800" b="1" dirty="0" smtClean="0">
                <a:ln w="12700">
                  <a:solidFill>
                    <a:srgbClr val="002060"/>
                  </a:solidFill>
                  <a:prstDash val="solid"/>
                </a:ln>
                <a:solidFill>
                  <a:srgbClr val="FF0000"/>
                </a:solidFill>
                <a:effectLst>
                  <a:outerShdw blurRad="41275" dist="20320" dir="1800000" algn="tl" rotWithShape="0">
                    <a:srgbClr val="000000">
                      <a:alpha val="40000"/>
                    </a:srgbClr>
                  </a:outerShdw>
                </a:effectLst>
                <a:latin typeface="Tahoma" pitchFamily="34" charset="0"/>
              </a:rPr>
              <a:t>the Republic </a:t>
            </a:r>
            <a:r>
              <a:rPr lang="en-US" sz="2800" b="1" dirty="0">
                <a:ln w="12700">
                  <a:solidFill>
                    <a:srgbClr val="002060"/>
                  </a:solidFill>
                  <a:prstDash val="solid"/>
                </a:ln>
                <a:solidFill>
                  <a:srgbClr val="FF0000"/>
                </a:solidFill>
                <a:effectLst>
                  <a:outerShdw blurRad="41275" dist="20320" dir="1800000" algn="tl" rotWithShape="0">
                    <a:srgbClr val="000000">
                      <a:alpha val="40000"/>
                    </a:srgbClr>
                  </a:outerShdw>
                </a:effectLst>
                <a:latin typeface="Tahoma" pitchFamily="34" charset="0"/>
              </a:rPr>
              <a:t>of </a:t>
            </a:r>
            <a:r>
              <a:rPr lang="en-US" sz="2800" b="1" dirty="0" smtClean="0">
                <a:ln w="12700">
                  <a:solidFill>
                    <a:srgbClr val="002060"/>
                  </a:solidFill>
                  <a:prstDash val="solid"/>
                </a:ln>
                <a:solidFill>
                  <a:srgbClr val="FF0000"/>
                </a:solidFill>
                <a:effectLst>
                  <a:outerShdw blurRad="41275" dist="20320" dir="1800000" algn="tl" rotWithShape="0">
                    <a:srgbClr val="000000">
                      <a:alpha val="40000"/>
                    </a:srgbClr>
                  </a:outerShdw>
                </a:effectLst>
                <a:latin typeface="Tahoma" pitchFamily="34" charset="0"/>
              </a:rPr>
              <a:t>Kazakhstan</a:t>
            </a:r>
            <a:endParaRPr lang="ru-RU" sz="2800" b="1" dirty="0">
              <a:ln w="12700">
                <a:solidFill>
                  <a:srgbClr val="002060"/>
                </a:solidFill>
                <a:prstDash val="solid"/>
              </a:ln>
              <a:solidFill>
                <a:srgbClr val="FF0000"/>
              </a:solidFill>
              <a:effectLst>
                <a:outerShdw blurRad="41275" dist="20320" dir="1800000" algn="tl" rotWithShape="0">
                  <a:srgbClr val="000000">
                    <a:alpha val="40000"/>
                  </a:srgbClr>
                </a:outerShdw>
              </a:effectLst>
              <a:latin typeface="Tahoma" pitchFamily="34" charset="0"/>
            </a:endParaRPr>
          </a:p>
        </p:txBody>
      </p:sp>
      <p:grpSp>
        <p:nvGrpSpPr>
          <p:cNvPr id="2" name="Group 7"/>
          <p:cNvGrpSpPr>
            <a:grpSpLocks/>
          </p:cNvGrpSpPr>
          <p:nvPr/>
        </p:nvGrpSpPr>
        <p:grpSpPr bwMode="auto">
          <a:xfrm>
            <a:off x="7966075" y="2286000"/>
            <a:ext cx="949325" cy="1004888"/>
            <a:chOff x="4241" y="527"/>
            <a:chExt cx="681" cy="680"/>
          </a:xfrm>
          <a:solidFill>
            <a:srgbClr val="002060"/>
          </a:solidFill>
        </p:grpSpPr>
        <p:sp>
          <p:nvSpPr>
            <p:cNvPr id="2058" name="Rectangle 8"/>
            <p:cNvSpPr>
              <a:spLocks noChangeArrowheads="1"/>
            </p:cNvSpPr>
            <p:nvPr/>
          </p:nvSpPr>
          <p:spPr bwMode="auto">
            <a:xfrm>
              <a:off x="4241" y="527"/>
              <a:ext cx="680" cy="182"/>
            </a:xfrm>
            <a:prstGeom prst="rect">
              <a:avLst/>
            </a:prstGeom>
            <a:grpFill/>
            <a:ln w="9525">
              <a:no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059" name="Rectangle 9"/>
            <p:cNvSpPr>
              <a:spLocks noChangeArrowheads="1"/>
            </p:cNvSpPr>
            <p:nvPr/>
          </p:nvSpPr>
          <p:spPr bwMode="auto">
            <a:xfrm rot="5400000">
              <a:off x="4491" y="776"/>
              <a:ext cx="680" cy="182"/>
            </a:xfrm>
            <a:prstGeom prst="rect">
              <a:avLst/>
            </a:prstGeom>
            <a:grpFill/>
            <a:ln w="9525">
              <a:noFill/>
              <a:miter lim="800000"/>
              <a:headEnd/>
              <a:tailEnd/>
            </a:ln>
          </p:spPr>
          <p:txBody>
            <a:bodyPr wrap="none" anchor="ctr"/>
            <a:lstStyle/>
            <a:p>
              <a:pPr fontAlgn="auto">
                <a:spcBef>
                  <a:spcPts val="0"/>
                </a:spcBef>
                <a:spcAft>
                  <a:spcPts val="0"/>
                </a:spcAft>
                <a:defRPr/>
              </a:pPr>
              <a:endParaRPr lang="en-US" dirty="0">
                <a:latin typeface="+mn-lt"/>
              </a:endParaRPr>
            </a:p>
          </p:txBody>
        </p:sp>
      </p:grpSp>
      <p:pic>
        <p:nvPicPr>
          <p:cNvPr id="658466" name="Picture 13" descr="Рисунок"/>
          <p:cNvPicPr>
            <a:picLocks noChangeAspect="1" noChangeArrowheads="1"/>
          </p:cNvPicPr>
          <p:nvPr/>
        </p:nvPicPr>
        <p:blipFill>
          <a:blip r:embed="rId7"/>
          <a:srcRect/>
          <a:stretch>
            <a:fillRect/>
          </a:stretch>
        </p:blipFill>
        <p:spPr bwMode="auto">
          <a:xfrm>
            <a:off x="0" y="2547938"/>
            <a:ext cx="3048000" cy="2714625"/>
          </a:xfrm>
          <a:prstGeom prst="rect">
            <a:avLst/>
          </a:prstGeom>
          <a:noFill/>
          <a:ln w="9525">
            <a:noFill/>
            <a:miter lim="800000"/>
            <a:headEnd/>
            <a:tailEnd/>
          </a:ln>
        </p:spPr>
      </p:pic>
    </p:spTree>
    <p:extLst>
      <p:ext uri="{BB962C8B-B14F-4D97-AF65-F5344CB8AC3E}">
        <p14:creationId xmlns:p14="http://schemas.microsoft.com/office/powerpoint/2010/main" val="3125712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F986ACA-7F13-4100-A4C8-7324427364EA}" type="slidenum">
              <a:rPr lang="ru-RU" smtClean="0">
                <a:solidFill>
                  <a:prstClr val="black">
                    <a:tint val="75000"/>
                  </a:prstClr>
                </a:solidFill>
              </a:rPr>
              <a:pPr>
                <a:defRPr/>
              </a:pPr>
              <a:t>10</a:t>
            </a:fld>
            <a:endParaRPr lang="ru-RU">
              <a:solidFill>
                <a:prstClr val="black">
                  <a:tint val="75000"/>
                </a:prstClr>
              </a:solidFill>
            </a:endParaRPr>
          </a:p>
        </p:txBody>
      </p:sp>
      <p:sp>
        <p:nvSpPr>
          <p:cNvPr id="7" name="Прямоугольник 6"/>
          <p:cNvSpPr/>
          <p:nvPr/>
        </p:nvSpPr>
        <p:spPr>
          <a:xfrm>
            <a:off x="233137" y="976074"/>
            <a:ext cx="8779750" cy="5773888"/>
          </a:xfrm>
          <a:prstGeom prst="rect">
            <a:avLst/>
          </a:prstGeom>
        </p:spPr>
        <p:txBody>
          <a:bodyPr wrap="square">
            <a:spAutoFit/>
          </a:bodyPr>
          <a:lstStyle/>
          <a:p>
            <a:pPr marL="285750" indent="-285750" algn="just">
              <a:lnSpc>
                <a:spcPct val="80000"/>
              </a:lnSpc>
              <a:spcBef>
                <a:spcPct val="20000"/>
              </a:spcBef>
              <a:buSzPct val="80000"/>
              <a:buFont typeface="Wingdings" panose="05000000000000000000" pitchFamily="2" charset="2"/>
              <a:buChar char="Ø"/>
            </a:pPr>
            <a:endParaRPr lang="en-US" sz="1300" b="1" kern="0" dirty="0" smtClean="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r>
              <a:rPr lang="en-US" sz="1300" b="1" kern="0" dirty="0" smtClean="0">
                <a:solidFill>
                  <a:prstClr val="black"/>
                </a:solidFill>
                <a:latin typeface="Calibri"/>
              </a:rPr>
              <a:t>Carrying out the accreditation works and  monitoring on  their activities</a:t>
            </a:r>
            <a:r>
              <a:rPr lang="ru-RU" sz="1300" b="1" kern="0" dirty="0" smtClean="0">
                <a:solidFill>
                  <a:prstClr val="black"/>
                </a:solidFill>
                <a:latin typeface="Calibri"/>
              </a:rPr>
              <a:t>;</a:t>
            </a:r>
          </a:p>
          <a:p>
            <a:pPr marL="285750" indent="-285750" algn="just">
              <a:lnSpc>
                <a:spcPct val="80000"/>
              </a:lnSpc>
              <a:spcBef>
                <a:spcPct val="20000"/>
              </a:spcBef>
              <a:buSzPct val="80000"/>
              <a:buFont typeface="Wingdings" panose="05000000000000000000" pitchFamily="2" charset="2"/>
              <a:buChar char="Ø"/>
            </a:pPr>
            <a:endParaRPr lang="ru-RU" sz="1300" b="1" kern="0" dirty="0" smtClean="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r>
              <a:rPr lang="en-US" sz="1300" b="1" kern="0" dirty="0" smtClean="0">
                <a:solidFill>
                  <a:prstClr val="black"/>
                </a:solidFill>
                <a:latin typeface="Calibri"/>
              </a:rPr>
              <a:t>Professional development and personnel preparing. Internships  in foreign accreditation bodies. </a:t>
            </a:r>
          </a:p>
          <a:p>
            <a:pPr algn="just">
              <a:lnSpc>
                <a:spcPct val="80000"/>
              </a:lnSpc>
              <a:spcBef>
                <a:spcPct val="20000"/>
              </a:spcBef>
              <a:buSzPct val="80000"/>
            </a:pPr>
            <a:endParaRPr lang="ru-RU" sz="1300" b="1" kern="0" dirty="0" smtClean="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r>
              <a:rPr lang="en-US" sz="1300" b="1" dirty="0" smtClean="0">
                <a:solidFill>
                  <a:prstClr val="black"/>
                </a:solidFill>
                <a:latin typeface="Calibri"/>
              </a:rPr>
              <a:t>Development of new directions, accreditation</a:t>
            </a:r>
            <a:r>
              <a:rPr lang="ru-RU" sz="1300" b="1" dirty="0" smtClean="0">
                <a:solidFill>
                  <a:prstClr val="black"/>
                </a:solidFill>
                <a:latin typeface="Calibri"/>
              </a:rPr>
              <a:t>: </a:t>
            </a:r>
            <a:r>
              <a:rPr lang="en-US" sz="1300" b="1" dirty="0" smtClean="0">
                <a:solidFill>
                  <a:prstClr val="black"/>
                </a:solidFill>
                <a:latin typeface="Calibri"/>
              </a:rPr>
              <a:t>Inspection bodies</a:t>
            </a:r>
            <a:r>
              <a:rPr lang="ru-RU" sz="1300" b="1" dirty="0" smtClean="0">
                <a:solidFill>
                  <a:prstClr val="black"/>
                </a:solidFill>
                <a:latin typeface="Calibri"/>
              </a:rPr>
              <a:t>;</a:t>
            </a:r>
            <a:r>
              <a:rPr lang="en-US" sz="1300" b="1" dirty="0" smtClean="0">
                <a:solidFill>
                  <a:prstClr val="black"/>
                </a:solidFill>
                <a:latin typeface="Calibri"/>
              </a:rPr>
              <a:t> Certification bodies </a:t>
            </a:r>
            <a:r>
              <a:rPr lang="en-US" sz="1300" b="1" dirty="0">
                <a:solidFill>
                  <a:prstClr val="black"/>
                </a:solidFill>
                <a:latin typeface="Calibri"/>
              </a:rPr>
              <a:t>for organic products</a:t>
            </a:r>
            <a:r>
              <a:rPr lang="ru-RU" sz="1300" b="1" dirty="0" smtClean="0">
                <a:solidFill>
                  <a:prstClr val="black"/>
                </a:solidFill>
                <a:latin typeface="Calibri"/>
              </a:rPr>
              <a:t>;</a:t>
            </a:r>
            <a:endParaRPr lang="en-US" sz="1300" b="1" dirty="0" smtClean="0">
              <a:solidFill>
                <a:prstClr val="black"/>
              </a:solidFill>
              <a:latin typeface="Calibri"/>
            </a:endParaRPr>
          </a:p>
          <a:p>
            <a:pPr algn="just">
              <a:lnSpc>
                <a:spcPct val="80000"/>
              </a:lnSpc>
              <a:spcBef>
                <a:spcPct val="20000"/>
              </a:spcBef>
              <a:buSzPct val="80000"/>
            </a:pPr>
            <a:r>
              <a:rPr lang="en-US" sz="1300" b="1" dirty="0">
                <a:solidFill>
                  <a:prstClr val="black"/>
                </a:solidFill>
                <a:latin typeface="Calibri"/>
              </a:rPr>
              <a:t> </a:t>
            </a:r>
            <a:r>
              <a:rPr lang="en-US" sz="1300" b="1" dirty="0" smtClean="0">
                <a:solidFill>
                  <a:prstClr val="black"/>
                </a:solidFill>
                <a:latin typeface="Calibri"/>
              </a:rPr>
              <a:t>       Greenhouse </a:t>
            </a:r>
            <a:r>
              <a:rPr lang="en-US" sz="1300" b="1" dirty="0">
                <a:solidFill>
                  <a:prstClr val="black"/>
                </a:solidFill>
                <a:latin typeface="Calibri"/>
              </a:rPr>
              <a:t>gas validation and verification </a:t>
            </a:r>
            <a:r>
              <a:rPr lang="en-US" sz="1300" b="1" dirty="0" smtClean="0">
                <a:solidFill>
                  <a:prstClr val="black"/>
                </a:solidFill>
                <a:latin typeface="Calibri"/>
              </a:rPr>
              <a:t>bodies, Halal production</a:t>
            </a:r>
            <a:r>
              <a:rPr lang="ru-RU" sz="1300" b="1" dirty="0" smtClean="0">
                <a:solidFill>
                  <a:prstClr val="black"/>
                </a:solidFill>
                <a:latin typeface="Calibri"/>
              </a:rPr>
              <a:t>;</a:t>
            </a:r>
          </a:p>
          <a:p>
            <a:pPr algn="just">
              <a:lnSpc>
                <a:spcPct val="80000"/>
              </a:lnSpc>
              <a:spcBef>
                <a:spcPct val="20000"/>
              </a:spcBef>
              <a:buSzPct val="80000"/>
            </a:pPr>
            <a:endParaRPr lang="ru-RU" sz="1300" b="1" dirty="0" smtClean="0">
              <a:solidFill>
                <a:prstClr val="black"/>
              </a:solidFill>
              <a:latin typeface="Calibri"/>
            </a:endParaRPr>
          </a:p>
          <a:p>
            <a:pPr marL="285750" indent="-285750" algn="just">
              <a:lnSpc>
                <a:spcPct val="80000"/>
              </a:lnSpc>
              <a:spcBef>
                <a:spcPct val="20000"/>
              </a:spcBef>
              <a:buSzPct val="80000"/>
              <a:buFont typeface="Wingdings" pitchFamily="2" charset="2"/>
              <a:buChar char="Ø"/>
            </a:pPr>
            <a:r>
              <a:rPr lang="en-US" sz="1300" b="1" dirty="0" smtClean="0">
                <a:solidFill>
                  <a:prstClr val="black"/>
                </a:solidFill>
                <a:latin typeface="Calibri"/>
              </a:rPr>
              <a:t>Development  and Implementation the  amendments to legislation in the field of accreditation;</a:t>
            </a:r>
            <a:endParaRPr lang="ru-RU" sz="1300" b="1" dirty="0" smtClean="0">
              <a:solidFill>
                <a:prstClr val="black"/>
              </a:solidFill>
              <a:latin typeface="Calibri"/>
            </a:endParaRPr>
          </a:p>
          <a:p>
            <a:pPr algn="just">
              <a:lnSpc>
                <a:spcPct val="80000"/>
              </a:lnSpc>
              <a:spcBef>
                <a:spcPct val="20000"/>
              </a:spcBef>
              <a:buSzPct val="80000"/>
            </a:pPr>
            <a:r>
              <a:rPr lang="ru-RU" sz="1300" b="1" dirty="0">
                <a:solidFill>
                  <a:prstClr val="black"/>
                </a:solidFill>
                <a:latin typeface="Calibri"/>
              </a:rPr>
              <a:t>	</a:t>
            </a:r>
            <a:endParaRPr lang="ru-RU" sz="1300" b="1" dirty="0" smtClean="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r>
              <a:rPr lang="en-US" sz="1300" b="1" dirty="0" smtClean="0">
                <a:solidFill>
                  <a:prstClr val="black"/>
                </a:solidFill>
                <a:latin typeface="Calibri"/>
              </a:rPr>
              <a:t>Conduction of regular </a:t>
            </a:r>
            <a:r>
              <a:rPr lang="en-US" sz="1300" b="1" dirty="0" smtClean="0">
                <a:solidFill>
                  <a:prstClr val="black"/>
                </a:solidFill>
                <a:latin typeface="Calibri"/>
              </a:rPr>
              <a:t>meeting </a:t>
            </a:r>
            <a:r>
              <a:rPr lang="en-US" sz="1300" b="1" dirty="0">
                <a:solidFill>
                  <a:prstClr val="black"/>
                </a:solidFill>
                <a:latin typeface="Calibri"/>
              </a:rPr>
              <a:t>of the Accreditation </a:t>
            </a:r>
            <a:r>
              <a:rPr lang="en-US" sz="1300" b="1" dirty="0" smtClean="0">
                <a:solidFill>
                  <a:prstClr val="black"/>
                </a:solidFill>
                <a:latin typeface="Calibri"/>
              </a:rPr>
              <a:t>Council</a:t>
            </a:r>
            <a:r>
              <a:rPr lang="ru-RU" sz="1300" b="1" dirty="0" smtClean="0">
                <a:solidFill>
                  <a:prstClr val="black"/>
                </a:solidFill>
                <a:latin typeface="Calibri"/>
              </a:rPr>
              <a:t>;</a:t>
            </a:r>
            <a:endParaRPr lang="ru-RU" sz="1300" b="1" dirty="0" smtClean="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endParaRPr lang="ru-RU" sz="1300" b="1" dirty="0" smtClean="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r>
              <a:rPr lang="en-US" sz="1300" b="1" dirty="0" smtClean="0">
                <a:solidFill>
                  <a:prstClr val="black"/>
                </a:solidFill>
                <a:latin typeface="Calibri"/>
              </a:rPr>
              <a:t>Participation in meetings of regional and international organizations on accreditation </a:t>
            </a:r>
            <a:r>
              <a:rPr lang="ru-RU" sz="1300" b="1" dirty="0" smtClean="0">
                <a:solidFill>
                  <a:prstClr val="black"/>
                </a:solidFill>
                <a:latin typeface="Calibri"/>
              </a:rPr>
              <a:t>РАС, </a:t>
            </a:r>
            <a:r>
              <a:rPr lang="en-US" sz="1300" b="1" dirty="0" smtClean="0">
                <a:solidFill>
                  <a:prstClr val="black"/>
                </a:solidFill>
                <a:latin typeface="Calibri"/>
              </a:rPr>
              <a:t>ILAC, IAF</a:t>
            </a:r>
            <a:r>
              <a:rPr lang="ru-RU" sz="1300" b="1" dirty="0" smtClean="0">
                <a:solidFill>
                  <a:prstClr val="black"/>
                </a:solidFill>
                <a:latin typeface="Calibri"/>
              </a:rPr>
              <a:t>, Е</a:t>
            </a:r>
            <a:r>
              <a:rPr lang="en-US" sz="1300" b="1" dirty="0">
                <a:solidFill>
                  <a:prstClr val="black"/>
                </a:solidFill>
                <a:latin typeface="Calibri"/>
              </a:rPr>
              <a:t>E</a:t>
            </a:r>
            <a:r>
              <a:rPr lang="ru-RU" sz="1300" b="1" dirty="0" smtClean="0">
                <a:solidFill>
                  <a:prstClr val="black"/>
                </a:solidFill>
                <a:latin typeface="Calibri"/>
              </a:rPr>
              <a:t>С, </a:t>
            </a:r>
            <a:r>
              <a:rPr lang="en-US" sz="1300" b="1" dirty="0" smtClean="0">
                <a:solidFill>
                  <a:prstClr val="black"/>
                </a:solidFill>
                <a:latin typeface="Calibri"/>
              </a:rPr>
              <a:t>EASC</a:t>
            </a:r>
            <a:r>
              <a:rPr lang="ru-RU" sz="1300" b="1" dirty="0" smtClean="0">
                <a:solidFill>
                  <a:prstClr val="black"/>
                </a:solidFill>
                <a:latin typeface="Calibri"/>
              </a:rPr>
              <a:t>;</a:t>
            </a:r>
            <a:endParaRPr lang="en-US" sz="1300" b="1" dirty="0" smtClean="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endParaRPr lang="en-US" sz="1300" b="1" dirty="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r>
              <a:rPr lang="en-US" sz="1300" b="1" kern="0" dirty="0" smtClean="0">
                <a:solidFill>
                  <a:prstClr val="black"/>
                </a:solidFill>
                <a:latin typeface="Calibri"/>
              </a:rPr>
              <a:t>Preparation for </a:t>
            </a:r>
            <a:r>
              <a:rPr lang="en-US" sz="1300" b="1" kern="0" dirty="0" smtClean="0">
                <a:solidFill>
                  <a:prstClr val="black"/>
                </a:solidFill>
                <a:latin typeface="Calibri"/>
              </a:rPr>
              <a:t>APLAC</a:t>
            </a:r>
            <a:r>
              <a:rPr lang="en-US" sz="1300" b="1" kern="0" dirty="0" smtClean="0">
                <a:solidFill>
                  <a:prstClr val="black"/>
                </a:solidFill>
                <a:latin typeface="Calibri"/>
              </a:rPr>
              <a:t> </a:t>
            </a:r>
            <a:r>
              <a:rPr lang="en-US" sz="1300" b="1" kern="0" dirty="0">
                <a:solidFill>
                  <a:prstClr val="black"/>
                </a:solidFill>
                <a:latin typeface="Calibri"/>
              </a:rPr>
              <a:t>Peer Evaluation </a:t>
            </a:r>
            <a:r>
              <a:rPr lang="en-US" sz="1300" b="1" kern="0" dirty="0" smtClean="0">
                <a:solidFill>
                  <a:prstClr val="black"/>
                </a:solidFill>
                <a:latin typeface="Calibri"/>
              </a:rPr>
              <a:t>on expansion  for </a:t>
            </a:r>
            <a:r>
              <a:rPr lang="en-US" sz="1300" b="1" kern="0" dirty="0">
                <a:solidFill>
                  <a:prstClr val="black"/>
                </a:solidFill>
                <a:latin typeface="Calibri"/>
              </a:rPr>
              <a:t>medical laboratories</a:t>
            </a:r>
            <a:r>
              <a:rPr lang="en-US" sz="1300" b="1" kern="0" dirty="0" smtClean="0">
                <a:solidFill>
                  <a:prstClr val="black"/>
                </a:solidFill>
                <a:latin typeface="Calibri"/>
              </a:rPr>
              <a:t>;</a:t>
            </a:r>
          </a:p>
          <a:p>
            <a:pPr marL="285750" indent="-285750" algn="just">
              <a:lnSpc>
                <a:spcPct val="80000"/>
              </a:lnSpc>
              <a:spcBef>
                <a:spcPct val="20000"/>
              </a:spcBef>
              <a:buSzPct val="80000"/>
              <a:buFont typeface="Wingdings" panose="05000000000000000000" pitchFamily="2" charset="2"/>
              <a:buChar char="Ø"/>
            </a:pPr>
            <a:endParaRPr lang="en-US" sz="1300" b="1" kern="0" dirty="0" smtClean="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r>
              <a:rPr lang="en-US" sz="1300" b="1" kern="0" dirty="0" smtClean="0">
                <a:solidFill>
                  <a:prstClr val="black"/>
                </a:solidFill>
                <a:latin typeface="Calibri"/>
              </a:rPr>
              <a:t>Transition </a:t>
            </a:r>
            <a:r>
              <a:rPr lang="en-US" sz="1300" b="1" kern="0" dirty="0">
                <a:solidFill>
                  <a:prstClr val="black"/>
                </a:solidFill>
                <a:latin typeface="Calibri"/>
              </a:rPr>
              <a:t>to the new version of the standard</a:t>
            </a:r>
            <a:r>
              <a:rPr lang="ru-RU" sz="1300" b="1" kern="0" dirty="0" smtClean="0">
                <a:solidFill>
                  <a:prstClr val="black"/>
                </a:solidFill>
                <a:latin typeface="Calibri"/>
              </a:rPr>
              <a:t>:</a:t>
            </a:r>
            <a:r>
              <a:rPr lang="en-US" sz="1300" b="1" kern="0" dirty="0" smtClean="0">
                <a:solidFill>
                  <a:prstClr val="black"/>
                </a:solidFill>
                <a:latin typeface="Calibri"/>
              </a:rPr>
              <a:t> GOST ISO</a:t>
            </a:r>
            <a:r>
              <a:rPr lang="ru-RU" sz="1300" b="1" kern="0" dirty="0" smtClean="0">
                <a:solidFill>
                  <a:prstClr val="black"/>
                </a:solidFill>
                <a:latin typeface="Calibri"/>
              </a:rPr>
              <a:t>/</a:t>
            </a:r>
            <a:r>
              <a:rPr lang="en-US" sz="1300" b="1" kern="0" dirty="0">
                <a:solidFill>
                  <a:prstClr val="black"/>
                </a:solidFill>
                <a:latin typeface="Calibri"/>
              </a:rPr>
              <a:t>I</a:t>
            </a:r>
            <a:r>
              <a:rPr lang="en-US" sz="1300" b="1" kern="0" dirty="0" smtClean="0">
                <a:solidFill>
                  <a:prstClr val="black"/>
                </a:solidFill>
                <a:latin typeface="Calibri"/>
              </a:rPr>
              <a:t>EC</a:t>
            </a:r>
            <a:r>
              <a:rPr lang="ru-RU" sz="1300" b="1" kern="0" dirty="0" smtClean="0">
                <a:solidFill>
                  <a:prstClr val="black"/>
                </a:solidFill>
                <a:latin typeface="Calibri"/>
              </a:rPr>
              <a:t> 17025</a:t>
            </a:r>
            <a:endParaRPr lang="en-US" sz="1300" b="1" kern="0" dirty="0">
              <a:solidFill>
                <a:prstClr val="black"/>
              </a:solidFill>
              <a:latin typeface="Calibri"/>
            </a:endParaRPr>
          </a:p>
          <a:p>
            <a:pPr algn="just">
              <a:lnSpc>
                <a:spcPct val="80000"/>
              </a:lnSpc>
              <a:spcBef>
                <a:spcPct val="20000"/>
              </a:spcBef>
              <a:buSzPct val="80000"/>
            </a:pPr>
            <a:endParaRPr lang="en-US" sz="1300" b="1" kern="0" dirty="0" smtClean="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r>
              <a:rPr lang="en-US" sz="1300" b="1" kern="0" dirty="0" smtClean="0">
                <a:solidFill>
                  <a:prstClr val="black"/>
                </a:solidFill>
                <a:latin typeface="Calibri"/>
              </a:rPr>
              <a:t>Media </a:t>
            </a:r>
            <a:r>
              <a:rPr lang="en-US" sz="1300" b="1" kern="0" dirty="0">
                <a:solidFill>
                  <a:prstClr val="black"/>
                </a:solidFill>
                <a:latin typeface="Calibri"/>
              </a:rPr>
              <a:t>works</a:t>
            </a:r>
            <a:r>
              <a:rPr lang="en-US" sz="1300" b="1" kern="0" dirty="0" smtClean="0">
                <a:solidFill>
                  <a:prstClr val="black"/>
                </a:solidFill>
                <a:latin typeface="Calibri"/>
              </a:rPr>
              <a:t>;</a:t>
            </a:r>
          </a:p>
          <a:p>
            <a:pPr marL="285750" indent="-285750" algn="just">
              <a:lnSpc>
                <a:spcPct val="80000"/>
              </a:lnSpc>
              <a:spcBef>
                <a:spcPct val="20000"/>
              </a:spcBef>
              <a:buSzPct val="80000"/>
              <a:buFont typeface="Wingdings" panose="05000000000000000000" pitchFamily="2" charset="2"/>
              <a:buChar char="Ø"/>
            </a:pPr>
            <a:endParaRPr lang="en-US" sz="1300" b="1" kern="0" dirty="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r>
              <a:rPr lang="en-US" sz="1300" b="1" kern="0" dirty="0" smtClean="0">
                <a:solidFill>
                  <a:prstClr val="black"/>
                </a:solidFill>
                <a:latin typeface="Calibri"/>
              </a:rPr>
              <a:t>Carrying out works on modernization of information systems for the management of unified registers of conformity assessment bodies and conformity assessment documents to the decisions of the council of the Eurasian Economic Commission of May 10, 2016 </a:t>
            </a:r>
            <a:r>
              <a:rPr lang="kk-KZ" sz="1300" b="1" kern="0" dirty="0" smtClean="0">
                <a:solidFill>
                  <a:prstClr val="black"/>
                </a:solidFill>
                <a:latin typeface="Calibri"/>
              </a:rPr>
              <a:t> № 38, 39,  </a:t>
            </a:r>
            <a:r>
              <a:rPr lang="en-US" sz="1300" b="1" kern="0" dirty="0" smtClean="0">
                <a:solidFill>
                  <a:prstClr val="black"/>
                </a:solidFill>
                <a:latin typeface="Calibri"/>
              </a:rPr>
              <a:t>from July 26, </a:t>
            </a:r>
            <a:r>
              <a:rPr lang="en-US" sz="1300" b="1" kern="0" dirty="0">
                <a:solidFill>
                  <a:prstClr val="black"/>
                </a:solidFill>
                <a:latin typeface="Calibri"/>
              </a:rPr>
              <a:t>2016 </a:t>
            </a:r>
            <a:r>
              <a:rPr lang="en-US" sz="1300" b="1" kern="0" dirty="0" smtClean="0">
                <a:solidFill>
                  <a:prstClr val="black"/>
                </a:solidFill>
                <a:latin typeface="Calibri"/>
              </a:rPr>
              <a:t>№</a:t>
            </a:r>
            <a:r>
              <a:rPr lang="kk-KZ" sz="1300" b="1" kern="0" dirty="0" smtClean="0">
                <a:solidFill>
                  <a:prstClr val="black"/>
                </a:solidFill>
                <a:latin typeface="Calibri"/>
              </a:rPr>
              <a:t> 88, </a:t>
            </a:r>
            <a:r>
              <a:rPr lang="en-US" sz="1300" b="1" kern="0" dirty="0">
                <a:solidFill>
                  <a:prstClr val="black"/>
                </a:solidFill>
                <a:latin typeface="Calibri"/>
              </a:rPr>
              <a:t>from </a:t>
            </a:r>
            <a:r>
              <a:rPr lang="en-US" sz="1300" b="1" kern="0" dirty="0" smtClean="0">
                <a:solidFill>
                  <a:prstClr val="black"/>
                </a:solidFill>
                <a:latin typeface="Calibri"/>
              </a:rPr>
              <a:t>January 24, 2017 </a:t>
            </a:r>
            <a:r>
              <a:rPr lang="en-US" sz="1300" b="1" kern="0" dirty="0">
                <a:solidFill>
                  <a:prstClr val="black"/>
                </a:solidFill>
                <a:latin typeface="Calibri"/>
              </a:rPr>
              <a:t>№ </a:t>
            </a:r>
            <a:r>
              <a:rPr lang="en-US" sz="1300" b="1" kern="0" dirty="0" smtClean="0">
                <a:solidFill>
                  <a:prstClr val="black"/>
                </a:solidFill>
                <a:latin typeface="Calibri"/>
              </a:rPr>
              <a:t>9 </a:t>
            </a:r>
            <a:endParaRPr lang="en-US" sz="1300" b="1" kern="0" dirty="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endParaRPr lang="en-US" sz="1300" b="1" kern="0" dirty="0">
              <a:solidFill>
                <a:prstClr val="black"/>
              </a:solidFill>
              <a:latin typeface="Calibri"/>
            </a:endParaRPr>
          </a:p>
          <a:p>
            <a:pPr marL="285750" indent="-285750" algn="just">
              <a:lnSpc>
                <a:spcPct val="80000"/>
              </a:lnSpc>
              <a:spcBef>
                <a:spcPct val="20000"/>
              </a:spcBef>
              <a:buSzPct val="80000"/>
              <a:buFont typeface="Wingdings" panose="05000000000000000000" pitchFamily="2" charset="2"/>
              <a:buChar char="Ø"/>
            </a:pPr>
            <a:r>
              <a:rPr lang="en-US" sz="1300" b="1" kern="0" dirty="0" smtClean="0">
                <a:solidFill>
                  <a:prstClr val="black"/>
                </a:solidFill>
                <a:latin typeface="Calibri"/>
              </a:rPr>
              <a:t>Accreditation process </a:t>
            </a:r>
            <a:r>
              <a:rPr lang="en-US" sz="1300" b="1" kern="0" dirty="0" err="1" smtClean="0">
                <a:solidFill>
                  <a:prstClr val="black"/>
                </a:solidFill>
                <a:latin typeface="Calibri"/>
              </a:rPr>
              <a:t>automatization</a:t>
            </a:r>
            <a:r>
              <a:rPr lang="ru-RU" sz="1300" b="1" kern="0" dirty="0" smtClean="0">
                <a:solidFill>
                  <a:prstClr val="black"/>
                </a:solidFill>
                <a:latin typeface="Calibri"/>
              </a:rPr>
              <a:t>:</a:t>
            </a:r>
          </a:p>
          <a:p>
            <a:pPr lvl="1" algn="just">
              <a:lnSpc>
                <a:spcPct val="80000"/>
              </a:lnSpc>
              <a:spcBef>
                <a:spcPct val="20000"/>
              </a:spcBef>
              <a:buSzPct val="80000"/>
            </a:pPr>
            <a:r>
              <a:rPr lang="ru-RU" sz="1300" b="1" kern="0" dirty="0" smtClean="0">
                <a:solidFill>
                  <a:prstClr val="black"/>
                </a:solidFill>
                <a:latin typeface="Calibri"/>
              </a:rPr>
              <a:t>	- </a:t>
            </a:r>
            <a:r>
              <a:rPr lang="en-US" sz="1300" b="1" kern="0" dirty="0" smtClean="0">
                <a:solidFill>
                  <a:prstClr val="black"/>
                </a:solidFill>
                <a:latin typeface="Calibri"/>
              </a:rPr>
              <a:t>Transition </a:t>
            </a:r>
            <a:r>
              <a:rPr lang="en-US" sz="1300" b="1" kern="0" dirty="0">
                <a:solidFill>
                  <a:prstClr val="black"/>
                </a:solidFill>
                <a:latin typeface="Calibri"/>
              </a:rPr>
              <a:t>to </a:t>
            </a:r>
            <a:r>
              <a:rPr lang="en-US" sz="1300" b="1" kern="0" dirty="0" smtClean="0">
                <a:solidFill>
                  <a:prstClr val="black"/>
                </a:solidFill>
                <a:latin typeface="Calibri"/>
              </a:rPr>
              <a:t>"cloud services" internal </a:t>
            </a:r>
            <a:r>
              <a:rPr lang="en-US" sz="1300" b="1" kern="0" dirty="0">
                <a:solidFill>
                  <a:prstClr val="black"/>
                </a:solidFill>
                <a:latin typeface="Calibri"/>
              </a:rPr>
              <a:t>information </a:t>
            </a:r>
            <a:r>
              <a:rPr lang="en-US" sz="1300" b="1" kern="0" dirty="0" smtClean="0">
                <a:solidFill>
                  <a:prstClr val="black"/>
                </a:solidFill>
                <a:latin typeface="Calibri"/>
              </a:rPr>
              <a:t>resources MANAGEMENT SYSTEM</a:t>
            </a:r>
            <a:r>
              <a:rPr lang="ru-RU" sz="1300" b="1" kern="0" dirty="0" smtClean="0">
                <a:solidFill>
                  <a:prstClr val="black"/>
                </a:solidFill>
                <a:latin typeface="Calibri"/>
              </a:rPr>
              <a:t>;</a:t>
            </a:r>
          </a:p>
          <a:p>
            <a:pPr lvl="1" algn="just">
              <a:lnSpc>
                <a:spcPct val="80000"/>
              </a:lnSpc>
              <a:spcBef>
                <a:spcPct val="20000"/>
              </a:spcBef>
              <a:buSzPct val="80000"/>
            </a:pPr>
            <a:r>
              <a:rPr lang="ru-RU" sz="1300" b="1" kern="0" dirty="0">
                <a:solidFill>
                  <a:prstClr val="black"/>
                </a:solidFill>
                <a:latin typeface="Calibri"/>
              </a:rPr>
              <a:t>	</a:t>
            </a:r>
            <a:r>
              <a:rPr lang="ru-RU" sz="1300" b="1" kern="0" dirty="0" smtClean="0">
                <a:solidFill>
                  <a:prstClr val="black"/>
                </a:solidFill>
                <a:latin typeface="Calibri"/>
              </a:rPr>
              <a:t>- </a:t>
            </a:r>
            <a:r>
              <a:rPr lang="en-US" sz="1300" b="1" kern="0" dirty="0">
                <a:solidFill>
                  <a:prstClr val="black"/>
                </a:solidFill>
                <a:latin typeface="Calibri"/>
              </a:rPr>
              <a:t>R</a:t>
            </a:r>
            <a:r>
              <a:rPr lang="en-US" sz="1300" b="1" kern="0" dirty="0" smtClean="0">
                <a:solidFill>
                  <a:prstClr val="black"/>
                </a:solidFill>
                <a:latin typeface="Calibri"/>
              </a:rPr>
              <a:t>egister </a:t>
            </a:r>
            <a:r>
              <a:rPr lang="en-US" sz="1300" b="1" kern="0" dirty="0">
                <a:solidFill>
                  <a:prstClr val="black"/>
                </a:solidFill>
                <a:latin typeface="Calibri"/>
              </a:rPr>
              <a:t>of technical experts </a:t>
            </a:r>
            <a:r>
              <a:rPr lang="en-US" sz="1300" b="1" kern="0" dirty="0" smtClean="0">
                <a:solidFill>
                  <a:prstClr val="black"/>
                </a:solidFill>
                <a:latin typeface="Calibri"/>
              </a:rPr>
              <a:t>online maintaining</a:t>
            </a:r>
            <a:r>
              <a:rPr lang="ru-RU" sz="1300" b="1" kern="0" dirty="0" smtClean="0">
                <a:solidFill>
                  <a:prstClr val="black"/>
                </a:solidFill>
                <a:latin typeface="Calibri"/>
              </a:rPr>
              <a:t>;</a:t>
            </a:r>
          </a:p>
          <a:p>
            <a:pPr lvl="1" algn="just">
              <a:lnSpc>
                <a:spcPct val="80000"/>
              </a:lnSpc>
              <a:spcBef>
                <a:spcPct val="20000"/>
              </a:spcBef>
              <a:buSzPct val="80000"/>
            </a:pPr>
            <a:r>
              <a:rPr lang="ru-RU" sz="1300" b="1" kern="0" dirty="0">
                <a:solidFill>
                  <a:prstClr val="black"/>
                </a:solidFill>
                <a:latin typeface="Calibri"/>
              </a:rPr>
              <a:t>	</a:t>
            </a:r>
            <a:r>
              <a:rPr lang="ru-RU" sz="1300" b="1" kern="0" dirty="0" smtClean="0">
                <a:solidFill>
                  <a:prstClr val="black"/>
                </a:solidFill>
                <a:latin typeface="Calibri"/>
              </a:rPr>
              <a:t>- </a:t>
            </a:r>
            <a:r>
              <a:rPr lang="en-US" sz="1300" b="1" kern="0" dirty="0" smtClean="0">
                <a:solidFill>
                  <a:prstClr val="black"/>
                </a:solidFill>
                <a:latin typeface="Calibri"/>
              </a:rPr>
              <a:t>Implementation of accreditation process based </a:t>
            </a:r>
            <a:r>
              <a:rPr lang="en-US" sz="1300" b="1" kern="0" dirty="0">
                <a:solidFill>
                  <a:prstClr val="black"/>
                </a:solidFill>
                <a:latin typeface="Calibri"/>
              </a:rPr>
              <a:t>on "1C </a:t>
            </a:r>
            <a:r>
              <a:rPr lang="en-US" sz="1300" b="1" kern="0" dirty="0" smtClean="0">
                <a:solidFill>
                  <a:prstClr val="black"/>
                </a:solidFill>
                <a:latin typeface="Calibri"/>
              </a:rPr>
              <a:t>DOCUMENT FLOW" </a:t>
            </a:r>
            <a:endParaRPr lang="en-US" sz="1300" b="1" kern="0" dirty="0">
              <a:solidFill>
                <a:prstClr val="black"/>
              </a:solidFill>
              <a:latin typeface="Calibri"/>
            </a:endParaRPr>
          </a:p>
          <a:p>
            <a:pPr lvl="1" algn="just">
              <a:lnSpc>
                <a:spcPct val="80000"/>
              </a:lnSpc>
              <a:spcBef>
                <a:spcPct val="20000"/>
              </a:spcBef>
              <a:buSzPct val="80000"/>
            </a:pPr>
            <a:endParaRPr lang="ru-RU" sz="1300" kern="0" dirty="0">
              <a:solidFill>
                <a:srgbClr val="002060"/>
              </a:solidFill>
              <a:latin typeface="Arial"/>
            </a:endParaRPr>
          </a:p>
        </p:txBody>
      </p:sp>
      <p:sp>
        <p:nvSpPr>
          <p:cNvPr id="9" name="Заголовок 1"/>
          <p:cNvSpPr txBox="1">
            <a:spLocks/>
          </p:cNvSpPr>
          <p:nvPr/>
        </p:nvSpPr>
        <p:spPr>
          <a:xfrm>
            <a:off x="18496" y="0"/>
            <a:ext cx="9144000" cy="785794"/>
          </a:xfrm>
          <a:prstGeom prst="rect">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p>
            <a:pPr fontAlgn="auto">
              <a:spcBef>
                <a:spcPts val="0"/>
              </a:spcBef>
              <a:spcAft>
                <a:spcPts val="0"/>
              </a:spcAft>
            </a:pPr>
            <a:r>
              <a:rPr lang="en-US" sz="2000" b="1" dirty="0" smtClean="0">
                <a:solidFill>
                  <a:prstClr val="white"/>
                </a:solidFill>
                <a:latin typeface="Tahoma" pitchFamily="34" charset="0"/>
                <a:cs typeface="Tahoma" pitchFamily="34" charset="0"/>
              </a:rPr>
              <a:t>             NCA aims to 2</a:t>
            </a:r>
            <a:r>
              <a:rPr lang="en-US" sz="2000" b="1" baseline="30000" dirty="0" smtClean="0">
                <a:solidFill>
                  <a:prstClr val="white"/>
                </a:solidFill>
                <a:latin typeface="Tahoma" pitchFamily="34" charset="0"/>
                <a:cs typeface="Tahoma" pitchFamily="34" charset="0"/>
              </a:rPr>
              <a:t>nd</a:t>
            </a:r>
            <a:r>
              <a:rPr lang="en-US" sz="2000" b="1" dirty="0" smtClean="0">
                <a:solidFill>
                  <a:prstClr val="white"/>
                </a:solidFill>
                <a:latin typeface="Tahoma" pitchFamily="34" charset="0"/>
                <a:cs typeface="Tahoma" pitchFamily="34" charset="0"/>
              </a:rPr>
              <a:t> half a year 2017</a:t>
            </a:r>
            <a:endParaRPr lang="ru-RU" sz="1900" b="1" dirty="0">
              <a:solidFill>
                <a:prstClr val="white"/>
              </a:solidFill>
              <a:latin typeface="Tahoma" pitchFamily="34" charset="0"/>
              <a:ea typeface="Tahoma" pitchFamily="34" charset="0"/>
              <a:cs typeface="Tahoma"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166186492"/>
              </p:ext>
            </p:extLst>
          </p:nvPr>
        </p:nvGraphicFramePr>
        <p:xfrm>
          <a:off x="76200" y="63500"/>
          <a:ext cx="709613" cy="650875"/>
        </p:xfrm>
        <a:graphic>
          <a:graphicData uri="http://schemas.openxmlformats.org/presentationml/2006/ole">
            <mc:AlternateContent xmlns:mc="http://schemas.openxmlformats.org/markup-compatibility/2006">
              <mc:Choice xmlns:v="urn:schemas-microsoft-com:vml" Requires="v">
                <p:oleObj spid="_x0000_s820377" r:id="rId3" imgW="1800000" imgH="1543680" progId="">
                  <p:embed/>
                </p:oleObj>
              </mc:Choice>
              <mc:Fallback>
                <p:oleObj r:id="rId3" imgW="1800000" imgH="1543680" progId="">
                  <p:embed/>
                  <p:pic>
                    <p:nvPicPr>
                      <p:cNvPr id="0"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500"/>
                        <a:ext cx="7096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2"/>
          <p:cNvSpPr>
            <a:spLocks noChangeArrowheads="1"/>
          </p:cNvSpPr>
          <p:nvPr/>
        </p:nvSpPr>
        <p:spPr bwMode="auto">
          <a:xfrm>
            <a:off x="7072330" y="0"/>
            <a:ext cx="2071670" cy="809625"/>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algn="ctr" fontAlgn="auto">
              <a:spcBef>
                <a:spcPts val="0"/>
              </a:spcBef>
              <a:spcAft>
                <a:spcPts val="0"/>
              </a:spcAft>
            </a:pPr>
            <a:r>
              <a:rPr lang="en-US" sz="1200" b="1" dirty="0">
                <a:solidFill>
                  <a:srgbClr val="FF0000"/>
                </a:solidFill>
                <a:latin typeface="Tahoma" pitchFamily="34" charset="0"/>
                <a:ea typeface="MS PGothic" pitchFamily="34" charset="-128"/>
              </a:rPr>
              <a:t>National Center </a:t>
            </a:r>
          </a:p>
          <a:p>
            <a:pPr algn="ctr" fontAlgn="auto">
              <a:spcBef>
                <a:spcPts val="0"/>
              </a:spcBef>
              <a:spcAft>
                <a:spcPts val="0"/>
              </a:spcAft>
            </a:pPr>
            <a:r>
              <a:rPr lang="en-US" sz="1200" b="1" dirty="0">
                <a:solidFill>
                  <a:srgbClr val="FF0000"/>
                </a:solidFill>
                <a:latin typeface="Tahoma" pitchFamily="34" charset="0"/>
                <a:ea typeface="MS PGothic" pitchFamily="34" charset="-128"/>
              </a:rPr>
              <a:t>of Accreditation</a:t>
            </a:r>
            <a:endParaRPr lang="ru-RU" sz="1200" dirty="0">
              <a:solidFill>
                <a:srgbClr val="FF0000"/>
              </a:solidFill>
              <a:latin typeface="Tahoma" pitchFamily="34" charset="0"/>
              <a:ea typeface="MS PGothic" pitchFamily="34" charset="-128"/>
            </a:endParaRPr>
          </a:p>
        </p:txBody>
      </p:sp>
    </p:spTree>
    <p:extLst>
      <p:ext uri="{BB962C8B-B14F-4D97-AF65-F5344CB8AC3E}">
        <p14:creationId xmlns:p14="http://schemas.microsoft.com/office/powerpoint/2010/main" val="3970959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111219" y="2028838"/>
            <a:ext cx="2895600" cy="1371600"/>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defTabSz="1218987" fontAlgn="auto">
              <a:spcBef>
                <a:spcPts val="0"/>
              </a:spcBef>
              <a:spcAft>
                <a:spcPts val="0"/>
              </a:spcAft>
              <a:defRPr/>
            </a:pPr>
            <a:endParaRPr lang="ru-RU" sz="2000" b="1" dirty="0">
              <a:solidFill>
                <a:prstClr val="white"/>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20" name="Rectangle 4"/>
          <p:cNvSpPr>
            <a:spLocks noChangeArrowheads="1"/>
          </p:cNvSpPr>
          <p:nvPr/>
        </p:nvSpPr>
        <p:spPr bwMode="auto">
          <a:xfrm>
            <a:off x="22238" y="2370214"/>
            <a:ext cx="7696200" cy="1219200"/>
          </a:xfrm>
          <a:prstGeom prst="rect">
            <a:avLst/>
          </a:prstGeom>
          <a:solidFill>
            <a:srgbClr val="002060"/>
          </a:solidFill>
          <a:ln w="9525">
            <a:noFill/>
            <a:miter lim="800000"/>
            <a:headEnd/>
            <a:tailEnd/>
          </a:ln>
        </p:spPr>
        <p:txBody>
          <a:bodyPr wrap="none" anchor="ctr"/>
          <a:lstStyle/>
          <a:p>
            <a:pPr defTabSz="1218987" fontAlgn="auto">
              <a:spcBef>
                <a:spcPts val="0"/>
              </a:spcBef>
              <a:spcAft>
                <a:spcPts val="0"/>
              </a:spcAft>
            </a:pPr>
            <a:endParaRPr lang="en-US" sz="2400">
              <a:solidFill>
                <a:prstClr val="black"/>
              </a:solidFill>
              <a:latin typeface="Calibri"/>
            </a:endParaRPr>
          </a:p>
        </p:txBody>
      </p:sp>
      <p:sp>
        <p:nvSpPr>
          <p:cNvPr id="13" name="Номер слайда 12"/>
          <p:cNvSpPr>
            <a:spLocks noGrp="1"/>
          </p:cNvSpPr>
          <p:nvPr>
            <p:ph type="sldNum" sz="quarter" idx="12"/>
          </p:nvPr>
        </p:nvSpPr>
        <p:spPr>
          <a:xfrm>
            <a:off x="6929439" y="6492890"/>
            <a:ext cx="2133600" cy="365125"/>
          </a:xfrm>
        </p:spPr>
        <p:txBody>
          <a:bodyPr/>
          <a:lstStyle/>
          <a:p>
            <a:pPr>
              <a:defRPr/>
            </a:pPr>
            <a:fld id="{C74435E0-D2AB-40AD-9DB4-8343EC2EA676}" type="slidenum">
              <a:rPr lang="ru-RU">
                <a:solidFill>
                  <a:prstClr val="black">
                    <a:tint val="75000"/>
                  </a:prstClr>
                </a:solidFill>
              </a:rPr>
              <a:pPr>
                <a:defRPr/>
              </a:pPr>
              <a:t>11</a:t>
            </a:fld>
            <a:endParaRPr lang="ru-RU" dirty="0">
              <a:solidFill>
                <a:prstClr val="black">
                  <a:tint val="75000"/>
                </a:prstClr>
              </a:solidFill>
            </a:endParaRPr>
          </a:p>
        </p:txBody>
      </p:sp>
      <p:sp>
        <p:nvSpPr>
          <p:cNvPr id="14" name="Прямоугольник 13"/>
          <p:cNvSpPr/>
          <p:nvPr/>
        </p:nvSpPr>
        <p:spPr>
          <a:xfrm>
            <a:off x="1143007" y="285763"/>
            <a:ext cx="7858125" cy="461665"/>
          </a:xfrm>
          <a:prstGeom prst="rect">
            <a:avLst/>
          </a:prstGeom>
          <a:noFill/>
        </p:spPr>
        <p:txBody>
          <a:bodyPr>
            <a:spAutoFit/>
          </a:bodyPr>
          <a:lstStyle/>
          <a:p>
            <a:pPr algn="ctr" defTabSz="1218987" fontAlgn="auto">
              <a:spcBef>
                <a:spcPts val="0"/>
              </a:spcBef>
              <a:spcAft>
                <a:spcPts val="0"/>
              </a:spcAft>
              <a:defRPr/>
            </a:pPr>
            <a:endParaRPr lang="ru-RU" sz="2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Calibri"/>
            </a:endParaRPr>
          </a:p>
        </p:txBody>
      </p:sp>
      <p:sp>
        <p:nvSpPr>
          <p:cNvPr id="57" name="Равнобедренный треугольник 56"/>
          <p:cNvSpPr/>
          <p:nvPr/>
        </p:nvSpPr>
        <p:spPr>
          <a:xfrm>
            <a:off x="4071938" y="2214578"/>
            <a:ext cx="1357312" cy="100012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fontAlgn="auto">
              <a:spcBef>
                <a:spcPts val="0"/>
              </a:spcBef>
              <a:spcAft>
                <a:spcPts val="0"/>
              </a:spcAft>
              <a:defRPr/>
            </a:pPr>
            <a:endParaRPr lang="ru-RU" sz="2400">
              <a:solidFill>
                <a:prstClr val="white"/>
              </a:solidFill>
            </a:endParaRPr>
          </a:p>
        </p:txBody>
      </p:sp>
      <p:grpSp>
        <p:nvGrpSpPr>
          <p:cNvPr id="3" name="Group 50"/>
          <p:cNvGrpSpPr>
            <a:grpSpLocks/>
          </p:cNvGrpSpPr>
          <p:nvPr/>
        </p:nvGrpSpPr>
        <p:grpSpPr bwMode="auto">
          <a:xfrm>
            <a:off x="7742905" y="2309254"/>
            <a:ext cx="511175" cy="457200"/>
            <a:chOff x="4241" y="527"/>
            <a:chExt cx="681" cy="680"/>
          </a:xfrm>
          <a:solidFill>
            <a:schemeClr val="bg1"/>
          </a:solidFill>
        </p:grpSpPr>
        <p:sp>
          <p:nvSpPr>
            <p:cNvPr id="16" name="Rectangle 51"/>
            <p:cNvSpPr>
              <a:spLocks noChangeArrowheads="1"/>
            </p:cNvSpPr>
            <p:nvPr/>
          </p:nvSpPr>
          <p:spPr bwMode="auto">
            <a:xfrm>
              <a:off x="4241" y="527"/>
              <a:ext cx="680" cy="182"/>
            </a:xfrm>
            <a:prstGeom prst="rect">
              <a:avLst/>
            </a:prstGeom>
            <a:grpFill/>
            <a:ln w="9525">
              <a:noFill/>
              <a:miter lim="800000"/>
              <a:headEnd/>
              <a:tailEnd/>
            </a:ln>
          </p:spPr>
          <p:txBody>
            <a:bodyPr wrap="none" anchor="ctr"/>
            <a:lstStyle/>
            <a:p>
              <a:pPr defTabSz="1218987" fontAlgn="auto">
                <a:spcBef>
                  <a:spcPts val="0"/>
                </a:spcBef>
                <a:spcAft>
                  <a:spcPts val="0"/>
                </a:spcAft>
                <a:defRPr/>
              </a:pPr>
              <a:endParaRPr lang="en-US" sz="2400">
                <a:solidFill>
                  <a:srgbClr val="002060"/>
                </a:solidFill>
                <a:latin typeface="Calibri"/>
              </a:endParaRPr>
            </a:p>
          </p:txBody>
        </p:sp>
        <p:sp>
          <p:nvSpPr>
            <p:cNvPr id="18" name="Rectangle 52"/>
            <p:cNvSpPr>
              <a:spLocks noChangeArrowheads="1"/>
            </p:cNvSpPr>
            <p:nvPr/>
          </p:nvSpPr>
          <p:spPr bwMode="auto">
            <a:xfrm rot="5400000">
              <a:off x="4491" y="776"/>
              <a:ext cx="680" cy="182"/>
            </a:xfrm>
            <a:prstGeom prst="rect">
              <a:avLst/>
            </a:prstGeom>
            <a:grpFill/>
            <a:ln w="9525">
              <a:noFill/>
              <a:miter lim="800000"/>
              <a:headEnd/>
              <a:tailEnd/>
            </a:ln>
          </p:spPr>
          <p:txBody>
            <a:bodyPr wrap="none" anchor="ctr"/>
            <a:lstStyle/>
            <a:p>
              <a:pPr defTabSz="1218987" fontAlgn="auto">
                <a:spcBef>
                  <a:spcPts val="0"/>
                </a:spcBef>
                <a:spcAft>
                  <a:spcPts val="0"/>
                </a:spcAft>
                <a:defRPr/>
              </a:pPr>
              <a:endParaRPr lang="en-US" sz="2400">
                <a:solidFill>
                  <a:srgbClr val="002060"/>
                </a:solidFill>
                <a:latin typeface="Calibri"/>
              </a:endParaRPr>
            </a:p>
          </p:txBody>
        </p:sp>
      </p:grpSp>
      <p:sp>
        <p:nvSpPr>
          <p:cNvPr id="43019" name="Text Box 5"/>
          <p:cNvSpPr txBox="1">
            <a:spLocks noChangeArrowheads="1"/>
          </p:cNvSpPr>
          <p:nvPr/>
        </p:nvSpPr>
        <p:spPr bwMode="auto">
          <a:xfrm>
            <a:off x="1043608" y="2772857"/>
            <a:ext cx="6324600" cy="461665"/>
          </a:xfrm>
          <a:prstGeom prst="rect">
            <a:avLst/>
          </a:prstGeom>
          <a:noFill/>
          <a:ln w="9525">
            <a:noFill/>
            <a:miter lim="800000"/>
            <a:headEnd/>
            <a:tailEnd/>
          </a:ln>
        </p:spPr>
        <p:txBody>
          <a:bodyPr>
            <a:spAutoFit/>
          </a:bodyPr>
          <a:lstStyle/>
          <a:p>
            <a:pPr algn="ctr" defTabSz="1218987" fontAlgn="auto">
              <a:spcBef>
                <a:spcPts val="0"/>
              </a:spcBef>
              <a:spcAft>
                <a:spcPts val="0"/>
              </a:spcAft>
            </a:pPr>
            <a:r>
              <a:rPr lang="en-US" sz="2400" b="1" dirty="0" smtClean="0">
                <a:solidFill>
                  <a:prstClr val="white"/>
                </a:solidFill>
                <a:latin typeface="Arial" panose="020B0604020202020204" pitchFamily="34" charset="0"/>
                <a:cs typeface="Arial" panose="020B0604020202020204" pitchFamily="34" charset="0"/>
              </a:rPr>
              <a:t>Thank you for attention!</a:t>
            </a:r>
            <a:endParaRPr lang="ru-RU" sz="2400" b="1" dirty="0">
              <a:solidFill>
                <a:prstClr val="white"/>
              </a:solidFill>
              <a:latin typeface="Arial" panose="020B0604020202020204" pitchFamily="34" charset="0"/>
              <a:cs typeface="Arial" panose="020B0604020202020204" pitchFamily="34" charset="0"/>
            </a:endParaRPr>
          </a:p>
        </p:txBody>
      </p:sp>
      <p:pic>
        <p:nvPicPr>
          <p:cNvPr id="17" name="Picture 4" descr="C:\Users\d.balabaeva\Desktop\для межд\11.jpg"/>
          <p:cNvPicPr>
            <a:picLocks noChangeAspect="1" noChangeArrowheads="1"/>
          </p:cNvPicPr>
          <p:nvPr/>
        </p:nvPicPr>
        <p:blipFill>
          <a:blip r:embed="rId4" cstate="print"/>
          <a:srcRect/>
          <a:stretch>
            <a:fillRect/>
          </a:stretch>
        </p:blipFill>
        <p:spPr bwMode="auto">
          <a:xfrm>
            <a:off x="3446852" y="3981014"/>
            <a:ext cx="2250297" cy="2143115"/>
          </a:xfrm>
          <a:prstGeom prst="rect">
            <a:avLst/>
          </a:prstGeom>
          <a:noFill/>
        </p:spPr>
      </p:pic>
      <p:graphicFrame>
        <p:nvGraphicFramePr>
          <p:cNvPr id="15" name="Object 1"/>
          <p:cNvGraphicFramePr>
            <a:graphicFrameLocks noChangeAspect="1"/>
          </p:cNvGraphicFramePr>
          <p:nvPr>
            <p:extLst>
              <p:ext uri="{D42A27DB-BD31-4B8C-83A1-F6EECF244321}">
                <p14:modId xmlns:p14="http://schemas.microsoft.com/office/powerpoint/2010/main" val="3740685217"/>
              </p:ext>
            </p:extLst>
          </p:nvPr>
        </p:nvGraphicFramePr>
        <p:xfrm>
          <a:off x="5534656" y="285763"/>
          <a:ext cx="1413608" cy="1214446"/>
        </p:xfrm>
        <a:graphic>
          <a:graphicData uri="http://schemas.openxmlformats.org/presentationml/2006/ole">
            <mc:AlternateContent xmlns:mc="http://schemas.openxmlformats.org/markup-compatibility/2006">
              <mc:Choice xmlns:v="urn:schemas-microsoft-com:vml" Requires="v">
                <p:oleObj spid="_x0000_s825482" r:id="rId5" imgW="1800000" imgH="1543680" progId="">
                  <p:embed/>
                </p:oleObj>
              </mc:Choice>
              <mc:Fallback>
                <p:oleObj r:id="rId5" imgW="1800000" imgH="1543680" progId="">
                  <p:embed/>
                  <p:pic>
                    <p:nvPicPr>
                      <p:cNvPr id="0"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656" y="285763"/>
                        <a:ext cx="1413608"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4" descr="Картинки по запросу ILAC"/>
          <p:cNvPicPr>
            <a:picLocks noChangeAspect="1" noChangeArrowheads="1"/>
          </p:cNvPicPr>
          <p:nvPr/>
        </p:nvPicPr>
        <p:blipFill>
          <a:blip r:embed="rId7">
            <a:clrChange>
              <a:clrFrom>
                <a:srgbClr val="F2F2F2"/>
              </a:clrFrom>
              <a:clrTo>
                <a:srgbClr val="F2F2F2">
                  <a:alpha val="0"/>
                </a:srgbClr>
              </a:clrTo>
            </a:clrChange>
          </a:blip>
          <a:srcRect l="55112"/>
          <a:stretch>
            <a:fillRect/>
          </a:stretch>
        </p:blipFill>
        <p:spPr bwMode="auto">
          <a:xfrm>
            <a:off x="3063826" y="-27384"/>
            <a:ext cx="2016224" cy="1844824"/>
          </a:xfrm>
          <a:prstGeom prst="rect">
            <a:avLst/>
          </a:prstGeom>
          <a:noFill/>
        </p:spPr>
      </p:pic>
      <p:pic>
        <p:nvPicPr>
          <p:cNvPr id="23" name="Picture 20" descr="Image result for ILAC"/>
          <p:cNvPicPr>
            <a:picLocks noChangeAspect="1" noChangeArrowheads="1"/>
          </p:cNvPicPr>
          <p:nvPr/>
        </p:nvPicPr>
        <p:blipFill>
          <a:blip r:embed="rId8"/>
          <a:srcRect/>
          <a:stretch>
            <a:fillRect/>
          </a:stretch>
        </p:blipFill>
        <p:spPr bwMode="auto">
          <a:xfrm>
            <a:off x="1331641" y="225038"/>
            <a:ext cx="1296144" cy="1285884"/>
          </a:xfrm>
          <a:prstGeom prst="rect">
            <a:avLst/>
          </a:prstGeom>
          <a:noFill/>
          <a:ln w="9525">
            <a:noFill/>
            <a:miter lim="800000"/>
            <a:headEnd/>
            <a:tailEnd/>
          </a:ln>
        </p:spPr>
      </p:pic>
    </p:spTree>
    <p:extLst>
      <p:ext uri="{BB962C8B-B14F-4D97-AF65-F5344CB8AC3E}">
        <p14:creationId xmlns:p14="http://schemas.microsoft.com/office/powerpoint/2010/main" val="23670928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0" y="0"/>
            <a:ext cx="9144000" cy="809625"/>
          </a:xfrm>
          <a:prstGeom prst="rect">
            <a:avLst/>
          </a:prstGeom>
          <a:solidFill>
            <a:srgbClr val="002060"/>
          </a:solidFill>
          <a:ln w="9525">
            <a:noFill/>
            <a:miter lim="800000"/>
            <a:headEnd/>
            <a:tailEnd/>
          </a:ln>
        </p:spPr>
        <p:txBody>
          <a:bodyPr wrap="none" anchor="ctr"/>
          <a:lstStyle/>
          <a:p>
            <a:endParaRPr lang="en-US"/>
          </a:p>
        </p:txBody>
      </p:sp>
      <p:sp>
        <p:nvSpPr>
          <p:cNvPr id="23556" name="Rectangle 8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ru-RU"/>
          </a:p>
        </p:txBody>
      </p:sp>
      <p:sp>
        <p:nvSpPr>
          <p:cNvPr id="23557" name="Rectangle 108"/>
          <p:cNvSpPr>
            <a:spLocks noChangeArrowheads="1"/>
          </p:cNvSpPr>
          <p:nvPr/>
        </p:nvSpPr>
        <p:spPr bwMode="auto">
          <a:xfrm>
            <a:off x="0" y="501650"/>
            <a:ext cx="184150" cy="368300"/>
          </a:xfrm>
          <a:prstGeom prst="rect">
            <a:avLst/>
          </a:prstGeom>
          <a:noFill/>
          <a:ln w="9525">
            <a:noFill/>
            <a:miter lim="800000"/>
            <a:headEnd/>
            <a:tailEnd/>
          </a:ln>
        </p:spPr>
        <p:txBody>
          <a:bodyPr wrap="none" anchor="ctr">
            <a:spAutoFit/>
          </a:bodyPr>
          <a:lstStyle/>
          <a:p>
            <a:pPr eaLnBrk="0" hangingPunct="0"/>
            <a:endParaRPr lang="ru-RU">
              <a:latin typeface="Times New Roman" pitchFamily="18" charset="0"/>
              <a:cs typeface="Times New Roman" pitchFamily="18" charset="0"/>
            </a:endParaRPr>
          </a:p>
        </p:txBody>
      </p:sp>
      <p:graphicFrame>
        <p:nvGraphicFramePr>
          <p:cNvPr id="23558" name="Object 2"/>
          <p:cNvGraphicFramePr>
            <a:graphicFrameLocks noChangeAspect="1"/>
          </p:cNvGraphicFramePr>
          <p:nvPr/>
        </p:nvGraphicFramePr>
        <p:xfrm>
          <a:off x="76200" y="74613"/>
          <a:ext cx="762000" cy="658812"/>
        </p:xfrm>
        <a:graphic>
          <a:graphicData uri="http://schemas.openxmlformats.org/presentationml/2006/ole">
            <mc:AlternateContent xmlns:mc="http://schemas.openxmlformats.org/markup-compatibility/2006">
              <mc:Choice xmlns:v="urn:schemas-microsoft-com:vml" Requires="v">
                <p:oleObj spid="_x0000_s901184" r:id="rId4" imgW="1800000" imgH="1543680" progId="">
                  <p:embed/>
                </p:oleObj>
              </mc:Choice>
              <mc:Fallback>
                <p:oleObj r:id="rId4" imgW="1800000" imgH="15436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4613"/>
                        <a:ext cx="762000"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5"/>
          <p:cNvSpPr txBox="1">
            <a:spLocks noChangeArrowheads="1"/>
          </p:cNvSpPr>
          <p:nvPr/>
        </p:nvSpPr>
        <p:spPr bwMode="auto">
          <a:xfrm>
            <a:off x="914400" y="214290"/>
            <a:ext cx="8229600" cy="373085"/>
          </a:xfrm>
          <a:prstGeom prst="rect">
            <a:avLst/>
          </a:prstGeom>
          <a:noFill/>
          <a:ln w="9525">
            <a:noFill/>
            <a:miter lim="800000"/>
            <a:headEnd/>
            <a:tailEnd/>
          </a:ln>
        </p:spPr>
        <p:txBody>
          <a:bodyPr wrap="square">
            <a:spAutoFit/>
          </a:bodyPr>
          <a:lstStyle/>
          <a:p>
            <a:r>
              <a:rPr lang="en-US" b="1" dirty="0" smtClean="0">
                <a:solidFill>
                  <a:schemeClr val="bg1"/>
                </a:solidFill>
                <a:latin typeface="Tahoma" pitchFamily="34" charset="0"/>
                <a:cs typeface="Tahoma" pitchFamily="34" charset="0"/>
              </a:rPr>
              <a:t>MISSION</a:t>
            </a:r>
            <a:r>
              <a:rPr lang="ru-RU" b="1" dirty="0" smtClean="0">
                <a:solidFill>
                  <a:schemeClr val="bg1"/>
                </a:solidFill>
                <a:latin typeface="Tahoma" pitchFamily="34" charset="0"/>
                <a:cs typeface="Tahoma" pitchFamily="34" charset="0"/>
              </a:rPr>
              <a:t> </a:t>
            </a:r>
            <a:r>
              <a:rPr lang="en-US" b="1" dirty="0" smtClean="0">
                <a:solidFill>
                  <a:schemeClr val="bg1"/>
                </a:solidFill>
                <a:latin typeface="Tahoma" pitchFamily="34" charset="0"/>
                <a:cs typeface="Tahoma" pitchFamily="34" charset="0"/>
              </a:rPr>
              <a:t>and</a:t>
            </a:r>
            <a:r>
              <a:rPr lang="ru-RU" b="1" dirty="0" smtClean="0">
                <a:solidFill>
                  <a:schemeClr val="bg1"/>
                </a:solidFill>
                <a:latin typeface="Tahoma" pitchFamily="34" charset="0"/>
                <a:cs typeface="Tahoma" pitchFamily="34" charset="0"/>
              </a:rPr>
              <a:t> </a:t>
            </a:r>
            <a:r>
              <a:rPr lang="en-US" b="1" dirty="0" smtClean="0">
                <a:solidFill>
                  <a:schemeClr val="bg1"/>
                </a:solidFill>
                <a:latin typeface="Tahoma" pitchFamily="34" charset="0"/>
                <a:cs typeface="Tahoma" pitchFamily="34" charset="0"/>
              </a:rPr>
              <a:t>OBJECTS</a:t>
            </a:r>
            <a:r>
              <a:rPr lang="ru-RU" b="1" dirty="0" smtClean="0">
                <a:solidFill>
                  <a:schemeClr val="bg1"/>
                </a:solidFill>
                <a:latin typeface="Tahoma" pitchFamily="34" charset="0"/>
                <a:cs typeface="Tahoma" pitchFamily="34" charset="0"/>
              </a:rPr>
              <a:t> </a:t>
            </a:r>
            <a:r>
              <a:rPr lang="en-US" b="1" dirty="0" smtClean="0">
                <a:solidFill>
                  <a:schemeClr val="bg1"/>
                </a:solidFill>
                <a:latin typeface="Tahoma" pitchFamily="34" charset="0"/>
                <a:cs typeface="Tahoma" pitchFamily="34" charset="0"/>
              </a:rPr>
              <a:t>of Accreditation Body</a:t>
            </a:r>
            <a:endParaRPr lang="ru-RU" b="1" dirty="0">
              <a:solidFill>
                <a:schemeClr val="bg1"/>
              </a:solidFill>
              <a:latin typeface="Tahoma" pitchFamily="34" charset="0"/>
              <a:cs typeface="Tahoma" pitchFamily="34" charset="0"/>
            </a:endParaRPr>
          </a:p>
        </p:txBody>
      </p:sp>
      <p:sp>
        <p:nvSpPr>
          <p:cNvPr id="34" name="Номер слайда 33"/>
          <p:cNvSpPr>
            <a:spLocks noGrp="1"/>
          </p:cNvSpPr>
          <p:nvPr>
            <p:ph type="sldNum" sz="quarter" idx="12"/>
          </p:nvPr>
        </p:nvSpPr>
        <p:spPr/>
        <p:txBody>
          <a:bodyPr/>
          <a:lstStyle/>
          <a:p>
            <a:fld id="{725C68B6-61C2-468F-89AB-4B9F7531AA68}" type="slidenum">
              <a:rPr lang="ru-RU" smtClean="0"/>
              <a:pPr/>
              <a:t>2</a:t>
            </a:fld>
            <a:endParaRPr lang="ru-RU"/>
          </a:p>
        </p:txBody>
      </p:sp>
      <p:pic>
        <p:nvPicPr>
          <p:cNvPr id="29" name="Picture 2"/>
          <p:cNvPicPr>
            <a:picLocks noChangeAspect="1" noChangeArrowheads="1"/>
          </p:cNvPicPr>
          <p:nvPr/>
        </p:nvPicPr>
        <p:blipFill>
          <a:blip r:embed="rId6"/>
          <a:srcRect l="48633" t="37032" r="16211" b="14386"/>
          <a:stretch>
            <a:fillRect/>
          </a:stretch>
        </p:blipFill>
        <p:spPr bwMode="auto">
          <a:xfrm>
            <a:off x="4543422" y="857232"/>
            <a:ext cx="4600577" cy="3143272"/>
          </a:xfrm>
          <a:prstGeom prst="rect">
            <a:avLst/>
          </a:prstGeom>
          <a:noFill/>
          <a:ln w="9525">
            <a:noFill/>
            <a:miter lim="800000"/>
            <a:headEnd/>
            <a:tailEnd/>
          </a:ln>
          <a:effectLst/>
        </p:spPr>
      </p:pic>
      <p:pic>
        <p:nvPicPr>
          <p:cNvPr id="35" name="Picture 4" descr="http://forexaw.com/TERMs/Exchange_Economy/Macroeconomic_indicators/Finance/img237892_1-1_Grafik_balansa.jpg"/>
          <p:cNvPicPr>
            <a:picLocks noChangeAspect="1" noChangeArrowheads="1"/>
          </p:cNvPicPr>
          <p:nvPr/>
        </p:nvPicPr>
        <p:blipFill>
          <a:blip r:embed="rId7"/>
          <a:srcRect b="9658"/>
          <a:stretch>
            <a:fillRect/>
          </a:stretch>
        </p:blipFill>
        <p:spPr bwMode="auto">
          <a:xfrm>
            <a:off x="0" y="3857627"/>
            <a:ext cx="3800471" cy="3000373"/>
          </a:xfrm>
          <a:prstGeom prst="rect">
            <a:avLst/>
          </a:prstGeom>
          <a:noFill/>
        </p:spPr>
      </p:pic>
      <p:sp>
        <p:nvSpPr>
          <p:cNvPr id="36" name="Прямоугольник 35"/>
          <p:cNvSpPr/>
          <p:nvPr/>
        </p:nvSpPr>
        <p:spPr>
          <a:xfrm>
            <a:off x="3786182" y="4429132"/>
            <a:ext cx="4929190" cy="830997"/>
          </a:xfrm>
          <a:prstGeom prst="rect">
            <a:avLst/>
          </a:prstGeom>
          <a:ln>
            <a:noFill/>
          </a:ln>
        </p:spPr>
        <p:txBody>
          <a:bodyPr wrap="square">
            <a:spAutoFit/>
          </a:bodyPr>
          <a:lstStyle/>
          <a:p>
            <a:pPr marL="457200" indent="-457200" algn="ctr"/>
            <a:r>
              <a:rPr lang="en-US" sz="2400" dirty="0" smtClean="0">
                <a:solidFill>
                  <a:srgbClr val="0070C0"/>
                </a:solidFill>
              </a:rPr>
              <a:t>Ensuring the promotion of goods and services, including exports</a:t>
            </a:r>
            <a:endParaRPr lang="en-US" sz="2300" b="1" dirty="0">
              <a:solidFill>
                <a:schemeClr val="accent1">
                  <a:lumMod val="75000"/>
                </a:schemeClr>
              </a:solidFill>
            </a:endParaRPr>
          </a:p>
        </p:txBody>
      </p:sp>
      <p:sp>
        <p:nvSpPr>
          <p:cNvPr id="43" name="Прямоугольник 42"/>
          <p:cNvSpPr/>
          <p:nvPr/>
        </p:nvSpPr>
        <p:spPr>
          <a:xfrm>
            <a:off x="184150" y="1430570"/>
            <a:ext cx="4714908" cy="2215991"/>
          </a:xfrm>
          <a:prstGeom prst="rect">
            <a:avLst/>
          </a:prstGeom>
        </p:spPr>
        <p:txBody>
          <a:bodyPr wrap="square">
            <a:spAutoFit/>
          </a:bodyPr>
          <a:lstStyle/>
          <a:p>
            <a:pPr algn="ctr"/>
            <a:r>
              <a:rPr lang="en-US" sz="2300" b="1" dirty="0">
                <a:solidFill>
                  <a:srgbClr val="C00000"/>
                </a:solidFill>
              </a:rPr>
              <a:t>Assessment of the technical competence of </a:t>
            </a:r>
            <a:r>
              <a:rPr lang="en-US" sz="2300" b="1" dirty="0" smtClean="0">
                <a:solidFill>
                  <a:srgbClr val="C00000"/>
                </a:solidFill>
              </a:rPr>
              <a:t>accreditation subjects, which </a:t>
            </a:r>
            <a:r>
              <a:rPr lang="en-US" sz="2300" b="1" dirty="0">
                <a:solidFill>
                  <a:srgbClr val="C00000"/>
                </a:solidFill>
              </a:rPr>
              <a:t>provides confidence in the results of </a:t>
            </a:r>
            <a:r>
              <a:rPr lang="en-US" sz="2300" b="1" dirty="0" smtClean="0">
                <a:solidFill>
                  <a:srgbClr val="C00000"/>
                </a:solidFill>
              </a:rPr>
              <a:t>testing, </a:t>
            </a:r>
            <a:r>
              <a:rPr lang="en-US" sz="2300" b="1" dirty="0">
                <a:solidFill>
                  <a:srgbClr val="C00000"/>
                </a:solidFill>
              </a:rPr>
              <a:t>measurement, and </a:t>
            </a:r>
            <a:r>
              <a:rPr lang="en-US" sz="2300" b="1" dirty="0" smtClean="0">
                <a:solidFill>
                  <a:srgbClr val="C00000"/>
                </a:solidFill>
              </a:rPr>
              <a:t>conformity certificate</a:t>
            </a:r>
            <a:endParaRPr lang="ru-RU" sz="2300" b="1" dirty="0" smtClean="0">
              <a:solidFill>
                <a:srgbClr val="C00000"/>
              </a:solidFill>
            </a:endParaRPr>
          </a:p>
        </p:txBody>
      </p:sp>
      <p:sp>
        <p:nvSpPr>
          <p:cNvPr id="45" name="Прямоугольник 44"/>
          <p:cNvSpPr/>
          <p:nvPr/>
        </p:nvSpPr>
        <p:spPr>
          <a:xfrm>
            <a:off x="0" y="3929066"/>
            <a:ext cx="2267744" cy="707886"/>
          </a:xfrm>
          <a:prstGeom prst="rect">
            <a:avLst/>
          </a:prstGeom>
          <a:noFill/>
        </p:spPr>
        <p:txBody>
          <a:bodyPr wrap="squar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Objects</a:t>
            </a: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7" name="Прямоугольник 46"/>
          <p:cNvSpPr/>
          <p:nvPr/>
        </p:nvSpPr>
        <p:spPr>
          <a:xfrm>
            <a:off x="0" y="928670"/>
            <a:ext cx="2143076"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MISSION</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5" name="Rectangle 2"/>
          <p:cNvSpPr>
            <a:spLocks noChangeArrowheads="1"/>
          </p:cNvSpPr>
          <p:nvPr/>
        </p:nvSpPr>
        <p:spPr bwMode="auto">
          <a:xfrm>
            <a:off x="6629400" y="0"/>
            <a:ext cx="2514600" cy="799890"/>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a:defRPr/>
            </a:pPr>
            <a:endParaRPr lang="ru-RU" sz="2000" b="1" dirty="0">
              <a:solidFill>
                <a:schemeClr val="bg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6" name="Text Box 10"/>
          <p:cNvSpPr txBox="1">
            <a:spLocks noChangeArrowheads="1"/>
          </p:cNvSpPr>
          <p:nvPr/>
        </p:nvSpPr>
        <p:spPr bwMode="auto">
          <a:xfrm>
            <a:off x="7020272" y="-9735"/>
            <a:ext cx="2000232" cy="785794"/>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ru-RU" sz="1200" b="1" dirty="0" smtClean="0">
              <a:solidFill>
                <a:srgbClr val="FF0000"/>
              </a:solidFill>
              <a:latin typeface="Tahoma" pitchFamily="34" charset="0"/>
              <a:ea typeface="MS PGothic" pitchFamily="34" charset="-128"/>
            </a:endParaRPr>
          </a:p>
          <a:p>
            <a:pPr algn="ctr"/>
            <a:r>
              <a:rPr lang="en-US" sz="1200" b="1" dirty="0">
                <a:solidFill>
                  <a:srgbClr val="FF0000"/>
                </a:solidFill>
                <a:latin typeface="Tahoma" pitchFamily="34" charset="0"/>
                <a:ea typeface="MS PGothic" pitchFamily="34" charset="-128"/>
              </a:rPr>
              <a:t>National Center </a:t>
            </a:r>
          </a:p>
          <a:p>
            <a:pPr algn="ctr"/>
            <a:r>
              <a:rPr lang="en-US" sz="1200" b="1" dirty="0">
                <a:solidFill>
                  <a:srgbClr val="FF0000"/>
                </a:solidFill>
                <a:latin typeface="Tahoma" pitchFamily="34" charset="0"/>
                <a:ea typeface="MS PGothic" pitchFamily="34" charset="-128"/>
              </a:rPr>
              <a:t>of Accreditation</a:t>
            </a:r>
            <a:endParaRPr lang="ru-RU" sz="1200" dirty="0">
              <a:solidFill>
                <a:srgbClr val="FF0000"/>
              </a:solidFill>
              <a:latin typeface="Tahoma" pitchFamily="34" charset="0"/>
              <a:ea typeface="MS PGothic" pitchFamily="34" charset="-128"/>
            </a:endParaRPr>
          </a:p>
        </p:txBody>
      </p:sp>
    </p:spTree>
    <p:extLst>
      <p:ext uri="{BB962C8B-B14F-4D97-AF65-F5344CB8AC3E}">
        <p14:creationId xmlns:p14="http://schemas.microsoft.com/office/powerpoint/2010/main" val="2059083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F986ACA-7F13-4100-A4C8-7324427364EA}" type="slidenum">
              <a:rPr lang="ru-RU" smtClean="0"/>
              <a:pPr>
                <a:defRPr/>
              </a:pPr>
              <a:t>3</a:t>
            </a:fld>
            <a:endParaRPr lang="ru-RU"/>
          </a:p>
        </p:txBody>
      </p:sp>
      <p:cxnSp>
        <p:nvCxnSpPr>
          <p:cNvPr id="6" name="Прямая соединительная линия 5"/>
          <p:cNvCxnSpPr/>
          <p:nvPr/>
        </p:nvCxnSpPr>
        <p:spPr>
          <a:xfrm>
            <a:off x="144496" y="1124744"/>
            <a:ext cx="88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Объект 11"/>
          <p:cNvSpPr>
            <a:spLocks noGrp="1"/>
          </p:cNvSpPr>
          <p:nvPr>
            <p:ph idx="1"/>
          </p:nvPr>
        </p:nvSpPr>
        <p:spPr>
          <a:xfrm>
            <a:off x="457200" y="1484784"/>
            <a:ext cx="8082838" cy="2520280"/>
          </a:xfrm>
          <a:custGeom>
            <a:avLst/>
            <a:gdLst>
              <a:gd name="connsiteX0" fmla="*/ 0 w 8072493"/>
              <a:gd name="connsiteY0" fmla="*/ 0 h 2549459"/>
              <a:gd name="connsiteX1" fmla="*/ 8072493 w 8072493"/>
              <a:gd name="connsiteY1" fmla="*/ 0 h 2549459"/>
              <a:gd name="connsiteX2" fmla="*/ 8072493 w 8072493"/>
              <a:gd name="connsiteY2" fmla="*/ 2549459 h 2549459"/>
              <a:gd name="connsiteX3" fmla="*/ 0 w 8072493"/>
              <a:gd name="connsiteY3" fmla="*/ 2549459 h 2549459"/>
              <a:gd name="connsiteX4" fmla="*/ 0 w 8072493"/>
              <a:gd name="connsiteY4" fmla="*/ 0 h 2549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493" h="2549459">
                <a:moveTo>
                  <a:pt x="0" y="0"/>
                </a:moveTo>
                <a:lnTo>
                  <a:pt x="8072493" y="0"/>
                </a:lnTo>
                <a:lnTo>
                  <a:pt x="8072493" y="2549459"/>
                </a:lnTo>
                <a:lnTo>
                  <a:pt x="0" y="254945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6515" tIns="291592" rIns="626515" bIns="99568" numCol="1" spcCol="1270" anchor="t" anchorCtr="0">
            <a:noAutofit/>
          </a:bodyPr>
          <a:lstStyle/>
          <a:p>
            <a:pPr marL="114300" lvl="1" indent="-114300" defTabSz="622300">
              <a:spcBef>
                <a:spcPct val="0"/>
              </a:spcBef>
              <a:spcAft>
                <a:spcPct val="15000"/>
              </a:spcAft>
              <a:buChar char="••"/>
            </a:pPr>
            <a:r>
              <a:rPr lang="en-US" sz="1400" dirty="0">
                <a:solidFill>
                  <a:srgbClr val="002060"/>
                </a:solidFill>
                <a:latin typeface="Tahoma" pitchFamily="34" charset="0"/>
                <a:cs typeface="Tahoma" pitchFamily="34" charset="0"/>
              </a:rPr>
              <a:t>Republic of Kazakhstan Law on Accreditation in the field of Conformity Assessment dated July 5, 2008</a:t>
            </a:r>
            <a:r>
              <a:rPr lang="en-US" sz="1400" dirty="0" smtClean="0">
                <a:solidFill>
                  <a:srgbClr val="002060"/>
                </a:solidFill>
                <a:latin typeface="Tahoma" pitchFamily="34" charset="0"/>
                <a:cs typeface="Tahoma" pitchFamily="34" charset="0"/>
              </a:rPr>
              <a:t>;</a:t>
            </a:r>
          </a:p>
          <a:p>
            <a:pPr marL="114300" lvl="1" indent="-114300" defTabSz="622300">
              <a:spcBef>
                <a:spcPct val="0"/>
              </a:spcBef>
              <a:spcAft>
                <a:spcPct val="15000"/>
              </a:spcAft>
              <a:buChar char="••"/>
            </a:pPr>
            <a:r>
              <a:rPr lang="en-US" sz="1400" dirty="0">
                <a:solidFill>
                  <a:srgbClr val="002060"/>
                </a:solidFill>
                <a:latin typeface="Tahoma" pitchFamily="34" charset="0"/>
                <a:cs typeface="Tahoma" pitchFamily="34" charset="0"/>
              </a:rPr>
              <a:t>Republic of Kazakhstan Law on Technical Regulation dated November 9, </a:t>
            </a:r>
            <a:r>
              <a:rPr lang="en-US" sz="1400" dirty="0" smtClean="0">
                <a:solidFill>
                  <a:srgbClr val="002060"/>
                </a:solidFill>
                <a:latin typeface="Tahoma" pitchFamily="34" charset="0"/>
                <a:cs typeface="Tahoma" pitchFamily="34" charset="0"/>
              </a:rPr>
              <a:t>2004;</a:t>
            </a:r>
          </a:p>
          <a:p>
            <a:pPr marL="114300" lvl="1" indent="-114300" defTabSz="622300">
              <a:spcBef>
                <a:spcPct val="0"/>
              </a:spcBef>
              <a:spcAft>
                <a:spcPct val="15000"/>
              </a:spcAft>
              <a:buChar char="••"/>
            </a:pPr>
            <a:r>
              <a:rPr lang="en-US" sz="1400" dirty="0">
                <a:solidFill>
                  <a:schemeClr val="tx2">
                    <a:lumMod val="75000"/>
                  </a:schemeClr>
                </a:solidFill>
                <a:latin typeface="Tahoma" pitchFamily="34" charset="0"/>
                <a:ea typeface="Tahoma" pitchFamily="34" charset="0"/>
                <a:cs typeface="Tahoma" pitchFamily="34" charset="0"/>
              </a:rPr>
              <a:t>Republic of Kazakhstan Law on Measurement Unity Ensuring dated June 7, 2000</a:t>
            </a:r>
            <a:r>
              <a:rPr lang="en-US" sz="1400" dirty="0" smtClean="0">
                <a:solidFill>
                  <a:schemeClr val="tx2">
                    <a:lumMod val="75000"/>
                  </a:schemeClr>
                </a:solidFill>
                <a:latin typeface="Tahoma" pitchFamily="34" charset="0"/>
                <a:ea typeface="Tahoma" pitchFamily="34" charset="0"/>
                <a:cs typeface="Tahoma" pitchFamily="34" charset="0"/>
              </a:rPr>
              <a:t>;</a:t>
            </a:r>
          </a:p>
          <a:p>
            <a:pPr marL="114300" lvl="1" indent="-114300" defTabSz="622300">
              <a:spcBef>
                <a:spcPct val="0"/>
              </a:spcBef>
              <a:spcAft>
                <a:spcPct val="15000"/>
              </a:spcAft>
              <a:buChar char="••"/>
            </a:pPr>
            <a:r>
              <a:rPr lang="en-US" sz="1400" dirty="0" smtClean="0">
                <a:solidFill>
                  <a:srgbClr val="002060"/>
                </a:solidFill>
                <a:latin typeface="Tahoma" pitchFamily="34" charset="0"/>
                <a:cs typeface="Tahoma" pitchFamily="34" charset="0"/>
              </a:rPr>
              <a:t>Resolution of </a:t>
            </a:r>
            <a:r>
              <a:rPr lang="en-US" sz="1400" dirty="0">
                <a:solidFill>
                  <a:srgbClr val="002060"/>
                </a:solidFill>
                <a:latin typeface="Tahoma" pitchFamily="34" charset="0"/>
                <a:cs typeface="Tahoma" pitchFamily="34" charset="0"/>
              </a:rPr>
              <a:t>the Government of RK 'On </a:t>
            </a:r>
            <a:r>
              <a:rPr lang="en-US" sz="1400" dirty="0" smtClean="0">
                <a:solidFill>
                  <a:srgbClr val="002060"/>
                </a:solidFill>
                <a:latin typeface="Tahoma" pitchFamily="34" charset="0"/>
                <a:cs typeface="Tahoma" pitchFamily="34" charset="0"/>
              </a:rPr>
              <a:t>Definition </a:t>
            </a:r>
            <a:r>
              <a:rPr lang="en-US" sz="1400" dirty="0">
                <a:solidFill>
                  <a:srgbClr val="002060"/>
                </a:solidFill>
                <a:latin typeface="Tahoma" pitchFamily="34" charset="0"/>
                <a:cs typeface="Tahoma" pitchFamily="34" charset="0"/>
              </a:rPr>
              <a:t>of Accreditation Body' </a:t>
            </a:r>
            <a:r>
              <a:rPr lang="en-US" sz="1400" dirty="0" smtClean="0">
                <a:solidFill>
                  <a:srgbClr val="002060"/>
                </a:solidFill>
                <a:latin typeface="Tahoma" pitchFamily="34" charset="0"/>
                <a:cs typeface="Tahoma" pitchFamily="34" charset="0"/>
              </a:rPr>
              <a:t>dated </a:t>
            </a:r>
            <a:r>
              <a:rPr lang="en-US" sz="1400" dirty="0">
                <a:solidFill>
                  <a:srgbClr val="002060"/>
                </a:solidFill>
                <a:latin typeface="Tahoma" pitchFamily="34" charset="0"/>
                <a:cs typeface="Tahoma" pitchFamily="34" charset="0"/>
              </a:rPr>
              <a:t>August 27, 2008 No. </a:t>
            </a:r>
            <a:r>
              <a:rPr lang="en-US" sz="1400" dirty="0" smtClean="0">
                <a:solidFill>
                  <a:srgbClr val="002060"/>
                </a:solidFill>
                <a:latin typeface="Tahoma" pitchFamily="34" charset="0"/>
                <a:cs typeface="Tahoma" pitchFamily="34" charset="0"/>
              </a:rPr>
              <a:t>773</a:t>
            </a:r>
          </a:p>
          <a:p>
            <a:pPr marL="114300" lvl="1" indent="-114300" defTabSz="622300">
              <a:spcBef>
                <a:spcPct val="0"/>
              </a:spcBef>
              <a:spcAft>
                <a:spcPct val="15000"/>
              </a:spcAft>
              <a:buChar char="••"/>
            </a:pPr>
            <a:r>
              <a:rPr lang="en-US" sz="1400" dirty="0">
                <a:solidFill>
                  <a:srgbClr val="002060"/>
                </a:solidFill>
                <a:latin typeface="Tahoma" pitchFamily="34" charset="0"/>
                <a:cs typeface="Tahoma" pitchFamily="34" charset="0"/>
              </a:rPr>
              <a:t>SТ RК ISO/IEC </a:t>
            </a:r>
            <a:r>
              <a:rPr lang="en-US" sz="1400" dirty="0" smtClean="0">
                <a:solidFill>
                  <a:srgbClr val="002060"/>
                </a:solidFill>
                <a:latin typeface="Tahoma" pitchFamily="34" charset="0"/>
                <a:cs typeface="Tahoma" pitchFamily="34" charset="0"/>
              </a:rPr>
              <a:t>17011-2006 General </a:t>
            </a:r>
            <a:r>
              <a:rPr lang="en-US" sz="1400" dirty="0">
                <a:solidFill>
                  <a:srgbClr val="002060"/>
                </a:solidFill>
                <a:latin typeface="Tahoma" pitchFamily="34" charset="0"/>
                <a:cs typeface="Tahoma" pitchFamily="34" charset="0"/>
              </a:rPr>
              <a:t>Requirements for Accreditation Bodies Accrediting Conformity Assessment Bodies; </a:t>
            </a:r>
            <a:endParaRPr lang="en-US" sz="1400" dirty="0" smtClean="0">
              <a:solidFill>
                <a:srgbClr val="002060"/>
              </a:solidFill>
              <a:latin typeface="Tahoma" pitchFamily="34" charset="0"/>
              <a:cs typeface="Tahoma" pitchFamily="34" charset="0"/>
            </a:endParaRPr>
          </a:p>
          <a:p>
            <a:pPr marL="114300" lvl="1" indent="-114300" defTabSz="622300">
              <a:spcBef>
                <a:spcPct val="0"/>
              </a:spcBef>
              <a:spcAft>
                <a:spcPct val="15000"/>
              </a:spcAft>
              <a:buChar char="••"/>
            </a:pPr>
            <a:r>
              <a:rPr lang="en-US" sz="1400" dirty="0" smtClean="0">
                <a:solidFill>
                  <a:srgbClr val="002060"/>
                </a:solidFill>
                <a:latin typeface="Tahoma" pitchFamily="34" charset="0"/>
                <a:cs typeface="Tahoma" pitchFamily="34" charset="0"/>
              </a:rPr>
              <a:t>Documents of </a:t>
            </a:r>
            <a:r>
              <a:rPr lang="en-US" sz="1400" kern="1200" dirty="0" smtClean="0">
                <a:solidFill>
                  <a:srgbClr val="002060"/>
                </a:solidFill>
                <a:latin typeface="Tahoma" pitchFamily="34" charset="0"/>
                <a:cs typeface="Tahoma" pitchFamily="34" charset="0"/>
              </a:rPr>
              <a:t>ILAC</a:t>
            </a:r>
            <a:r>
              <a:rPr lang="ru-RU" sz="1400" kern="1200" dirty="0" smtClean="0">
                <a:solidFill>
                  <a:srgbClr val="002060"/>
                </a:solidFill>
                <a:latin typeface="Tahoma" pitchFamily="34" charset="0"/>
                <a:cs typeface="Tahoma" pitchFamily="34" charset="0"/>
              </a:rPr>
              <a:t>,</a:t>
            </a:r>
            <a:r>
              <a:rPr lang="en-US" sz="1400" kern="1200" dirty="0" smtClean="0">
                <a:solidFill>
                  <a:srgbClr val="002060"/>
                </a:solidFill>
                <a:latin typeface="Tahoma" pitchFamily="34" charset="0"/>
                <a:cs typeface="Tahoma" pitchFamily="34" charset="0"/>
              </a:rPr>
              <a:t> IAF</a:t>
            </a:r>
            <a:r>
              <a:rPr lang="ru-RU" sz="1400" kern="1200" dirty="0" smtClean="0">
                <a:solidFill>
                  <a:srgbClr val="002060"/>
                </a:solidFill>
                <a:latin typeface="Tahoma" pitchFamily="34" charset="0"/>
                <a:cs typeface="Tahoma" pitchFamily="34" charset="0"/>
              </a:rPr>
              <a:t>,</a:t>
            </a:r>
            <a:r>
              <a:rPr lang="en-US" sz="1400" kern="1200" dirty="0" smtClean="0">
                <a:solidFill>
                  <a:srgbClr val="002060"/>
                </a:solidFill>
                <a:latin typeface="Tahoma" pitchFamily="34" charset="0"/>
                <a:cs typeface="Tahoma" pitchFamily="34" charset="0"/>
              </a:rPr>
              <a:t> </a:t>
            </a:r>
            <a:r>
              <a:rPr lang="ru-RU" sz="1400" kern="1200" dirty="0" smtClean="0">
                <a:solidFill>
                  <a:srgbClr val="002060"/>
                </a:solidFill>
                <a:latin typeface="Tahoma" pitchFamily="34" charset="0"/>
                <a:cs typeface="Tahoma" pitchFamily="34" charset="0"/>
              </a:rPr>
              <a:t>РАС</a:t>
            </a:r>
            <a:r>
              <a:rPr lang="en-US" sz="1400" dirty="0">
                <a:solidFill>
                  <a:srgbClr val="002060"/>
                </a:solidFill>
                <a:latin typeface="Tahoma" pitchFamily="34" charset="0"/>
                <a:cs typeface="Tahoma" pitchFamily="34" charset="0"/>
              </a:rPr>
              <a:t> and APLAC</a:t>
            </a:r>
          </a:p>
          <a:p>
            <a:pPr marL="114300" lvl="1" indent="-114300" defTabSz="622300">
              <a:spcBef>
                <a:spcPct val="0"/>
              </a:spcBef>
              <a:spcAft>
                <a:spcPct val="15000"/>
              </a:spcAft>
              <a:buChar char="••"/>
            </a:pPr>
            <a:endParaRPr lang="ru-RU" sz="1400" kern="1200" dirty="0"/>
          </a:p>
        </p:txBody>
      </p:sp>
      <p:sp>
        <p:nvSpPr>
          <p:cNvPr id="13" name="Полилиния 12"/>
          <p:cNvSpPr/>
          <p:nvPr/>
        </p:nvSpPr>
        <p:spPr>
          <a:xfrm>
            <a:off x="467545" y="4287720"/>
            <a:ext cx="8072493" cy="2309632"/>
          </a:xfrm>
          <a:custGeom>
            <a:avLst/>
            <a:gdLst>
              <a:gd name="connsiteX0" fmla="*/ 0 w 8072493"/>
              <a:gd name="connsiteY0" fmla="*/ 0 h 2031750"/>
              <a:gd name="connsiteX1" fmla="*/ 8072493 w 8072493"/>
              <a:gd name="connsiteY1" fmla="*/ 0 h 2031750"/>
              <a:gd name="connsiteX2" fmla="*/ 8072493 w 8072493"/>
              <a:gd name="connsiteY2" fmla="*/ 2031750 h 2031750"/>
              <a:gd name="connsiteX3" fmla="*/ 0 w 8072493"/>
              <a:gd name="connsiteY3" fmla="*/ 2031750 h 2031750"/>
              <a:gd name="connsiteX4" fmla="*/ 0 w 8072493"/>
              <a:gd name="connsiteY4" fmla="*/ 0 h 203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493" h="2031750">
                <a:moveTo>
                  <a:pt x="0" y="0"/>
                </a:moveTo>
                <a:lnTo>
                  <a:pt x="8072493" y="0"/>
                </a:lnTo>
                <a:lnTo>
                  <a:pt x="8072493" y="2031750"/>
                </a:lnTo>
                <a:lnTo>
                  <a:pt x="0" y="20317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6515" tIns="291592" rIns="626515" bIns="106680" numCol="1" spcCol="1270" anchor="t" anchorCtr="0">
            <a:noAutofit/>
          </a:bodyPr>
          <a:lstStyle/>
          <a:p>
            <a:pPr marL="114300" lvl="1" indent="-114300" defTabSz="666750">
              <a:lnSpc>
                <a:spcPct val="90000"/>
              </a:lnSpc>
              <a:spcAft>
                <a:spcPct val="15000"/>
              </a:spcAft>
              <a:buChar char="••"/>
            </a:pPr>
            <a:r>
              <a:rPr lang="en-US" sz="1500" dirty="0" smtClean="0">
                <a:solidFill>
                  <a:srgbClr val="002060"/>
                </a:solidFill>
                <a:latin typeface="Tahoma" pitchFamily="34" charset="0"/>
                <a:cs typeface="Tahoma" pitchFamily="34" charset="0"/>
              </a:rPr>
              <a:t>National program for industrial/innovation development of the Republic of Kazakhstan, 2015-2019</a:t>
            </a:r>
          </a:p>
          <a:p>
            <a:pPr marL="114300" lvl="1" indent="-114300" defTabSz="666750">
              <a:lnSpc>
                <a:spcPct val="90000"/>
              </a:lnSpc>
              <a:spcAft>
                <a:spcPct val="15000"/>
              </a:spcAft>
              <a:buChar char="••"/>
            </a:pPr>
            <a:r>
              <a:rPr lang="en-US" sz="1500" dirty="0" smtClean="0">
                <a:solidFill>
                  <a:srgbClr val="002060"/>
                </a:solidFill>
                <a:latin typeface="Tahoma" pitchFamily="34" charset="0"/>
                <a:cs typeface="Tahoma" pitchFamily="34" charset="0"/>
              </a:rPr>
              <a:t>Strategic plan of the Ministry for investments and development of the Republic of Kazakhstan for </a:t>
            </a:r>
            <a:r>
              <a:rPr lang="en-US" sz="1500" dirty="0">
                <a:solidFill>
                  <a:srgbClr val="002060"/>
                </a:solidFill>
                <a:latin typeface="Tahoma" pitchFamily="34" charset="0"/>
                <a:cs typeface="Tahoma" pitchFamily="34" charset="0"/>
              </a:rPr>
              <a:t>2014 – </a:t>
            </a:r>
            <a:r>
              <a:rPr lang="en-US" sz="1500" dirty="0" smtClean="0">
                <a:solidFill>
                  <a:srgbClr val="002060"/>
                </a:solidFill>
                <a:latin typeface="Tahoma" pitchFamily="34" charset="0"/>
                <a:cs typeface="Tahoma" pitchFamily="34" charset="0"/>
              </a:rPr>
              <a:t>2018</a:t>
            </a:r>
          </a:p>
          <a:p>
            <a:pPr marL="114300" lvl="1" indent="-114300" defTabSz="666750">
              <a:lnSpc>
                <a:spcPct val="90000"/>
              </a:lnSpc>
              <a:spcAft>
                <a:spcPct val="15000"/>
              </a:spcAft>
              <a:buChar char="••"/>
            </a:pPr>
            <a:r>
              <a:rPr lang="en-US" sz="1500" dirty="0" smtClean="0">
                <a:solidFill>
                  <a:srgbClr val="002060"/>
                </a:solidFill>
                <a:latin typeface="Tahoma" pitchFamily="34" charset="0"/>
                <a:cs typeface="Tahoma" pitchFamily="34" charset="0"/>
              </a:rPr>
              <a:t>Comprehensive </a:t>
            </a:r>
            <a:r>
              <a:rPr lang="en-US" sz="1500" dirty="0">
                <a:solidFill>
                  <a:srgbClr val="002060"/>
                </a:solidFill>
                <a:latin typeface="Tahoma" pitchFamily="34" charset="0"/>
                <a:cs typeface="Tahoma" pitchFamily="34" charset="0"/>
              </a:rPr>
              <a:t>plan to improve the system of technical regulation and metrology to </a:t>
            </a:r>
            <a:r>
              <a:rPr lang="en-US" sz="1500" dirty="0" smtClean="0">
                <a:solidFill>
                  <a:srgbClr val="002060"/>
                </a:solidFill>
                <a:latin typeface="Tahoma" pitchFamily="34" charset="0"/>
                <a:cs typeface="Tahoma" pitchFamily="34" charset="0"/>
              </a:rPr>
              <a:t>2020</a:t>
            </a:r>
          </a:p>
          <a:p>
            <a:pPr marL="114300" lvl="1" indent="-114300" defTabSz="666750">
              <a:lnSpc>
                <a:spcPct val="90000"/>
              </a:lnSpc>
              <a:spcAft>
                <a:spcPct val="15000"/>
              </a:spcAft>
              <a:buChar char="••"/>
            </a:pPr>
            <a:r>
              <a:rPr lang="en-US" sz="1500" dirty="0">
                <a:solidFill>
                  <a:srgbClr val="002060"/>
                </a:solidFill>
                <a:latin typeface="Tahoma" pitchFamily="34" charset="0"/>
                <a:cs typeface="Tahoma" pitchFamily="34" charset="0"/>
              </a:rPr>
              <a:t>Strategic plan of the </a:t>
            </a:r>
            <a:r>
              <a:rPr lang="en-US" sz="1500" dirty="0" smtClean="0">
                <a:solidFill>
                  <a:srgbClr val="002060"/>
                </a:solidFill>
                <a:latin typeface="Tahoma" pitchFamily="34" charset="0"/>
                <a:cs typeface="Tahoma" pitchFamily="34" charset="0"/>
              </a:rPr>
              <a:t>’’National center of accreditation’’ LLP for </a:t>
            </a:r>
            <a:r>
              <a:rPr lang="ru-RU" sz="1500" kern="1200" dirty="0" smtClean="0">
                <a:solidFill>
                  <a:srgbClr val="002060"/>
                </a:solidFill>
                <a:latin typeface="Tahoma" pitchFamily="34" charset="0"/>
                <a:cs typeface="Tahoma" pitchFamily="34" charset="0"/>
              </a:rPr>
              <a:t>на 201</a:t>
            </a:r>
            <a:r>
              <a:rPr lang="en-US" sz="1500" kern="1200" dirty="0" smtClean="0">
                <a:solidFill>
                  <a:srgbClr val="002060"/>
                </a:solidFill>
                <a:latin typeface="Tahoma" pitchFamily="34" charset="0"/>
                <a:cs typeface="Tahoma" pitchFamily="34" charset="0"/>
              </a:rPr>
              <a:t>7</a:t>
            </a:r>
            <a:r>
              <a:rPr lang="ru-RU" sz="1500" kern="1200" dirty="0" smtClean="0">
                <a:solidFill>
                  <a:srgbClr val="002060"/>
                </a:solidFill>
                <a:latin typeface="Tahoma" pitchFamily="34" charset="0"/>
                <a:cs typeface="Tahoma" pitchFamily="34" charset="0"/>
              </a:rPr>
              <a:t>-20</a:t>
            </a:r>
            <a:r>
              <a:rPr lang="en-US" sz="1500" kern="1200" dirty="0" smtClean="0">
                <a:solidFill>
                  <a:srgbClr val="002060"/>
                </a:solidFill>
                <a:latin typeface="Tahoma" pitchFamily="34" charset="0"/>
                <a:cs typeface="Tahoma" pitchFamily="34" charset="0"/>
              </a:rPr>
              <a:t>21</a:t>
            </a:r>
            <a:r>
              <a:rPr lang="ru-RU" sz="1500" kern="1200" dirty="0" smtClean="0">
                <a:solidFill>
                  <a:srgbClr val="002060"/>
                </a:solidFill>
                <a:latin typeface="Tahoma" pitchFamily="34" charset="0"/>
                <a:cs typeface="Tahoma" pitchFamily="34" charset="0"/>
              </a:rPr>
              <a:t> </a:t>
            </a:r>
            <a:endParaRPr lang="ru-RU" sz="1500" kern="1200" dirty="0"/>
          </a:p>
        </p:txBody>
      </p:sp>
      <p:sp>
        <p:nvSpPr>
          <p:cNvPr id="14" name="Полилиния 13"/>
          <p:cNvSpPr/>
          <p:nvPr/>
        </p:nvSpPr>
        <p:spPr>
          <a:xfrm>
            <a:off x="467544" y="4066320"/>
            <a:ext cx="5650745" cy="442800"/>
          </a:xfrm>
          <a:custGeom>
            <a:avLst/>
            <a:gdLst>
              <a:gd name="connsiteX0" fmla="*/ 0 w 5650745"/>
              <a:gd name="connsiteY0" fmla="*/ 73801 h 442800"/>
              <a:gd name="connsiteX1" fmla="*/ 73801 w 5650745"/>
              <a:gd name="connsiteY1" fmla="*/ 0 h 442800"/>
              <a:gd name="connsiteX2" fmla="*/ 5576944 w 5650745"/>
              <a:gd name="connsiteY2" fmla="*/ 0 h 442800"/>
              <a:gd name="connsiteX3" fmla="*/ 5650745 w 5650745"/>
              <a:gd name="connsiteY3" fmla="*/ 73801 h 442800"/>
              <a:gd name="connsiteX4" fmla="*/ 5650745 w 5650745"/>
              <a:gd name="connsiteY4" fmla="*/ 368999 h 442800"/>
              <a:gd name="connsiteX5" fmla="*/ 5576944 w 5650745"/>
              <a:gd name="connsiteY5" fmla="*/ 442800 h 442800"/>
              <a:gd name="connsiteX6" fmla="*/ 73801 w 5650745"/>
              <a:gd name="connsiteY6" fmla="*/ 442800 h 442800"/>
              <a:gd name="connsiteX7" fmla="*/ 0 w 5650745"/>
              <a:gd name="connsiteY7" fmla="*/ 368999 h 442800"/>
              <a:gd name="connsiteX8" fmla="*/ 0 w 5650745"/>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0745" h="442800">
                <a:moveTo>
                  <a:pt x="0" y="73801"/>
                </a:moveTo>
                <a:cubicBezTo>
                  <a:pt x="0" y="33042"/>
                  <a:pt x="33042" y="0"/>
                  <a:pt x="73801" y="0"/>
                </a:cubicBezTo>
                <a:lnTo>
                  <a:pt x="5576944" y="0"/>
                </a:lnTo>
                <a:cubicBezTo>
                  <a:pt x="5617703" y="0"/>
                  <a:pt x="5650745" y="33042"/>
                  <a:pt x="5650745" y="73801"/>
                </a:cubicBezTo>
                <a:lnTo>
                  <a:pt x="5650745" y="368999"/>
                </a:lnTo>
                <a:cubicBezTo>
                  <a:pt x="5650745" y="409758"/>
                  <a:pt x="5617703" y="442800"/>
                  <a:pt x="5576944" y="442800"/>
                </a:cubicBezTo>
                <a:lnTo>
                  <a:pt x="73801" y="442800"/>
                </a:lnTo>
                <a:cubicBezTo>
                  <a:pt x="33042" y="442800"/>
                  <a:pt x="0" y="409758"/>
                  <a:pt x="0" y="368999"/>
                </a:cubicBezTo>
                <a:lnTo>
                  <a:pt x="0" y="738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201" tIns="21616" rIns="235201" bIns="21616" numCol="1" spcCol="1270" anchor="ctr" anchorCtr="0">
            <a:noAutofit/>
          </a:bodyPr>
          <a:lstStyle/>
          <a:p>
            <a:pPr lvl="0" algn="l" defTabSz="622300">
              <a:lnSpc>
                <a:spcPct val="90000"/>
              </a:lnSpc>
              <a:spcBef>
                <a:spcPct val="0"/>
              </a:spcBef>
              <a:spcAft>
                <a:spcPct val="35000"/>
              </a:spcAft>
            </a:pPr>
            <a:r>
              <a:rPr lang="en-US" sz="1600" b="1" kern="1200" dirty="0" smtClean="0"/>
              <a:t>Program documents</a:t>
            </a:r>
            <a:endParaRPr lang="ru-RU" sz="1600" b="1" kern="1200" dirty="0"/>
          </a:p>
        </p:txBody>
      </p:sp>
      <p:sp>
        <p:nvSpPr>
          <p:cNvPr id="15" name="Полилиния 14"/>
          <p:cNvSpPr/>
          <p:nvPr/>
        </p:nvSpPr>
        <p:spPr>
          <a:xfrm>
            <a:off x="467544" y="1258008"/>
            <a:ext cx="5650745" cy="442800"/>
          </a:xfrm>
          <a:custGeom>
            <a:avLst/>
            <a:gdLst>
              <a:gd name="connsiteX0" fmla="*/ 0 w 5650745"/>
              <a:gd name="connsiteY0" fmla="*/ 73801 h 442800"/>
              <a:gd name="connsiteX1" fmla="*/ 73801 w 5650745"/>
              <a:gd name="connsiteY1" fmla="*/ 0 h 442800"/>
              <a:gd name="connsiteX2" fmla="*/ 5576944 w 5650745"/>
              <a:gd name="connsiteY2" fmla="*/ 0 h 442800"/>
              <a:gd name="connsiteX3" fmla="*/ 5650745 w 5650745"/>
              <a:gd name="connsiteY3" fmla="*/ 73801 h 442800"/>
              <a:gd name="connsiteX4" fmla="*/ 5650745 w 5650745"/>
              <a:gd name="connsiteY4" fmla="*/ 368999 h 442800"/>
              <a:gd name="connsiteX5" fmla="*/ 5576944 w 5650745"/>
              <a:gd name="connsiteY5" fmla="*/ 442800 h 442800"/>
              <a:gd name="connsiteX6" fmla="*/ 73801 w 5650745"/>
              <a:gd name="connsiteY6" fmla="*/ 442800 h 442800"/>
              <a:gd name="connsiteX7" fmla="*/ 0 w 5650745"/>
              <a:gd name="connsiteY7" fmla="*/ 368999 h 442800"/>
              <a:gd name="connsiteX8" fmla="*/ 0 w 5650745"/>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0745" h="442800">
                <a:moveTo>
                  <a:pt x="0" y="73801"/>
                </a:moveTo>
                <a:cubicBezTo>
                  <a:pt x="0" y="33042"/>
                  <a:pt x="33042" y="0"/>
                  <a:pt x="73801" y="0"/>
                </a:cubicBezTo>
                <a:lnTo>
                  <a:pt x="5576944" y="0"/>
                </a:lnTo>
                <a:cubicBezTo>
                  <a:pt x="5617703" y="0"/>
                  <a:pt x="5650745" y="33042"/>
                  <a:pt x="5650745" y="73801"/>
                </a:cubicBezTo>
                <a:lnTo>
                  <a:pt x="5650745" y="368999"/>
                </a:lnTo>
                <a:cubicBezTo>
                  <a:pt x="5650745" y="409758"/>
                  <a:pt x="5617703" y="442800"/>
                  <a:pt x="5576944" y="442800"/>
                </a:cubicBezTo>
                <a:lnTo>
                  <a:pt x="73801" y="442800"/>
                </a:lnTo>
                <a:cubicBezTo>
                  <a:pt x="33042" y="442800"/>
                  <a:pt x="0" y="409758"/>
                  <a:pt x="0" y="368999"/>
                </a:cubicBezTo>
                <a:lnTo>
                  <a:pt x="0" y="738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5201" tIns="21616" rIns="235201" bIns="21616" numCol="1" spcCol="1270" anchor="ctr" anchorCtr="0">
            <a:noAutofit/>
          </a:bodyPr>
          <a:lstStyle/>
          <a:p>
            <a:pPr lvl="0" algn="l" defTabSz="622300">
              <a:lnSpc>
                <a:spcPct val="90000"/>
              </a:lnSpc>
              <a:spcBef>
                <a:spcPct val="0"/>
              </a:spcBef>
              <a:spcAft>
                <a:spcPct val="35000"/>
              </a:spcAft>
            </a:pPr>
            <a:r>
              <a:rPr lang="en-US" sz="1600" b="1" dirty="0" smtClean="0"/>
              <a:t>Legislative basis</a:t>
            </a:r>
            <a:endParaRPr lang="ru-RU" sz="1600" b="1" kern="1200" dirty="0"/>
          </a:p>
        </p:txBody>
      </p:sp>
      <p:sp>
        <p:nvSpPr>
          <p:cNvPr id="10" name="Rectangle 4"/>
          <p:cNvSpPr>
            <a:spLocks noChangeArrowheads="1"/>
          </p:cNvSpPr>
          <p:nvPr/>
        </p:nvSpPr>
        <p:spPr bwMode="auto">
          <a:xfrm>
            <a:off x="-11757" y="-9735"/>
            <a:ext cx="9144000" cy="809625"/>
          </a:xfrm>
          <a:prstGeom prst="rect">
            <a:avLst/>
          </a:prstGeom>
          <a:solidFill>
            <a:srgbClr val="002060"/>
          </a:solidFill>
          <a:ln w="9525">
            <a:noFill/>
            <a:miter lim="800000"/>
            <a:headEnd/>
            <a:tailEnd/>
          </a:ln>
        </p:spPr>
        <p:txBody>
          <a:bodyPr wrap="none" anchor="ctr"/>
          <a:lstStyle/>
          <a:p>
            <a:r>
              <a:rPr lang="en-US" b="1" dirty="0" smtClean="0">
                <a:solidFill>
                  <a:schemeClr val="bg1"/>
                </a:solidFill>
                <a:latin typeface="Tahoma" pitchFamily="34" charset="0"/>
                <a:cs typeface="Tahoma" pitchFamily="34" charset="0"/>
              </a:rPr>
              <a:t>                Legislative basis of activity</a:t>
            </a:r>
            <a:endParaRPr lang="ru-RU" b="1" dirty="0">
              <a:solidFill>
                <a:schemeClr val="bg1"/>
              </a:solidFill>
              <a:latin typeface="Tahoma" pitchFamily="34" charset="0"/>
              <a:cs typeface="Tahoma" pitchFamily="34" charset="0"/>
            </a:endParaRPr>
          </a:p>
        </p:txBody>
      </p:sp>
      <p:sp>
        <p:nvSpPr>
          <p:cNvPr id="16" name="Rectangle 2"/>
          <p:cNvSpPr>
            <a:spLocks noChangeArrowheads="1"/>
          </p:cNvSpPr>
          <p:nvPr/>
        </p:nvSpPr>
        <p:spPr bwMode="auto">
          <a:xfrm>
            <a:off x="6629400" y="0"/>
            <a:ext cx="2514600" cy="799890"/>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algn="ctr"/>
            <a:r>
              <a:rPr lang="en-US" sz="1200" b="1" dirty="0">
                <a:solidFill>
                  <a:srgbClr val="FF0000"/>
                </a:solidFill>
                <a:latin typeface="Tahoma" pitchFamily="34" charset="0"/>
                <a:ea typeface="MS PGothic" pitchFamily="34" charset="-128"/>
              </a:rPr>
              <a:t>National Center </a:t>
            </a:r>
          </a:p>
          <a:p>
            <a:pPr algn="ctr"/>
            <a:r>
              <a:rPr lang="en-US" sz="1200" b="1" dirty="0">
                <a:solidFill>
                  <a:srgbClr val="FF0000"/>
                </a:solidFill>
                <a:latin typeface="Tahoma" pitchFamily="34" charset="0"/>
                <a:ea typeface="MS PGothic" pitchFamily="34" charset="-128"/>
              </a:rPr>
              <a:t>of Accreditation</a:t>
            </a:r>
            <a:endParaRPr lang="ru-RU" sz="1200" dirty="0">
              <a:solidFill>
                <a:srgbClr val="FF0000"/>
              </a:solidFill>
              <a:latin typeface="Tahoma" pitchFamily="34" charset="0"/>
              <a:ea typeface="MS PGothic" pitchFamily="34" charset="-128"/>
            </a:endParaRPr>
          </a:p>
        </p:txBody>
      </p:sp>
      <p:graphicFrame>
        <p:nvGraphicFramePr>
          <p:cNvPr id="2" name="Объект 1"/>
          <p:cNvGraphicFramePr>
            <a:graphicFrameLocks noChangeAspect="1"/>
          </p:cNvGraphicFramePr>
          <p:nvPr/>
        </p:nvGraphicFramePr>
        <p:xfrm>
          <a:off x="76200" y="74613"/>
          <a:ext cx="762000" cy="658812"/>
        </p:xfrm>
        <a:graphic>
          <a:graphicData uri="http://schemas.openxmlformats.org/presentationml/2006/ole">
            <mc:AlternateContent xmlns:mc="http://schemas.openxmlformats.org/markup-compatibility/2006">
              <mc:Choice xmlns:v="urn:schemas-microsoft-com:vml" Requires="v">
                <p:oleObj spid="_x0000_s811167" r:id="rId3" imgW="1800000" imgH="1543680" progId="">
                  <p:embed/>
                </p:oleObj>
              </mc:Choice>
              <mc:Fallback>
                <p:oleObj r:id="rId3" imgW="1800000" imgH="15436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4613"/>
                        <a:ext cx="7620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7037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F986ACA-7F13-4100-A4C8-7324427364EA}" type="slidenum">
              <a:rPr lang="ru-RU" smtClean="0"/>
              <a:pPr>
                <a:defRPr/>
              </a:pPr>
              <a:t>4</a:t>
            </a:fld>
            <a:endParaRPr lang="ru-RU"/>
          </a:p>
        </p:txBody>
      </p:sp>
      <p:cxnSp>
        <p:nvCxnSpPr>
          <p:cNvPr id="6" name="Прямая соединительная линия 5"/>
          <p:cNvCxnSpPr/>
          <p:nvPr/>
        </p:nvCxnSpPr>
        <p:spPr>
          <a:xfrm>
            <a:off x="144496" y="1124744"/>
            <a:ext cx="88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11757" y="-9735"/>
            <a:ext cx="9144000" cy="809625"/>
          </a:xfrm>
          <a:prstGeom prst="rect">
            <a:avLst/>
          </a:prstGeom>
          <a:solidFill>
            <a:srgbClr val="002060"/>
          </a:solidFill>
          <a:ln w="9525">
            <a:noFill/>
            <a:miter lim="800000"/>
            <a:headEnd/>
            <a:tailEnd/>
          </a:ln>
        </p:spPr>
        <p:txBody>
          <a:bodyPr wrap="none" anchor="ctr"/>
          <a:lstStyle/>
          <a:p>
            <a:r>
              <a:rPr lang="en-US" b="1" dirty="0" smtClean="0">
                <a:solidFill>
                  <a:schemeClr val="bg1"/>
                </a:solidFill>
                <a:latin typeface="Tahoma" pitchFamily="34" charset="0"/>
                <a:cs typeface="Tahoma" pitchFamily="34" charset="0"/>
              </a:rPr>
              <a:t>                Organizational structure</a:t>
            </a:r>
            <a:endParaRPr lang="ru-RU" b="1" dirty="0">
              <a:solidFill>
                <a:schemeClr val="bg1"/>
              </a:solidFill>
              <a:latin typeface="Tahoma" pitchFamily="34" charset="0"/>
              <a:cs typeface="Tahoma" pitchFamily="34" charset="0"/>
            </a:endParaRPr>
          </a:p>
        </p:txBody>
      </p:sp>
      <p:sp>
        <p:nvSpPr>
          <p:cNvPr id="16" name="Rectangle 2"/>
          <p:cNvSpPr>
            <a:spLocks noChangeArrowheads="1"/>
          </p:cNvSpPr>
          <p:nvPr/>
        </p:nvSpPr>
        <p:spPr bwMode="auto">
          <a:xfrm>
            <a:off x="6629400" y="0"/>
            <a:ext cx="2514600" cy="799890"/>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algn="ctr"/>
            <a:r>
              <a:rPr lang="en-US" sz="1200" b="1" dirty="0">
                <a:solidFill>
                  <a:srgbClr val="FF0000"/>
                </a:solidFill>
                <a:latin typeface="Tahoma" pitchFamily="34" charset="0"/>
                <a:ea typeface="MS PGothic" pitchFamily="34" charset="-128"/>
              </a:rPr>
              <a:t>National Center </a:t>
            </a:r>
          </a:p>
          <a:p>
            <a:pPr algn="ctr"/>
            <a:r>
              <a:rPr lang="en-US" sz="1200" b="1" dirty="0">
                <a:solidFill>
                  <a:srgbClr val="FF0000"/>
                </a:solidFill>
                <a:latin typeface="Tahoma" pitchFamily="34" charset="0"/>
                <a:ea typeface="MS PGothic" pitchFamily="34" charset="-128"/>
              </a:rPr>
              <a:t>of Accreditation</a:t>
            </a:r>
            <a:endParaRPr lang="ru-RU" sz="1200" dirty="0">
              <a:solidFill>
                <a:srgbClr val="FF0000"/>
              </a:solidFill>
              <a:latin typeface="Tahoma" pitchFamily="34" charset="0"/>
              <a:ea typeface="MS PGothic" pitchFamily="34" charset="-128"/>
            </a:endParaRPr>
          </a:p>
        </p:txBody>
      </p:sp>
      <p:graphicFrame>
        <p:nvGraphicFramePr>
          <p:cNvPr id="2" name="Объект 1"/>
          <p:cNvGraphicFramePr>
            <a:graphicFrameLocks noChangeAspect="1"/>
          </p:cNvGraphicFramePr>
          <p:nvPr/>
        </p:nvGraphicFramePr>
        <p:xfrm>
          <a:off x="76200" y="74613"/>
          <a:ext cx="762000" cy="658812"/>
        </p:xfrm>
        <a:graphic>
          <a:graphicData uri="http://schemas.openxmlformats.org/presentationml/2006/ole">
            <mc:AlternateContent xmlns:mc="http://schemas.openxmlformats.org/markup-compatibility/2006">
              <mc:Choice xmlns:v="urn:schemas-microsoft-com:vml" Requires="v">
                <p:oleObj spid="_x0000_s904206" r:id="rId3" imgW="1800000" imgH="1543680" progId="">
                  <p:embed/>
                </p:oleObj>
              </mc:Choice>
              <mc:Fallback>
                <p:oleObj r:id="rId3" imgW="1800000" imgH="1543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4613"/>
                        <a:ext cx="7620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04194" name="Picture 2" descr="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92" y="1484784"/>
            <a:ext cx="790524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734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ChangeArrowheads="1"/>
          </p:cNvSpPr>
          <p:nvPr/>
        </p:nvSpPr>
        <p:spPr bwMode="auto">
          <a:xfrm>
            <a:off x="6629400" y="0"/>
            <a:ext cx="2514600" cy="809625"/>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a:defRPr/>
            </a:pPr>
            <a:endParaRPr lang="ru-RU" sz="2000" b="1" dirty="0">
              <a:solidFill>
                <a:prstClr val="white"/>
              </a:solidFill>
              <a:effectLst>
                <a:outerShdw blurRad="38100" dist="38100" dir="2700000" algn="tl">
                  <a:srgbClr val="C0C0C0"/>
                </a:outerShdw>
              </a:effectLst>
              <a:latin typeface="Tahoma" pitchFamily="34" charset="0"/>
              <a:ea typeface="Tahoma" pitchFamily="34" charset="0"/>
              <a:cs typeface="Tahoma" pitchFamily="34" charset="0"/>
            </a:endParaRPr>
          </a:p>
        </p:txBody>
      </p:sp>
      <p:grpSp>
        <p:nvGrpSpPr>
          <p:cNvPr id="57347" name="Группа 1"/>
          <p:cNvGrpSpPr>
            <a:grpSpLocks/>
          </p:cNvGrpSpPr>
          <p:nvPr/>
        </p:nvGrpSpPr>
        <p:grpSpPr bwMode="auto">
          <a:xfrm>
            <a:off x="542925" y="1441450"/>
            <a:ext cx="7696200" cy="5006975"/>
            <a:chOff x="611553" y="1394595"/>
            <a:chExt cx="7696334" cy="5005601"/>
          </a:xfrm>
        </p:grpSpPr>
        <p:sp>
          <p:nvSpPr>
            <p:cNvPr id="4" name="Полилиния 3"/>
            <p:cNvSpPr/>
            <p:nvPr/>
          </p:nvSpPr>
          <p:spPr>
            <a:xfrm>
              <a:off x="627428" y="1394595"/>
              <a:ext cx="7680459" cy="517383"/>
            </a:xfrm>
            <a:custGeom>
              <a:avLst/>
              <a:gdLst>
                <a:gd name="connsiteX0" fmla="*/ 0 w 7682116"/>
                <a:gd name="connsiteY0" fmla="*/ 86216 h 517286"/>
                <a:gd name="connsiteX1" fmla="*/ 86216 w 7682116"/>
                <a:gd name="connsiteY1" fmla="*/ 0 h 517286"/>
                <a:gd name="connsiteX2" fmla="*/ 7595900 w 7682116"/>
                <a:gd name="connsiteY2" fmla="*/ 0 h 517286"/>
                <a:gd name="connsiteX3" fmla="*/ 7682116 w 7682116"/>
                <a:gd name="connsiteY3" fmla="*/ 86216 h 517286"/>
                <a:gd name="connsiteX4" fmla="*/ 7682116 w 7682116"/>
                <a:gd name="connsiteY4" fmla="*/ 431070 h 517286"/>
                <a:gd name="connsiteX5" fmla="*/ 7595900 w 7682116"/>
                <a:gd name="connsiteY5" fmla="*/ 517286 h 517286"/>
                <a:gd name="connsiteX6" fmla="*/ 86216 w 7682116"/>
                <a:gd name="connsiteY6" fmla="*/ 517286 h 517286"/>
                <a:gd name="connsiteX7" fmla="*/ 0 w 7682116"/>
                <a:gd name="connsiteY7" fmla="*/ 431070 h 517286"/>
                <a:gd name="connsiteX8" fmla="*/ 0 w 7682116"/>
                <a:gd name="connsiteY8" fmla="*/ 86216 h 51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2116" h="517286">
                  <a:moveTo>
                    <a:pt x="0" y="86216"/>
                  </a:moveTo>
                  <a:cubicBezTo>
                    <a:pt x="0" y="38600"/>
                    <a:pt x="38600" y="0"/>
                    <a:pt x="86216" y="0"/>
                  </a:cubicBezTo>
                  <a:lnTo>
                    <a:pt x="7595900" y="0"/>
                  </a:lnTo>
                  <a:cubicBezTo>
                    <a:pt x="7643516" y="0"/>
                    <a:pt x="7682116" y="38600"/>
                    <a:pt x="7682116" y="86216"/>
                  </a:cubicBezTo>
                  <a:lnTo>
                    <a:pt x="7682116" y="431070"/>
                  </a:lnTo>
                  <a:cubicBezTo>
                    <a:pt x="7682116" y="478686"/>
                    <a:pt x="7643516" y="517286"/>
                    <a:pt x="7595900" y="517286"/>
                  </a:cubicBezTo>
                  <a:lnTo>
                    <a:pt x="86216" y="517286"/>
                  </a:lnTo>
                  <a:cubicBezTo>
                    <a:pt x="38600" y="517286"/>
                    <a:pt x="0" y="478686"/>
                    <a:pt x="0" y="431070"/>
                  </a:cubicBezTo>
                  <a:lnTo>
                    <a:pt x="0" y="862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8837" tIns="25252" rIns="238837" bIns="25252" spcCol="1270" anchor="ctr"/>
            <a:lstStyle/>
            <a:p>
              <a:pPr defTabSz="755650">
                <a:lnSpc>
                  <a:spcPct val="90000"/>
                </a:lnSpc>
                <a:spcAft>
                  <a:spcPct val="35000"/>
                </a:spcAft>
                <a:defRPr/>
              </a:pPr>
              <a:r>
                <a:rPr lang="en-US" sz="1700" b="1" dirty="0" smtClean="0">
                  <a:solidFill>
                    <a:schemeClr val="bg1"/>
                  </a:solidFill>
                  <a:cs typeface="Times New Roman" pitchFamily="18" charset="0"/>
                </a:rPr>
                <a:t>CB according to</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G</a:t>
              </a:r>
              <a:r>
                <a:rPr lang="ru-RU" sz="1700" b="1" dirty="0" smtClean="0">
                  <a:solidFill>
                    <a:schemeClr val="bg1"/>
                  </a:solidFill>
                  <a:cs typeface="Times New Roman" pitchFamily="18" charset="0"/>
                </a:rPr>
                <a:t>О</a:t>
              </a:r>
              <a:r>
                <a:rPr lang="en-US" sz="1700" b="1" dirty="0" smtClean="0">
                  <a:solidFill>
                    <a:schemeClr val="bg1"/>
                  </a:solidFill>
                  <a:cs typeface="Times New Roman" pitchFamily="18" charset="0"/>
                </a:rPr>
                <a:t>S</a:t>
              </a:r>
              <a:r>
                <a:rPr lang="ru-RU" sz="1700" b="1" dirty="0" smtClean="0">
                  <a:solidFill>
                    <a:schemeClr val="bg1"/>
                  </a:solidFill>
                  <a:cs typeface="Times New Roman" pitchFamily="18" charset="0"/>
                </a:rPr>
                <a:t>Т  </a:t>
              </a:r>
              <a:r>
                <a:rPr lang="en-US" sz="1700" b="1" dirty="0">
                  <a:solidFill>
                    <a:schemeClr val="bg1"/>
                  </a:solidFill>
                  <a:cs typeface="Times New Roman" pitchFamily="18" charset="0"/>
                </a:rPr>
                <a:t>ISO/IEC  17065-2013 </a:t>
              </a:r>
              <a:endParaRPr lang="ru-RU" sz="1700" b="1" dirty="0">
                <a:ln/>
                <a:solidFill>
                  <a:schemeClr val="bg1"/>
                </a:solidFill>
                <a:latin typeface="Arial" charset="0"/>
              </a:endParaRPr>
            </a:p>
          </p:txBody>
        </p:sp>
        <p:sp>
          <p:nvSpPr>
            <p:cNvPr id="5" name="Прямоугольник 4"/>
            <p:cNvSpPr/>
            <p:nvPr/>
          </p:nvSpPr>
          <p:spPr>
            <a:xfrm flipV="1">
              <a:off x="1403730" y="4414779"/>
              <a:ext cx="3490973" cy="112681"/>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Полилиния 5"/>
            <p:cNvSpPr/>
            <p:nvPr/>
          </p:nvSpPr>
          <p:spPr>
            <a:xfrm>
              <a:off x="640128" y="1977048"/>
              <a:ext cx="7655058" cy="517383"/>
            </a:xfrm>
            <a:custGeom>
              <a:avLst/>
              <a:gdLst>
                <a:gd name="connsiteX0" fmla="*/ 0 w 7671685"/>
                <a:gd name="connsiteY0" fmla="*/ 86217 h 517290"/>
                <a:gd name="connsiteX1" fmla="*/ 86217 w 7671685"/>
                <a:gd name="connsiteY1" fmla="*/ 0 h 517290"/>
                <a:gd name="connsiteX2" fmla="*/ 7585468 w 7671685"/>
                <a:gd name="connsiteY2" fmla="*/ 0 h 517290"/>
                <a:gd name="connsiteX3" fmla="*/ 7671685 w 7671685"/>
                <a:gd name="connsiteY3" fmla="*/ 86217 h 517290"/>
                <a:gd name="connsiteX4" fmla="*/ 7671685 w 7671685"/>
                <a:gd name="connsiteY4" fmla="*/ 431073 h 517290"/>
                <a:gd name="connsiteX5" fmla="*/ 7585468 w 7671685"/>
                <a:gd name="connsiteY5" fmla="*/ 517290 h 517290"/>
                <a:gd name="connsiteX6" fmla="*/ 86217 w 7671685"/>
                <a:gd name="connsiteY6" fmla="*/ 517290 h 517290"/>
                <a:gd name="connsiteX7" fmla="*/ 0 w 7671685"/>
                <a:gd name="connsiteY7" fmla="*/ 431073 h 517290"/>
                <a:gd name="connsiteX8" fmla="*/ 0 w 7671685"/>
                <a:gd name="connsiteY8" fmla="*/ 86217 h 51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1685" h="517290">
                  <a:moveTo>
                    <a:pt x="0" y="86217"/>
                  </a:moveTo>
                  <a:cubicBezTo>
                    <a:pt x="0" y="38601"/>
                    <a:pt x="38601" y="0"/>
                    <a:pt x="86217" y="0"/>
                  </a:cubicBezTo>
                  <a:lnTo>
                    <a:pt x="7585468" y="0"/>
                  </a:lnTo>
                  <a:cubicBezTo>
                    <a:pt x="7633084" y="0"/>
                    <a:pt x="7671685" y="38601"/>
                    <a:pt x="7671685" y="86217"/>
                  </a:cubicBezTo>
                  <a:lnTo>
                    <a:pt x="7671685" y="431073"/>
                  </a:lnTo>
                  <a:cubicBezTo>
                    <a:pt x="7671685" y="478689"/>
                    <a:pt x="7633084" y="517290"/>
                    <a:pt x="7585468" y="517290"/>
                  </a:cubicBezTo>
                  <a:lnTo>
                    <a:pt x="86217" y="517290"/>
                  </a:lnTo>
                  <a:cubicBezTo>
                    <a:pt x="38601" y="517290"/>
                    <a:pt x="0" y="478689"/>
                    <a:pt x="0" y="431073"/>
                  </a:cubicBezTo>
                  <a:lnTo>
                    <a:pt x="0" y="862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8837" tIns="25252" rIns="238837" bIns="25252" spcCol="1270" anchor="ctr"/>
            <a:lstStyle/>
            <a:p>
              <a:pPr defTabSz="755650">
                <a:lnSpc>
                  <a:spcPct val="90000"/>
                </a:lnSpc>
                <a:spcAft>
                  <a:spcPct val="35000"/>
                </a:spcAft>
                <a:defRPr/>
              </a:pPr>
              <a:r>
                <a:rPr lang="en-US" sz="1700" b="1" dirty="0" smtClean="0">
                  <a:solidFill>
                    <a:schemeClr val="bg1"/>
                  </a:solidFill>
                  <a:cs typeface="Times New Roman" pitchFamily="18" charset="0"/>
                </a:rPr>
                <a:t>TL</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according to</a:t>
              </a:r>
              <a:r>
                <a:rPr lang="ru-RU" sz="1700" b="1" dirty="0" smtClean="0">
                  <a:solidFill>
                    <a:schemeClr val="bg1"/>
                  </a:solidFill>
                  <a:cs typeface="Times New Roman" pitchFamily="18" charset="0"/>
                </a:rPr>
                <a:t> </a:t>
              </a:r>
              <a:r>
                <a:rPr lang="en-US" sz="1700" b="1" dirty="0">
                  <a:solidFill>
                    <a:schemeClr val="bg1"/>
                  </a:solidFill>
                  <a:cs typeface="Times New Roman" pitchFamily="18" charset="0"/>
                </a:rPr>
                <a:t>G</a:t>
              </a:r>
              <a:r>
                <a:rPr lang="ru-RU" sz="1700" b="1" dirty="0">
                  <a:solidFill>
                    <a:schemeClr val="bg1"/>
                  </a:solidFill>
                  <a:cs typeface="Times New Roman" pitchFamily="18" charset="0"/>
                </a:rPr>
                <a:t>О</a:t>
              </a:r>
              <a:r>
                <a:rPr lang="en-US" sz="1700" b="1" dirty="0">
                  <a:solidFill>
                    <a:schemeClr val="bg1"/>
                  </a:solidFill>
                  <a:cs typeface="Times New Roman" pitchFamily="18" charset="0"/>
                </a:rPr>
                <a:t>S</a:t>
              </a:r>
              <a:r>
                <a:rPr lang="ru-RU" sz="1700" b="1" dirty="0">
                  <a:solidFill>
                    <a:schemeClr val="bg1"/>
                  </a:solidFill>
                  <a:cs typeface="Times New Roman" pitchFamily="18" charset="0"/>
                </a:rPr>
                <a:t>Т </a:t>
              </a:r>
              <a:r>
                <a:rPr lang="en-US" sz="1700" b="1" dirty="0" smtClean="0">
                  <a:solidFill>
                    <a:schemeClr val="bg1"/>
                  </a:solidFill>
                  <a:cs typeface="Times New Roman" pitchFamily="18" charset="0"/>
                </a:rPr>
                <a:t>ISO</a:t>
              </a:r>
              <a:r>
                <a:rPr lang="ru-RU" sz="1700" b="1" dirty="0" smtClean="0">
                  <a:solidFill>
                    <a:schemeClr val="bg1"/>
                  </a:solidFill>
                  <a:cs typeface="Times New Roman" pitchFamily="18" charset="0"/>
                </a:rPr>
                <a:t>/</a:t>
              </a:r>
              <a:r>
                <a:rPr lang="en-US" sz="1700" b="1" dirty="0" smtClean="0">
                  <a:solidFill>
                    <a:schemeClr val="bg1"/>
                  </a:solidFill>
                  <a:cs typeface="Times New Roman" pitchFamily="18" charset="0"/>
                </a:rPr>
                <a:t>IEC</a:t>
              </a:r>
              <a:r>
                <a:rPr lang="ru-RU" sz="1700" b="1" dirty="0" smtClean="0">
                  <a:solidFill>
                    <a:schemeClr val="bg1"/>
                  </a:solidFill>
                  <a:cs typeface="Times New Roman" pitchFamily="18" charset="0"/>
                </a:rPr>
                <a:t> 17025-2009 </a:t>
              </a:r>
              <a:endParaRPr lang="ru-RU" sz="1700" b="1" dirty="0">
                <a:solidFill>
                  <a:schemeClr val="bg1"/>
                </a:solidFill>
                <a:cs typeface="Times New Roman" pitchFamily="18" charset="0"/>
              </a:endParaRPr>
            </a:p>
          </p:txBody>
        </p:sp>
        <p:sp>
          <p:nvSpPr>
            <p:cNvPr id="8" name="Полилиния 7"/>
            <p:cNvSpPr/>
            <p:nvPr/>
          </p:nvSpPr>
          <p:spPr>
            <a:xfrm>
              <a:off x="627428" y="2526172"/>
              <a:ext cx="7670934" cy="517383"/>
            </a:xfrm>
            <a:custGeom>
              <a:avLst/>
              <a:gdLst>
                <a:gd name="connsiteX0" fmla="*/ 0 w 7671495"/>
                <a:gd name="connsiteY0" fmla="*/ 86215 h 517281"/>
                <a:gd name="connsiteX1" fmla="*/ 86215 w 7671495"/>
                <a:gd name="connsiteY1" fmla="*/ 0 h 517281"/>
                <a:gd name="connsiteX2" fmla="*/ 7585280 w 7671495"/>
                <a:gd name="connsiteY2" fmla="*/ 0 h 517281"/>
                <a:gd name="connsiteX3" fmla="*/ 7671495 w 7671495"/>
                <a:gd name="connsiteY3" fmla="*/ 86215 h 517281"/>
                <a:gd name="connsiteX4" fmla="*/ 7671495 w 7671495"/>
                <a:gd name="connsiteY4" fmla="*/ 431066 h 517281"/>
                <a:gd name="connsiteX5" fmla="*/ 7585280 w 7671495"/>
                <a:gd name="connsiteY5" fmla="*/ 517281 h 517281"/>
                <a:gd name="connsiteX6" fmla="*/ 86215 w 7671495"/>
                <a:gd name="connsiteY6" fmla="*/ 517281 h 517281"/>
                <a:gd name="connsiteX7" fmla="*/ 0 w 7671495"/>
                <a:gd name="connsiteY7" fmla="*/ 431066 h 517281"/>
                <a:gd name="connsiteX8" fmla="*/ 0 w 7671495"/>
                <a:gd name="connsiteY8" fmla="*/ 86215 h 51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1495" h="517281">
                  <a:moveTo>
                    <a:pt x="0" y="86215"/>
                  </a:moveTo>
                  <a:cubicBezTo>
                    <a:pt x="0" y="38600"/>
                    <a:pt x="38600" y="0"/>
                    <a:pt x="86215" y="0"/>
                  </a:cubicBezTo>
                  <a:lnTo>
                    <a:pt x="7585280" y="0"/>
                  </a:lnTo>
                  <a:cubicBezTo>
                    <a:pt x="7632895" y="0"/>
                    <a:pt x="7671495" y="38600"/>
                    <a:pt x="7671495" y="86215"/>
                  </a:cubicBezTo>
                  <a:lnTo>
                    <a:pt x="7671495" y="431066"/>
                  </a:lnTo>
                  <a:cubicBezTo>
                    <a:pt x="7671495" y="478681"/>
                    <a:pt x="7632895" y="517281"/>
                    <a:pt x="7585280" y="517281"/>
                  </a:cubicBezTo>
                  <a:lnTo>
                    <a:pt x="86215" y="517281"/>
                  </a:lnTo>
                  <a:cubicBezTo>
                    <a:pt x="38600" y="517281"/>
                    <a:pt x="0" y="478681"/>
                    <a:pt x="0" y="431066"/>
                  </a:cubicBezTo>
                  <a:lnTo>
                    <a:pt x="0" y="862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8837" tIns="25252" rIns="238837" bIns="25252" spcCol="1270" anchor="ctr"/>
            <a:lstStyle/>
            <a:p>
              <a:pPr defTabSz="755650">
                <a:lnSpc>
                  <a:spcPct val="90000"/>
                </a:lnSpc>
                <a:spcAft>
                  <a:spcPct val="35000"/>
                </a:spcAft>
                <a:defRPr/>
              </a:pPr>
              <a:r>
                <a:rPr lang="en-US" sz="1700" b="1" dirty="0" smtClean="0">
                  <a:solidFill>
                    <a:schemeClr val="bg1"/>
                  </a:solidFill>
                  <a:cs typeface="Times New Roman" pitchFamily="18" charset="0"/>
                </a:rPr>
                <a:t>VL</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according to</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G</a:t>
              </a:r>
              <a:r>
                <a:rPr lang="ru-RU" sz="1700" b="1" dirty="0">
                  <a:solidFill>
                    <a:schemeClr val="bg1"/>
                  </a:solidFill>
                  <a:cs typeface="Times New Roman" pitchFamily="18" charset="0"/>
                </a:rPr>
                <a:t>О</a:t>
              </a:r>
              <a:r>
                <a:rPr lang="en-US" sz="1700" b="1" dirty="0">
                  <a:solidFill>
                    <a:schemeClr val="bg1"/>
                  </a:solidFill>
                  <a:cs typeface="Times New Roman" pitchFamily="18" charset="0"/>
                </a:rPr>
                <a:t>S</a:t>
              </a:r>
              <a:r>
                <a:rPr lang="ru-RU" sz="1700" b="1" dirty="0">
                  <a:solidFill>
                    <a:schemeClr val="bg1"/>
                  </a:solidFill>
                  <a:cs typeface="Times New Roman" pitchFamily="18" charset="0"/>
                </a:rPr>
                <a:t>Т  </a:t>
              </a:r>
              <a:r>
                <a:rPr lang="en-US" sz="1700" b="1" dirty="0" smtClean="0">
                  <a:solidFill>
                    <a:schemeClr val="bg1"/>
                  </a:solidFill>
                  <a:cs typeface="Times New Roman" pitchFamily="18" charset="0"/>
                </a:rPr>
                <a:t>ISO</a:t>
              </a:r>
              <a:r>
                <a:rPr lang="ru-RU" sz="1700" b="1" dirty="0" smtClean="0">
                  <a:solidFill>
                    <a:schemeClr val="bg1"/>
                  </a:solidFill>
                  <a:cs typeface="Times New Roman" pitchFamily="18" charset="0"/>
                </a:rPr>
                <a:t>/</a:t>
              </a:r>
              <a:r>
                <a:rPr lang="en-US" sz="1700" b="1" dirty="0" smtClean="0">
                  <a:solidFill>
                    <a:schemeClr val="bg1"/>
                  </a:solidFill>
                  <a:cs typeface="Times New Roman" pitchFamily="18" charset="0"/>
                </a:rPr>
                <a:t>IEC</a:t>
              </a:r>
              <a:r>
                <a:rPr lang="ru-RU" sz="1700" b="1" dirty="0" smtClean="0">
                  <a:solidFill>
                    <a:schemeClr val="bg1"/>
                  </a:solidFill>
                  <a:cs typeface="Times New Roman" pitchFamily="18" charset="0"/>
                </a:rPr>
                <a:t> 17025-2009 </a:t>
              </a:r>
              <a:endParaRPr lang="ru-RU" sz="1700" b="1" dirty="0">
                <a:solidFill>
                  <a:schemeClr val="bg1"/>
                </a:solidFill>
                <a:cs typeface="Times New Roman" pitchFamily="18" charset="0"/>
              </a:endParaRPr>
            </a:p>
          </p:txBody>
        </p:sp>
        <p:sp>
          <p:nvSpPr>
            <p:cNvPr id="13" name="Полилиния 12"/>
            <p:cNvSpPr/>
            <p:nvPr/>
          </p:nvSpPr>
          <p:spPr>
            <a:xfrm>
              <a:off x="643304" y="3146714"/>
              <a:ext cx="7664583" cy="593562"/>
            </a:xfrm>
            <a:custGeom>
              <a:avLst/>
              <a:gdLst>
                <a:gd name="connsiteX0" fmla="*/ 0 w 7665315"/>
                <a:gd name="connsiteY0" fmla="*/ 98964 h 593775"/>
                <a:gd name="connsiteX1" fmla="*/ 98964 w 7665315"/>
                <a:gd name="connsiteY1" fmla="*/ 0 h 593775"/>
                <a:gd name="connsiteX2" fmla="*/ 7566351 w 7665315"/>
                <a:gd name="connsiteY2" fmla="*/ 0 h 593775"/>
                <a:gd name="connsiteX3" fmla="*/ 7665315 w 7665315"/>
                <a:gd name="connsiteY3" fmla="*/ 98964 h 593775"/>
                <a:gd name="connsiteX4" fmla="*/ 7665315 w 7665315"/>
                <a:gd name="connsiteY4" fmla="*/ 494811 h 593775"/>
                <a:gd name="connsiteX5" fmla="*/ 7566351 w 7665315"/>
                <a:gd name="connsiteY5" fmla="*/ 593775 h 593775"/>
                <a:gd name="connsiteX6" fmla="*/ 98964 w 7665315"/>
                <a:gd name="connsiteY6" fmla="*/ 593775 h 593775"/>
                <a:gd name="connsiteX7" fmla="*/ 0 w 7665315"/>
                <a:gd name="connsiteY7" fmla="*/ 494811 h 593775"/>
                <a:gd name="connsiteX8" fmla="*/ 0 w 7665315"/>
                <a:gd name="connsiteY8" fmla="*/ 98964 h 5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5315" h="593775">
                  <a:moveTo>
                    <a:pt x="0" y="98964"/>
                  </a:moveTo>
                  <a:cubicBezTo>
                    <a:pt x="0" y="44308"/>
                    <a:pt x="44308" y="0"/>
                    <a:pt x="98964" y="0"/>
                  </a:cubicBezTo>
                  <a:lnTo>
                    <a:pt x="7566351" y="0"/>
                  </a:lnTo>
                  <a:cubicBezTo>
                    <a:pt x="7621007" y="0"/>
                    <a:pt x="7665315" y="44308"/>
                    <a:pt x="7665315" y="98964"/>
                  </a:cubicBezTo>
                  <a:lnTo>
                    <a:pt x="7665315" y="494811"/>
                  </a:lnTo>
                  <a:cubicBezTo>
                    <a:pt x="7665315" y="549467"/>
                    <a:pt x="7621007" y="593775"/>
                    <a:pt x="7566351" y="593775"/>
                  </a:cubicBezTo>
                  <a:lnTo>
                    <a:pt x="98964" y="593775"/>
                  </a:lnTo>
                  <a:cubicBezTo>
                    <a:pt x="44308" y="593775"/>
                    <a:pt x="0" y="549467"/>
                    <a:pt x="0" y="494811"/>
                  </a:cubicBezTo>
                  <a:lnTo>
                    <a:pt x="0" y="989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2571" tIns="28986" rIns="242571" bIns="28986" spcCol="1270" anchor="ctr"/>
            <a:lstStyle/>
            <a:p>
              <a:pPr defTabSz="755650">
                <a:lnSpc>
                  <a:spcPct val="90000"/>
                </a:lnSpc>
                <a:spcAft>
                  <a:spcPct val="35000"/>
                </a:spcAft>
                <a:defRPr/>
              </a:pPr>
              <a:r>
                <a:rPr lang="en-US" sz="1700" b="1" dirty="0" smtClean="0">
                  <a:solidFill>
                    <a:schemeClr val="bg1"/>
                  </a:solidFill>
                  <a:cs typeface="Times New Roman" pitchFamily="18" charset="0"/>
                </a:rPr>
                <a:t>CL</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according to</a:t>
              </a:r>
              <a:r>
                <a:rPr lang="ru-RU" sz="1700" b="1" dirty="0" smtClean="0">
                  <a:solidFill>
                    <a:schemeClr val="bg1"/>
                  </a:solidFill>
                  <a:cs typeface="Times New Roman" pitchFamily="18" charset="0"/>
                </a:rPr>
                <a:t> </a:t>
              </a:r>
              <a:r>
                <a:rPr lang="en-US" sz="1700" b="1" dirty="0">
                  <a:solidFill>
                    <a:schemeClr val="bg1"/>
                  </a:solidFill>
                  <a:cs typeface="Times New Roman" pitchFamily="18" charset="0"/>
                </a:rPr>
                <a:t>G</a:t>
              </a:r>
              <a:r>
                <a:rPr lang="ru-RU" sz="1700" b="1" dirty="0">
                  <a:solidFill>
                    <a:schemeClr val="bg1"/>
                  </a:solidFill>
                  <a:cs typeface="Times New Roman" pitchFamily="18" charset="0"/>
                </a:rPr>
                <a:t>О</a:t>
              </a:r>
              <a:r>
                <a:rPr lang="en-US" sz="1700" b="1" dirty="0">
                  <a:solidFill>
                    <a:schemeClr val="bg1"/>
                  </a:solidFill>
                  <a:cs typeface="Times New Roman" pitchFamily="18" charset="0"/>
                </a:rPr>
                <a:t>S</a:t>
              </a:r>
              <a:r>
                <a:rPr lang="ru-RU" sz="1700" b="1" dirty="0">
                  <a:solidFill>
                    <a:schemeClr val="bg1"/>
                  </a:solidFill>
                  <a:cs typeface="Times New Roman" pitchFamily="18" charset="0"/>
                </a:rPr>
                <a:t>Т </a:t>
              </a:r>
              <a:r>
                <a:rPr lang="en-US" sz="1700" b="1" dirty="0" smtClean="0">
                  <a:solidFill>
                    <a:schemeClr val="bg1"/>
                  </a:solidFill>
                  <a:cs typeface="Times New Roman" pitchFamily="18" charset="0"/>
                </a:rPr>
                <a:t>ISO</a:t>
              </a:r>
              <a:r>
                <a:rPr lang="ru-RU" sz="1700" b="1" dirty="0" smtClean="0">
                  <a:solidFill>
                    <a:schemeClr val="bg1"/>
                  </a:solidFill>
                  <a:cs typeface="Times New Roman" pitchFamily="18" charset="0"/>
                </a:rPr>
                <a:t>/</a:t>
              </a:r>
              <a:r>
                <a:rPr lang="en-US" sz="1700" b="1" dirty="0" smtClean="0">
                  <a:solidFill>
                    <a:schemeClr val="bg1"/>
                  </a:solidFill>
                  <a:cs typeface="Times New Roman" pitchFamily="18" charset="0"/>
                </a:rPr>
                <a:t>IEC</a:t>
              </a:r>
              <a:r>
                <a:rPr lang="ru-RU" sz="1700" b="1" dirty="0" smtClean="0">
                  <a:solidFill>
                    <a:schemeClr val="bg1"/>
                  </a:solidFill>
                  <a:cs typeface="Times New Roman" pitchFamily="18" charset="0"/>
                </a:rPr>
                <a:t> 17025-2009 </a:t>
              </a:r>
              <a:endParaRPr lang="ru-RU" sz="1700" b="1" dirty="0">
                <a:solidFill>
                  <a:schemeClr val="bg1"/>
                </a:solidFill>
                <a:cs typeface="Times New Roman" pitchFamily="18" charset="0"/>
              </a:endParaRPr>
            </a:p>
          </p:txBody>
        </p:sp>
        <p:sp>
          <p:nvSpPr>
            <p:cNvPr id="15" name="Полилиния 14"/>
            <p:cNvSpPr/>
            <p:nvPr/>
          </p:nvSpPr>
          <p:spPr>
            <a:xfrm>
              <a:off x="627428" y="3805346"/>
              <a:ext cx="7670934" cy="485642"/>
            </a:xfrm>
            <a:custGeom>
              <a:avLst/>
              <a:gdLst>
                <a:gd name="connsiteX0" fmla="*/ 0 w 7670402"/>
                <a:gd name="connsiteY0" fmla="*/ 68881 h 413280"/>
                <a:gd name="connsiteX1" fmla="*/ 68881 w 7670402"/>
                <a:gd name="connsiteY1" fmla="*/ 0 h 413280"/>
                <a:gd name="connsiteX2" fmla="*/ 7601521 w 7670402"/>
                <a:gd name="connsiteY2" fmla="*/ 0 h 413280"/>
                <a:gd name="connsiteX3" fmla="*/ 7670402 w 7670402"/>
                <a:gd name="connsiteY3" fmla="*/ 68881 h 413280"/>
                <a:gd name="connsiteX4" fmla="*/ 7670402 w 7670402"/>
                <a:gd name="connsiteY4" fmla="*/ 344399 h 413280"/>
                <a:gd name="connsiteX5" fmla="*/ 7601521 w 7670402"/>
                <a:gd name="connsiteY5" fmla="*/ 413280 h 413280"/>
                <a:gd name="connsiteX6" fmla="*/ 68881 w 7670402"/>
                <a:gd name="connsiteY6" fmla="*/ 413280 h 413280"/>
                <a:gd name="connsiteX7" fmla="*/ 0 w 7670402"/>
                <a:gd name="connsiteY7" fmla="*/ 344399 h 413280"/>
                <a:gd name="connsiteX8" fmla="*/ 0 w 7670402"/>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0402" h="413280">
                  <a:moveTo>
                    <a:pt x="0" y="68881"/>
                  </a:moveTo>
                  <a:cubicBezTo>
                    <a:pt x="0" y="30839"/>
                    <a:pt x="30839" y="0"/>
                    <a:pt x="68881" y="0"/>
                  </a:cubicBezTo>
                  <a:lnTo>
                    <a:pt x="7601521" y="0"/>
                  </a:lnTo>
                  <a:cubicBezTo>
                    <a:pt x="7639563" y="0"/>
                    <a:pt x="7670402" y="30839"/>
                    <a:pt x="7670402" y="68881"/>
                  </a:cubicBezTo>
                  <a:lnTo>
                    <a:pt x="7670402" y="344399"/>
                  </a:lnTo>
                  <a:cubicBezTo>
                    <a:pt x="7670402" y="382441"/>
                    <a:pt x="7639563" y="413280"/>
                    <a:pt x="7601521" y="413280"/>
                  </a:cubicBezTo>
                  <a:lnTo>
                    <a:pt x="68881" y="413280"/>
                  </a:lnTo>
                  <a:cubicBezTo>
                    <a:pt x="30839" y="413280"/>
                    <a:pt x="0" y="382441"/>
                    <a:pt x="0" y="344399"/>
                  </a:cubicBezTo>
                  <a:lnTo>
                    <a:pt x="0" y="688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3760" tIns="20175" rIns="233760" bIns="20175" spcCol="1270" anchor="ctr"/>
            <a:lstStyle/>
            <a:p>
              <a:pPr defTabSz="755650">
                <a:lnSpc>
                  <a:spcPct val="90000"/>
                </a:lnSpc>
                <a:spcAft>
                  <a:spcPct val="35000"/>
                </a:spcAft>
                <a:defRPr/>
              </a:pPr>
              <a:endParaRPr lang="ru-RU" sz="1700" b="1" dirty="0" smtClean="0">
                <a:solidFill>
                  <a:schemeClr val="bg1"/>
                </a:solidFill>
                <a:cs typeface="Times New Roman" pitchFamily="18" charset="0"/>
              </a:endParaRPr>
            </a:p>
            <a:p>
              <a:pPr defTabSz="755650">
                <a:lnSpc>
                  <a:spcPct val="90000"/>
                </a:lnSpc>
                <a:spcAft>
                  <a:spcPct val="35000"/>
                </a:spcAft>
                <a:defRPr/>
              </a:pPr>
              <a:r>
                <a:rPr lang="en-US" sz="1700" b="1" dirty="0" smtClean="0">
                  <a:solidFill>
                    <a:schemeClr val="bg1"/>
                  </a:solidFill>
                  <a:cs typeface="Times New Roman" pitchFamily="18" charset="0"/>
                </a:rPr>
                <a:t>MS CB</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according to</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ST</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RK</a:t>
              </a:r>
              <a:r>
                <a:rPr lang="ru-RU" sz="1700" b="1" dirty="0" smtClean="0">
                  <a:solidFill>
                    <a:schemeClr val="bg1"/>
                  </a:solidFill>
                  <a:cs typeface="Times New Roman" pitchFamily="18" charset="0"/>
                </a:rPr>
                <a:t> </a:t>
              </a:r>
              <a:r>
                <a:rPr lang="en-US" sz="1700" b="1" dirty="0">
                  <a:solidFill>
                    <a:schemeClr val="bg1"/>
                  </a:solidFill>
                  <a:cs typeface="Times New Roman" pitchFamily="18" charset="0"/>
                </a:rPr>
                <a:t>ISO/IEC 17021-1:2015</a:t>
              </a:r>
            </a:p>
            <a:p>
              <a:pPr defTabSz="755650">
                <a:lnSpc>
                  <a:spcPct val="90000"/>
                </a:lnSpc>
                <a:spcAft>
                  <a:spcPct val="35000"/>
                </a:spcAft>
                <a:defRPr/>
              </a:pPr>
              <a:endParaRPr lang="ru-RU" sz="1700" b="1" dirty="0">
                <a:solidFill>
                  <a:schemeClr val="bg1"/>
                </a:solidFill>
                <a:cs typeface="Times New Roman" pitchFamily="18" charset="0"/>
              </a:endParaRPr>
            </a:p>
          </p:txBody>
        </p:sp>
        <p:sp>
          <p:nvSpPr>
            <p:cNvPr id="17" name="Полилиния 16"/>
            <p:cNvSpPr/>
            <p:nvPr/>
          </p:nvSpPr>
          <p:spPr>
            <a:xfrm>
              <a:off x="614728" y="4422714"/>
              <a:ext cx="7680459" cy="593562"/>
            </a:xfrm>
            <a:custGeom>
              <a:avLst/>
              <a:gdLst>
                <a:gd name="connsiteX0" fmla="*/ 0 w 7680572"/>
                <a:gd name="connsiteY0" fmla="*/ 99141 h 594833"/>
                <a:gd name="connsiteX1" fmla="*/ 99141 w 7680572"/>
                <a:gd name="connsiteY1" fmla="*/ 0 h 594833"/>
                <a:gd name="connsiteX2" fmla="*/ 7581431 w 7680572"/>
                <a:gd name="connsiteY2" fmla="*/ 0 h 594833"/>
                <a:gd name="connsiteX3" fmla="*/ 7680572 w 7680572"/>
                <a:gd name="connsiteY3" fmla="*/ 99141 h 594833"/>
                <a:gd name="connsiteX4" fmla="*/ 7680572 w 7680572"/>
                <a:gd name="connsiteY4" fmla="*/ 495692 h 594833"/>
                <a:gd name="connsiteX5" fmla="*/ 7581431 w 7680572"/>
                <a:gd name="connsiteY5" fmla="*/ 594833 h 594833"/>
                <a:gd name="connsiteX6" fmla="*/ 99141 w 7680572"/>
                <a:gd name="connsiteY6" fmla="*/ 594833 h 594833"/>
                <a:gd name="connsiteX7" fmla="*/ 0 w 7680572"/>
                <a:gd name="connsiteY7" fmla="*/ 495692 h 594833"/>
                <a:gd name="connsiteX8" fmla="*/ 0 w 7680572"/>
                <a:gd name="connsiteY8" fmla="*/ 99141 h 59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0572" h="594833">
                  <a:moveTo>
                    <a:pt x="0" y="99141"/>
                  </a:moveTo>
                  <a:cubicBezTo>
                    <a:pt x="0" y="44387"/>
                    <a:pt x="44387" y="0"/>
                    <a:pt x="99141" y="0"/>
                  </a:cubicBezTo>
                  <a:lnTo>
                    <a:pt x="7581431" y="0"/>
                  </a:lnTo>
                  <a:cubicBezTo>
                    <a:pt x="7636185" y="0"/>
                    <a:pt x="7680572" y="44387"/>
                    <a:pt x="7680572" y="99141"/>
                  </a:cubicBezTo>
                  <a:lnTo>
                    <a:pt x="7680572" y="495692"/>
                  </a:lnTo>
                  <a:cubicBezTo>
                    <a:pt x="7680572" y="550446"/>
                    <a:pt x="7636185" y="594833"/>
                    <a:pt x="7581431" y="594833"/>
                  </a:cubicBezTo>
                  <a:lnTo>
                    <a:pt x="99141" y="594833"/>
                  </a:lnTo>
                  <a:cubicBezTo>
                    <a:pt x="44387" y="594833"/>
                    <a:pt x="0" y="550446"/>
                    <a:pt x="0" y="495692"/>
                  </a:cubicBezTo>
                  <a:lnTo>
                    <a:pt x="0" y="99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2622" tIns="29037" rIns="242622" bIns="29037" spcCol="1270" anchor="ctr"/>
            <a:lstStyle/>
            <a:p>
              <a:pPr defTabSz="755650">
                <a:lnSpc>
                  <a:spcPct val="90000"/>
                </a:lnSpc>
                <a:spcAft>
                  <a:spcPct val="35000"/>
                </a:spcAft>
                <a:defRPr/>
              </a:pPr>
              <a:r>
                <a:rPr lang="en-US" sz="1700" b="1" dirty="0" smtClean="0">
                  <a:solidFill>
                    <a:schemeClr val="bg1"/>
                  </a:solidFill>
                  <a:cs typeface="Times New Roman" pitchFamily="18" charset="0"/>
                </a:rPr>
                <a:t>Personnel CB</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according to</a:t>
              </a:r>
              <a:r>
                <a:rPr lang="ru-RU" sz="1700" b="1" dirty="0" smtClean="0">
                  <a:solidFill>
                    <a:schemeClr val="bg1"/>
                  </a:solidFill>
                  <a:cs typeface="Times New Roman" pitchFamily="18" charset="0"/>
                </a:rPr>
                <a:t> </a:t>
              </a:r>
              <a:r>
                <a:rPr lang="en-US" sz="1700" b="1" dirty="0">
                  <a:solidFill>
                    <a:schemeClr val="bg1"/>
                  </a:solidFill>
                  <a:cs typeface="Times New Roman" pitchFamily="18" charset="0"/>
                </a:rPr>
                <a:t>G</a:t>
              </a:r>
              <a:r>
                <a:rPr lang="ru-RU" sz="1700" b="1" dirty="0">
                  <a:solidFill>
                    <a:schemeClr val="bg1"/>
                  </a:solidFill>
                  <a:cs typeface="Times New Roman" pitchFamily="18" charset="0"/>
                </a:rPr>
                <a:t>О</a:t>
              </a:r>
              <a:r>
                <a:rPr lang="en-US" sz="1700" b="1" dirty="0">
                  <a:solidFill>
                    <a:schemeClr val="bg1"/>
                  </a:solidFill>
                  <a:cs typeface="Times New Roman" pitchFamily="18" charset="0"/>
                </a:rPr>
                <a:t>S</a:t>
              </a:r>
              <a:r>
                <a:rPr lang="ru-RU" sz="1700" b="1" dirty="0" smtClean="0">
                  <a:solidFill>
                    <a:schemeClr val="bg1"/>
                  </a:solidFill>
                  <a:cs typeface="Times New Roman" pitchFamily="18" charset="0"/>
                </a:rPr>
                <a:t>Т </a:t>
              </a:r>
              <a:r>
                <a:rPr lang="en-US" sz="1700" b="1" dirty="0" smtClean="0">
                  <a:solidFill>
                    <a:schemeClr val="bg1"/>
                  </a:solidFill>
                  <a:cs typeface="Times New Roman" pitchFamily="18" charset="0"/>
                </a:rPr>
                <a:t>ISO/IEC 17024-201</a:t>
              </a:r>
              <a:r>
                <a:rPr lang="ru-RU" sz="1700" b="1" dirty="0" smtClean="0">
                  <a:solidFill>
                    <a:schemeClr val="bg1"/>
                  </a:solidFill>
                  <a:cs typeface="Times New Roman" pitchFamily="18" charset="0"/>
                </a:rPr>
                <a:t>4</a:t>
              </a:r>
              <a:r>
                <a:rPr lang="en-US" sz="1700" b="1" dirty="0" smtClean="0">
                  <a:solidFill>
                    <a:schemeClr val="bg1"/>
                  </a:solidFill>
                  <a:cs typeface="Times New Roman" pitchFamily="18" charset="0"/>
                </a:rPr>
                <a:t> </a:t>
              </a:r>
              <a:endParaRPr lang="ru-RU" sz="1700" b="1" dirty="0">
                <a:solidFill>
                  <a:schemeClr val="bg1"/>
                </a:solidFill>
                <a:cs typeface="Times New Roman" pitchFamily="18" charset="0"/>
              </a:endParaRPr>
            </a:p>
          </p:txBody>
        </p:sp>
        <p:sp>
          <p:nvSpPr>
            <p:cNvPr id="22" name="Полилиния 21"/>
            <p:cNvSpPr/>
            <p:nvPr/>
          </p:nvSpPr>
          <p:spPr>
            <a:xfrm>
              <a:off x="611553" y="5148003"/>
              <a:ext cx="7666171" cy="568169"/>
            </a:xfrm>
            <a:custGeom>
              <a:avLst/>
              <a:gdLst>
                <a:gd name="connsiteX0" fmla="*/ 0 w 7666931"/>
                <a:gd name="connsiteY0" fmla="*/ 94731 h 568375"/>
                <a:gd name="connsiteX1" fmla="*/ 94731 w 7666931"/>
                <a:gd name="connsiteY1" fmla="*/ 0 h 568375"/>
                <a:gd name="connsiteX2" fmla="*/ 7572200 w 7666931"/>
                <a:gd name="connsiteY2" fmla="*/ 0 h 568375"/>
                <a:gd name="connsiteX3" fmla="*/ 7666931 w 7666931"/>
                <a:gd name="connsiteY3" fmla="*/ 94731 h 568375"/>
                <a:gd name="connsiteX4" fmla="*/ 7666931 w 7666931"/>
                <a:gd name="connsiteY4" fmla="*/ 473644 h 568375"/>
                <a:gd name="connsiteX5" fmla="*/ 7572200 w 7666931"/>
                <a:gd name="connsiteY5" fmla="*/ 568375 h 568375"/>
                <a:gd name="connsiteX6" fmla="*/ 94731 w 7666931"/>
                <a:gd name="connsiteY6" fmla="*/ 568375 h 568375"/>
                <a:gd name="connsiteX7" fmla="*/ 0 w 7666931"/>
                <a:gd name="connsiteY7" fmla="*/ 473644 h 568375"/>
                <a:gd name="connsiteX8" fmla="*/ 0 w 7666931"/>
                <a:gd name="connsiteY8" fmla="*/ 94731 h 56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6931" h="568375">
                  <a:moveTo>
                    <a:pt x="0" y="94731"/>
                  </a:moveTo>
                  <a:cubicBezTo>
                    <a:pt x="0" y="42413"/>
                    <a:pt x="42413" y="0"/>
                    <a:pt x="94731" y="0"/>
                  </a:cubicBezTo>
                  <a:lnTo>
                    <a:pt x="7572200" y="0"/>
                  </a:lnTo>
                  <a:cubicBezTo>
                    <a:pt x="7624518" y="0"/>
                    <a:pt x="7666931" y="42413"/>
                    <a:pt x="7666931" y="94731"/>
                  </a:cubicBezTo>
                  <a:lnTo>
                    <a:pt x="7666931" y="473644"/>
                  </a:lnTo>
                  <a:cubicBezTo>
                    <a:pt x="7666931" y="525962"/>
                    <a:pt x="7624518" y="568375"/>
                    <a:pt x="7572200" y="568375"/>
                  </a:cubicBezTo>
                  <a:lnTo>
                    <a:pt x="94731" y="568375"/>
                  </a:lnTo>
                  <a:cubicBezTo>
                    <a:pt x="42413" y="568375"/>
                    <a:pt x="0" y="525962"/>
                    <a:pt x="0" y="473644"/>
                  </a:cubicBezTo>
                  <a:lnTo>
                    <a:pt x="0" y="947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1331" tIns="27746" rIns="241331" bIns="27746" spcCol="1270" anchor="ctr"/>
            <a:lstStyle/>
            <a:p>
              <a:pPr defTabSz="755650">
                <a:lnSpc>
                  <a:spcPct val="90000"/>
                </a:lnSpc>
                <a:spcAft>
                  <a:spcPct val="35000"/>
                </a:spcAft>
                <a:defRPr/>
              </a:pPr>
              <a:r>
                <a:rPr lang="en-US" sz="1700" b="1" dirty="0" smtClean="0">
                  <a:solidFill>
                    <a:schemeClr val="bg1"/>
                  </a:solidFill>
                  <a:cs typeface="Times New Roman" pitchFamily="18" charset="0"/>
                </a:rPr>
                <a:t>Medical laboratories according to</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ST</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RK</a:t>
              </a:r>
              <a:r>
                <a:rPr lang="ru-RU" sz="1700" b="1" dirty="0" smtClean="0">
                  <a:solidFill>
                    <a:schemeClr val="bg1"/>
                  </a:solidFill>
                  <a:cs typeface="Times New Roman" pitchFamily="18" charset="0"/>
                </a:rPr>
                <a:t> </a:t>
              </a:r>
              <a:r>
                <a:rPr lang="en-US" sz="1700" b="1" dirty="0" smtClean="0">
                  <a:solidFill>
                    <a:schemeClr val="bg1"/>
                  </a:solidFill>
                  <a:cs typeface="Times New Roman" pitchFamily="18" charset="0"/>
                </a:rPr>
                <a:t>ISO </a:t>
              </a:r>
              <a:r>
                <a:rPr lang="ru-RU" sz="1700" b="1" dirty="0" smtClean="0">
                  <a:solidFill>
                    <a:schemeClr val="bg1"/>
                  </a:solidFill>
                  <a:cs typeface="Times New Roman" pitchFamily="18" charset="0"/>
                </a:rPr>
                <a:t>15189-2008</a:t>
              </a:r>
              <a:endParaRPr lang="ru-RU" sz="1700" b="1" dirty="0">
                <a:solidFill>
                  <a:schemeClr val="bg1"/>
                </a:solidFill>
                <a:cs typeface="Times New Roman" pitchFamily="18" charset="0"/>
              </a:endParaRPr>
            </a:p>
          </p:txBody>
        </p:sp>
        <p:sp>
          <p:nvSpPr>
            <p:cNvPr id="24" name="Полилиния 23"/>
            <p:cNvSpPr/>
            <p:nvPr/>
          </p:nvSpPr>
          <p:spPr>
            <a:xfrm>
              <a:off x="611553" y="5836789"/>
              <a:ext cx="7686809" cy="563407"/>
            </a:xfrm>
            <a:custGeom>
              <a:avLst/>
              <a:gdLst>
                <a:gd name="connsiteX0" fmla="*/ 0 w 7686204"/>
                <a:gd name="connsiteY0" fmla="*/ 68881 h 413280"/>
                <a:gd name="connsiteX1" fmla="*/ 68881 w 7686204"/>
                <a:gd name="connsiteY1" fmla="*/ 0 h 413280"/>
                <a:gd name="connsiteX2" fmla="*/ 7617323 w 7686204"/>
                <a:gd name="connsiteY2" fmla="*/ 0 h 413280"/>
                <a:gd name="connsiteX3" fmla="*/ 7686204 w 7686204"/>
                <a:gd name="connsiteY3" fmla="*/ 68881 h 413280"/>
                <a:gd name="connsiteX4" fmla="*/ 7686204 w 7686204"/>
                <a:gd name="connsiteY4" fmla="*/ 344399 h 413280"/>
                <a:gd name="connsiteX5" fmla="*/ 7617323 w 7686204"/>
                <a:gd name="connsiteY5" fmla="*/ 413280 h 413280"/>
                <a:gd name="connsiteX6" fmla="*/ 68881 w 7686204"/>
                <a:gd name="connsiteY6" fmla="*/ 413280 h 413280"/>
                <a:gd name="connsiteX7" fmla="*/ 0 w 7686204"/>
                <a:gd name="connsiteY7" fmla="*/ 344399 h 413280"/>
                <a:gd name="connsiteX8" fmla="*/ 0 w 7686204"/>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6204" h="413280">
                  <a:moveTo>
                    <a:pt x="0" y="68881"/>
                  </a:moveTo>
                  <a:cubicBezTo>
                    <a:pt x="0" y="30839"/>
                    <a:pt x="30839" y="0"/>
                    <a:pt x="68881" y="0"/>
                  </a:cubicBezTo>
                  <a:lnTo>
                    <a:pt x="7617323" y="0"/>
                  </a:lnTo>
                  <a:cubicBezTo>
                    <a:pt x="7655365" y="0"/>
                    <a:pt x="7686204" y="30839"/>
                    <a:pt x="7686204" y="68881"/>
                  </a:cubicBezTo>
                  <a:lnTo>
                    <a:pt x="7686204" y="344399"/>
                  </a:lnTo>
                  <a:cubicBezTo>
                    <a:pt x="7686204" y="382441"/>
                    <a:pt x="7655365" y="413280"/>
                    <a:pt x="7617323" y="413280"/>
                  </a:cubicBezTo>
                  <a:lnTo>
                    <a:pt x="68881" y="413280"/>
                  </a:lnTo>
                  <a:cubicBezTo>
                    <a:pt x="30839" y="413280"/>
                    <a:pt x="0" y="382441"/>
                    <a:pt x="0" y="344399"/>
                  </a:cubicBezTo>
                  <a:lnTo>
                    <a:pt x="0" y="688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3760" tIns="20175" rIns="233760" bIns="20175" spcCol="1270" anchor="ctr"/>
            <a:lstStyle/>
            <a:p>
              <a:pPr defTabSz="755650">
                <a:lnSpc>
                  <a:spcPct val="90000"/>
                </a:lnSpc>
                <a:spcAft>
                  <a:spcPct val="35000"/>
                </a:spcAft>
                <a:defRPr/>
              </a:pPr>
              <a:r>
                <a:rPr lang="en-US" sz="1700" b="1" dirty="0" smtClean="0">
                  <a:solidFill>
                    <a:schemeClr val="bg1"/>
                  </a:solidFill>
                  <a:cs typeface="Times New Roman" pitchFamily="18" charset="0"/>
                </a:rPr>
                <a:t>PT providers according to</a:t>
              </a:r>
              <a:r>
                <a:rPr lang="ru-RU" sz="1700" b="1" dirty="0" smtClean="0">
                  <a:solidFill>
                    <a:schemeClr val="bg1"/>
                  </a:solidFill>
                  <a:cs typeface="Times New Roman" pitchFamily="18" charset="0"/>
                </a:rPr>
                <a:t> </a:t>
              </a:r>
              <a:r>
                <a:rPr lang="en-US" sz="1700" b="1" dirty="0">
                  <a:solidFill>
                    <a:schemeClr val="bg1"/>
                  </a:solidFill>
                  <a:cs typeface="Times New Roman" pitchFamily="18" charset="0"/>
                </a:rPr>
                <a:t>G</a:t>
              </a:r>
              <a:r>
                <a:rPr lang="ru-RU" sz="1700" b="1" dirty="0">
                  <a:solidFill>
                    <a:schemeClr val="bg1"/>
                  </a:solidFill>
                  <a:cs typeface="Times New Roman" pitchFamily="18" charset="0"/>
                </a:rPr>
                <a:t>О</a:t>
              </a:r>
              <a:r>
                <a:rPr lang="en-US" sz="1700" b="1" dirty="0">
                  <a:solidFill>
                    <a:schemeClr val="bg1"/>
                  </a:solidFill>
                  <a:cs typeface="Times New Roman" pitchFamily="18" charset="0"/>
                </a:rPr>
                <a:t>S</a:t>
              </a:r>
              <a:r>
                <a:rPr lang="ru-RU" sz="1700" b="1" dirty="0" smtClean="0">
                  <a:solidFill>
                    <a:schemeClr val="bg1"/>
                  </a:solidFill>
                  <a:cs typeface="Times New Roman" pitchFamily="18" charset="0"/>
                </a:rPr>
                <a:t>Т </a:t>
              </a:r>
              <a:r>
                <a:rPr lang="en-US" sz="1700" b="1" dirty="0" smtClean="0">
                  <a:solidFill>
                    <a:schemeClr val="bg1"/>
                  </a:solidFill>
                  <a:cs typeface="Times New Roman" pitchFamily="18" charset="0"/>
                </a:rPr>
                <a:t>ISO/IEC  </a:t>
              </a:r>
              <a:r>
                <a:rPr lang="en-US" sz="1700" b="1" dirty="0">
                  <a:solidFill>
                    <a:schemeClr val="bg1"/>
                  </a:solidFill>
                  <a:cs typeface="Times New Roman" pitchFamily="18" charset="0"/>
                </a:rPr>
                <a:t>170</a:t>
              </a:r>
              <a:r>
                <a:rPr lang="ru-RU" sz="1700" b="1" dirty="0">
                  <a:solidFill>
                    <a:schemeClr val="bg1"/>
                  </a:solidFill>
                  <a:cs typeface="Times New Roman" pitchFamily="18" charset="0"/>
                </a:rPr>
                <a:t>43</a:t>
              </a:r>
              <a:r>
                <a:rPr lang="en-US" sz="1700" b="1" dirty="0">
                  <a:solidFill>
                    <a:schemeClr val="bg1"/>
                  </a:solidFill>
                  <a:cs typeface="Times New Roman" pitchFamily="18" charset="0"/>
                </a:rPr>
                <a:t>-201</a:t>
              </a:r>
              <a:r>
                <a:rPr lang="ru-RU" sz="1700" b="1" dirty="0">
                  <a:solidFill>
                    <a:schemeClr val="bg1"/>
                  </a:solidFill>
                  <a:cs typeface="Times New Roman" pitchFamily="18" charset="0"/>
                </a:rPr>
                <a:t>2</a:t>
              </a:r>
              <a:r>
                <a:rPr lang="en-US" sz="1700" b="1" dirty="0">
                  <a:solidFill>
                    <a:schemeClr val="bg1"/>
                  </a:solidFill>
                  <a:cs typeface="Times New Roman" pitchFamily="18" charset="0"/>
                </a:rPr>
                <a:t> </a:t>
              </a:r>
              <a:endParaRPr lang="ru-RU" sz="1700" b="1" dirty="0">
                <a:ln/>
                <a:solidFill>
                  <a:schemeClr val="bg1"/>
                </a:solidFill>
                <a:latin typeface="Arial" charset="0"/>
              </a:endParaRPr>
            </a:p>
          </p:txBody>
        </p:sp>
      </p:grpSp>
      <p:sp>
        <p:nvSpPr>
          <p:cNvPr id="57348" name="Rectangle 4"/>
          <p:cNvSpPr>
            <a:spLocks noChangeArrowheads="1"/>
          </p:cNvSpPr>
          <p:nvPr/>
        </p:nvSpPr>
        <p:spPr bwMode="auto">
          <a:xfrm>
            <a:off x="0" y="0"/>
            <a:ext cx="7162800" cy="8096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graphicFrame>
        <p:nvGraphicFramePr>
          <p:cNvPr id="57349" name="Object 3"/>
          <p:cNvGraphicFramePr>
            <a:graphicFrameLocks noChangeAspect="1"/>
          </p:cNvGraphicFramePr>
          <p:nvPr/>
        </p:nvGraphicFramePr>
        <p:xfrm>
          <a:off x="76200" y="63500"/>
          <a:ext cx="762000" cy="647700"/>
        </p:xfrm>
        <a:graphic>
          <a:graphicData uri="http://schemas.openxmlformats.org/presentationml/2006/ole">
            <mc:AlternateContent xmlns:mc="http://schemas.openxmlformats.org/markup-compatibility/2006">
              <mc:Choice xmlns:v="urn:schemas-microsoft-com:vml" Requires="v">
                <p:oleObj spid="_x0000_s828480" r:id="rId4" imgW="1800000" imgH="1543680" progId="">
                  <p:embed/>
                </p:oleObj>
              </mc:Choice>
              <mc:Fallback>
                <p:oleObj r:id="rId4" imgW="1800000" imgH="154368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3500"/>
                        <a:ext cx="7620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0" name="Text Box 5"/>
          <p:cNvSpPr txBox="1">
            <a:spLocks noChangeArrowheads="1"/>
          </p:cNvSpPr>
          <p:nvPr/>
        </p:nvSpPr>
        <p:spPr bwMode="auto">
          <a:xfrm>
            <a:off x="838200" y="130175"/>
            <a:ext cx="624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FFFF"/>
                </a:solidFill>
                <a:latin typeface="Tahoma" pitchFamily="34" charset="0"/>
                <a:cs typeface="Tahoma" pitchFamily="34" charset="0"/>
              </a:rPr>
              <a:t>Scopes</a:t>
            </a:r>
            <a:endParaRPr lang="ru-RU" b="1" dirty="0">
              <a:solidFill>
                <a:srgbClr val="FFFFFF"/>
              </a:solidFill>
              <a:latin typeface="Tahoma" pitchFamily="34" charset="0"/>
              <a:cs typeface="Tahoma" pitchFamily="34" charset="0"/>
            </a:endParaRPr>
          </a:p>
        </p:txBody>
      </p:sp>
      <p:sp>
        <p:nvSpPr>
          <p:cNvPr id="57351" name="Text Box 10"/>
          <p:cNvSpPr txBox="1">
            <a:spLocks noChangeArrowheads="1"/>
          </p:cNvSpPr>
          <p:nvPr/>
        </p:nvSpPr>
        <p:spPr bwMode="auto">
          <a:xfrm>
            <a:off x="7143750" y="0"/>
            <a:ext cx="2000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ru-RU" sz="1200" b="1" dirty="0">
              <a:solidFill>
                <a:srgbClr val="FF0000"/>
              </a:solidFill>
              <a:latin typeface="Tahoma" pitchFamily="34" charset="0"/>
              <a:ea typeface="MS PGothic" pitchFamily="34" charset="-128"/>
            </a:endParaRPr>
          </a:p>
          <a:p>
            <a:pPr algn="ctr" eaLnBrk="1" hangingPunct="1"/>
            <a:r>
              <a:rPr lang="en-US" sz="1200" b="1" dirty="0" smtClean="0">
                <a:solidFill>
                  <a:srgbClr val="FF0000"/>
                </a:solidFill>
                <a:latin typeface="Tahoma" pitchFamily="34" charset="0"/>
                <a:ea typeface="MS PGothic" pitchFamily="34" charset="-128"/>
              </a:rPr>
              <a:t>National Center of Accreditation</a:t>
            </a:r>
            <a:endParaRPr lang="ru-RU" sz="1200" b="1" dirty="0">
              <a:solidFill>
                <a:srgbClr val="FF0000"/>
              </a:solidFill>
              <a:latin typeface="Tahoma" pitchFamily="34" charset="0"/>
              <a:ea typeface="MS PGothic" pitchFamily="34" charset="-128"/>
            </a:endParaRPr>
          </a:p>
        </p:txBody>
      </p:sp>
      <p:sp>
        <p:nvSpPr>
          <p:cNvPr id="26" name="Полилиния 25"/>
          <p:cNvSpPr/>
          <p:nvPr/>
        </p:nvSpPr>
        <p:spPr>
          <a:xfrm>
            <a:off x="587375" y="830263"/>
            <a:ext cx="7696200" cy="515937"/>
          </a:xfrm>
          <a:custGeom>
            <a:avLst/>
            <a:gdLst>
              <a:gd name="connsiteX0" fmla="*/ 0 w 7682116"/>
              <a:gd name="connsiteY0" fmla="*/ 86216 h 517286"/>
              <a:gd name="connsiteX1" fmla="*/ 86216 w 7682116"/>
              <a:gd name="connsiteY1" fmla="*/ 0 h 517286"/>
              <a:gd name="connsiteX2" fmla="*/ 7595900 w 7682116"/>
              <a:gd name="connsiteY2" fmla="*/ 0 h 517286"/>
              <a:gd name="connsiteX3" fmla="*/ 7682116 w 7682116"/>
              <a:gd name="connsiteY3" fmla="*/ 86216 h 517286"/>
              <a:gd name="connsiteX4" fmla="*/ 7682116 w 7682116"/>
              <a:gd name="connsiteY4" fmla="*/ 431070 h 517286"/>
              <a:gd name="connsiteX5" fmla="*/ 7595900 w 7682116"/>
              <a:gd name="connsiteY5" fmla="*/ 517286 h 517286"/>
              <a:gd name="connsiteX6" fmla="*/ 86216 w 7682116"/>
              <a:gd name="connsiteY6" fmla="*/ 517286 h 517286"/>
              <a:gd name="connsiteX7" fmla="*/ 0 w 7682116"/>
              <a:gd name="connsiteY7" fmla="*/ 431070 h 517286"/>
              <a:gd name="connsiteX8" fmla="*/ 0 w 7682116"/>
              <a:gd name="connsiteY8" fmla="*/ 86216 h 51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2116" h="517286">
                <a:moveTo>
                  <a:pt x="0" y="86216"/>
                </a:moveTo>
                <a:cubicBezTo>
                  <a:pt x="0" y="38600"/>
                  <a:pt x="38600" y="0"/>
                  <a:pt x="86216" y="0"/>
                </a:cubicBezTo>
                <a:lnTo>
                  <a:pt x="7595900" y="0"/>
                </a:lnTo>
                <a:cubicBezTo>
                  <a:pt x="7643516" y="0"/>
                  <a:pt x="7682116" y="38600"/>
                  <a:pt x="7682116" y="86216"/>
                </a:cubicBezTo>
                <a:lnTo>
                  <a:pt x="7682116" y="431070"/>
                </a:lnTo>
                <a:cubicBezTo>
                  <a:pt x="7682116" y="478686"/>
                  <a:pt x="7643516" y="517286"/>
                  <a:pt x="7595900" y="517286"/>
                </a:cubicBezTo>
                <a:lnTo>
                  <a:pt x="86216" y="517286"/>
                </a:lnTo>
                <a:cubicBezTo>
                  <a:pt x="38600" y="517286"/>
                  <a:pt x="0" y="478686"/>
                  <a:pt x="0" y="431070"/>
                </a:cubicBezTo>
                <a:lnTo>
                  <a:pt x="0" y="8621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8837" tIns="25252" rIns="238837" bIns="25252" spcCol="1270" anchor="ctr"/>
          <a:lstStyle/>
          <a:p>
            <a:pPr algn="ctr" defTabSz="755650">
              <a:lnSpc>
                <a:spcPct val="90000"/>
              </a:lnSpc>
              <a:spcAft>
                <a:spcPct val="35000"/>
              </a:spcAft>
              <a:defRPr/>
            </a:pPr>
            <a:r>
              <a:rPr lang="en-US" b="1" dirty="0" smtClean="0">
                <a:solidFill>
                  <a:schemeClr val="bg1"/>
                </a:solidFill>
                <a:cs typeface="Times New Roman" pitchFamily="18" charset="0"/>
              </a:rPr>
              <a:t>Accreditation</a:t>
            </a:r>
            <a:r>
              <a:rPr lang="ru-RU" b="1" dirty="0" smtClean="0">
                <a:solidFill>
                  <a:schemeClr val="bg1"/>
                </a:solidFill>
                <a:cs typeface="Times New Roman" pitchFamily="18" charset="0"/>
              </a:rPr>
              <a:t>:</a:t>
            </a:r>
            <a:r>
              <a:rPr lang="en-US" b="1" dirty="0" smtClean="0">
                <a:solidFill>
                  <a:schemeClr val="bg1"/>
                </a:solidFill>
                <a:cs typeface="Times New Roman" pitchFamily="18" charset="0"/>
              </a:rPr>
              <a:t> </a:t>
            </a:r>
            <a:endParaRPr lang="ru-RU" b="1" dirty="0">
              <a:ln/>
              <a:solidFill>
                <a:schemeClr val="bg1"/>
              </a:solidFill>
              <a:latin typeface="Arial" charset="0"/>
            </a:endParaRPr>
          </a:p>
        </p:txBody>
      </p:sp>
      <p:pic>
        <p:nvPicPr>
          <p:cNvPr id="57353" name="Рисунок 26" descr="загруженное (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57975" y="1441450"/>
            <a:ext cx="6508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Рисунок 27" descr="загруженное.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435100"/>
            <a:ext cx="5048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Рисунок 28" descr="загруженное.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978025"/>
            <a:ext cx="5048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Рисунок 29" descr="загруженное (4).jpg"/>
          <p:cNvPicPr>
            <a:picLocks noChangeAspect="1"/>
          </p:cNvPicPr>
          <p:nvPr/>
        </p:nvPicPr>
        <p:blipFill>
          <a:blip r:embed="rId8"/>
          <a:stretch>
            <a:fillRect/>
          </a:stretch>
        </p:blipFill>
        <p:spPr>
          <a:xfrm>
            <a:off x="6657975" y="1978025"/>
            <a:ext cx="650875" cy="384175"/>
          </a:xfrm>
          <a:prstGeom prst="rect">
            <a:avLst/>
          </a:prstGeom>
          <a:solidFill>
            <a:schemeClr val="bg1">
              <a:lumMod val="85000"/>
            </a:schemeClr>
          </a:solidFill>
        </p:spPr>
      </p:pic>
      <p:pic>
        <p:nvPicPr>
          <p:cNvPr id="57357" name="Рисунок 30" descr="загруженное.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3260725"/>
            <a:ext cx="5048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Рисунок 31" descr="загруженное (4).jpg"/>
          <p:cNvPicPr>
            <a:picLocks noChangeAspect="1"/>
          </p:cNvPicPr>
          <p:nvPr/>
        </p:nvPicPr>
        <p:blipFill>
          <a:blip r:embed="rId8"/>
          <a:stretch>
            <a:fillRect/>
          </a:stretch>
        </p:blipFill>
        <p:spPr>
          <a:xfrm>
            <a:off x="6657975" y="3260725"/>
            <a:ext cx="622300" cy="384175"/>
          </a:xfrm>
          <a:prstGeom prst="rect">
            <a:avLst/>
          </a:prstGeom>
          <a:solidFill>
            <a:schemeClr val="bg1">
              <a:lumMod val="85000"/>
            </a:schemeClr>
          </a:solidFill>
        </p:spPr>
      </p:pic>
      <p:sp>
        <p:nvSpPr>
          <p:cNvPr id="25" name="Номер слайда 9"/>
          <p:cNvSpPr>
            <a:spLocks noGrp="1"/>
          </p:cNvSpPr>
          <p:nvPr>
            <p:ph type="sldNum" sz="quarter" idx="12"/>
          </p:nvPr>
        </p:nvSpPr>
        <p:spPr>
          <a:xfrm>
            <a:off x="8388350" y="6356350"/>
            <a:ext cx="298450" cy="365125"/>
          </a:xfrm>
        </p:spPr>
        <p:txBody>
          <a:bodyPr/>
          <a:lstStyle/>
          <a:p>
            <a:pPr>
              <a:defRPr/>
            </a:pPr>
            <a:fld id="{E4F74079-B421-4E83-8C36-94798D3E228E}" type="slidenum">
              <a:rPr lang="ru-RU" smtClean="0">
                <a:solidFill>
                  <a:prstClr val="black">
                    <a:tint val="75000"/>
                  </a:prstClr>
                </a:solidFill>
              </a:rPr>
              <a:pPr>
                <a:defRPr/>
              </a:pPr>
              <a:t>5</a:t>
            </a:fld>
            <a:endParaRPr lang="ru-RU" dirty="0">
              <a:solidFill>
                <a:prstClr val="black">
                  <a:tint val="75000"/>
                </a:prstClr>
              </a:solidFill>
            </a:endParaRPr>
          </a:p>
        </p:txBody>
      </p:sp>
    </p:spTree>
    <p:extLst>
      <p:ext uri="{BB962C8B-B14F-4D97-AF65-F5344CB8AC3E}">
        <p14:creationId xmlns:p14="http://schemas.microsoft.com/office/powerpoint/2010/main" val="15351541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85794"/>
          </a:xfrm>
          <a:prstGeom prst="rect">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p>
            <a:pPr fontAlgn="auto">
              <a:spcBef>
                <a:spcPts val="0"/>
              </a:spcBef>
              <a:spcAft>
                <a:spcPts val="0"/>
              </a:spcAft>
            </a:pPr>
            <a:r>
              <a:rPr lang="ru-RU" b="1" dirty="0">
                <a:solidFill>
                  <a:prstClr val="white"/>
                </a:solidFill>
                <a:latin typeface="Tahoma" pitchFamily="34" charset="0"/>
                <a:ea typeface="Tahoma" pitchFamily="34" charset="0"/>
                <a:cs typeface="Tahoma" pitchFamily="34" charset="0"/>
              </a:rPr>
              <a:t> </a:t>
            </a:r>
            <a:r>
              <a:rPr lang="ru-RU" b="1" dirty="0" smtClean="0">
                <a:solidFill>
                  <a:prstClr val="white"/>
                </a:solidFill>
                <a:latin typeface="Tahoma" pitchFamily="34" charset="0"/>
                <a:ea typeface="Tahoma" pitchFamily="34" charset="0"/>
                <a:cs typeface="Tahoma" pitchFamily="34" charset="0"/>
              </a:rPr>
              <a:t>               </a:t>
            </a:r>
            <a:r>
              <a:rPr lang="en-US" sz="1900" b="1" dirty="0">
                <a:solidFill>
                  <a:prstClr val="white"/>
                </a:solidFill>
                <a:latin typeface="Tahoma" pitchFamily="34" charset="0"/>
                <a:cs typeface="Tahoma" pitchFamily="34" charset="0"/>
              </a:rPr>
              <a:t>Total summary of accredited entities</a:t>
            </a:r>
            <a:endParaRPr lang="ru-RU" sz="1900" b="1" dirty="0">
              <a:solidFill>
                <a:prstClr val="white"/>
              </a:solidFill>
              <a:latin typeface="Tahoma" pitchFamily="34" charset="0"/>
              <a:ea typeface="Tahoma" pitchFamily="34" charset="0"/>
              <a:cs typeface="Tahoma" pitchFamily="34" charset="0"/>
            </a:endParaRPr>
          </a:p>
        </p:txBody>
      </p:sp>
      <p:graphicFrame>
        <p:nvGraphicFramePr>
          <p:cNvPr id="6" name="Object 2"/>
          <p:cNvGraphicFramePr>
            <a:graphicFrameLocks noChangeAspect="1"/>
          </p:cNvGraphicFramePr>
          <p:nvPr/>
        </p:nvGraphicFramePr>
        <p:xfrm>
          <a:off x="76200" y="63500"/>
          <a:ext cx="709586" cy="650856"/>
        </p:xfrm>
        <a:graphic>
          <a:graphicData uri="http://schemas.openxmlformats.org/presentationml/2006/ole">
            <mc:AlternateContent xmlns:mc="http://schemas.openxmlformats.org/markup-compatibility/2006">
              <mc:Choice xmlns:v="urn:schemas-microsoft-com:vml" Requires="v">
                <p:oleObj spid="_x0000_s902191" r:id="rId3" imgW="1800000" imgH="1543680" progId="">
                  <p:embed/>
                </p:oleObj>
              </mc:Choice>
              <mc:Fallback>
                <p:oleObj r:id="rId3" imgW="1800000" imgH="1543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500"/>
                        <a:ext cx="709586" cy="650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2"/>
          <p:cNvSpPr txBox="1">
            <a:spLocks noChangeArrowheads="1"/>
          </p:cNvSpPr>
          <p:nvPr/>
        </p:nvSpPr>
        <p:spPr bwMode="auto">
          <a:xfrm>
            <a:off x="6303158" y="2276872"/>
            <a:ext cx="2592288" cy="1815882"/>
          </a:xfrm>
          <a:prstGeom prst="rect">
            <a:avLst/>
          </a:prstGeom>
          <a:noFill/>
          <a:ln w="9525" cmpd="sng">
            <a:solidFill>
              <a:schemeClr val="accent1"/>
            </a:solidFill>
            <a:miter lim="800000"/>
            <a:headEnd/>
            <a:tailEnd/>
          </a:ln>
        </p:spPr>
        <p:txBody>
          <a:bodyPr wrap="square">
            <a:spAutoFit/>
          </a:bodyPr>
          <a:lstStyle/>
          <a:p>
            <a:pPr algn="ctr" fontAlgn="auto">
              <a:spcBef>
                <a:spcPts val="0"/>
              </a:spcBef>
              <a:spcAft>
                <a:spcPts val="0"/>
              </a:spcAft>
            </a:pPr>
            <a:r>
              <a:rPr lang="en-US" sz="1400" b="1" dirty="0">
                <a:solidFill>
                  <a:srgbClr val="0070C0"/>
                </a:solidFill>
                <a:latin typeface="Tahoma" pitchFamily="34" charset="0"/>
                <a:cs typeface="Tahoma" pitchFamily="34" charset="0"/>
              </a:rPr>
              <a:t>Total number to </a:t>
            </a:r>
            <a:endParaRPr lang="ru-RU" sz="1400" b="1" dirty="0" smtClean="0">
              <a:solidFill>
                <a:srgbClr val="0070C0"/>
              </a:solidFill>
              <a:latin typeface="Tahoma" pitchFamily="34" charset="0"/>
              <a:cs typeface="Tahoma" pitchFamily="34" charset="0"/>
            </a:endParaRPr>
          </a:p>
          <a:p>
            <a:pPr algn="ctr" fontAlgn="auto">
              <a:spcBef>
                <a:spcPts val="0"/>
              </a:spcBef>
              <a:spcAft>
                <a:spcPts val="0"/>
              </a:spcAft>
            </a:pPr>
            <a:r>
              <a:rPr lang="en-US" sz="1400" b="1" dirty="0" smtClean="0">
                <a:solidFill>
                  <a:srgbClr val="0070C0"/>
                </a:solidFill>
                <a:latin typeface="Tahoma" pitchFamily="34" charset="0"/>
                <a:cs typeface="Tahoma" pitchFamily="34" charset="0"/>
              </a:rPr>
              <a:t>August, 2017</a:t>
            </a:r>
            <a:endParaRPr lang="en-US" sz="1400" b="1" dirty="0">
              <a:solidFill>
                <a:srgbClr val="0070C0"/>
              </a:solidFill>
              <a:latin typeface="Tahoma" pitchFamily="34" charset="0"/>
              <a:cs typeface="Tahoma" pitchFamily="34" charset="0"/>
            </a:endParaRPr>
          </a:p>
          <a:p>
            <a:pPr algn="ctr" fontAlgn="auto">
              <a:spcBef>
                <a:spcPts val="0"/>
              </a:spcBef>
              <a:spcAft>
                <a:spcPts val="0"/>
              </a:spcAft>
            </a:pPr>
            <a:r>
              <a:rPr lang="en-US" sz="1400" b="1" dirty="0" smtClean="0">
                <a:solidFill>
                  <a:srgbClr val="00B0F0"/>
                </a:solidFill>
                <a:latin typeface="Tahoma" pitchFamily="34" charset="0"/>
                <a:cs typeface="Tahoma" pitchFamily="34" charset="0"/>
              </a:rPr>
              <a:t>1</a:t>
            </a:r>
            <a:r>
              <a:rPr lang="ru-RU" sz="1400" b="1" dirty="0" smtClean="0">
                <a:solidFill>
                  <a:srgbClr val="00B0F0"/>
                </a:solidFill>
                <a:latin typeface="Tahoma" pitchFamily="34" charset="0"/>
                <a:cs typeface="Tahoma" pitchFamily="34" charset="0"/>
              </a:rPr>
              <a:t>4</a:t>
            </a:r>
            <a:r>
              <a:rPr lang="en-US" sz="1400" b="1" dirty="0" smtClean="0">
                <a:solidFill>
                  <a:srgbClr val="00B0F0"/>
                </a:solidFill>
                <a:latin typeface="Tahoma" pitchFamily="34" charset="0"/>
                <a:cs typeface="Tahoma" pitchFamily="34" charset="0"/>
              </a:rPr>
              <a:t>66</a:t>
            </a:r>
            <a:r>
              <a:rPr lang="ru-RU" sz="1400" b="1" dirty="0" smtClean="0">
                <a:solidFill>
                  <a:srgbClr val="00B0F0"/>
                </a:solidFill>
                <a:latin typeface="Tahoma" pitchFamily="34" charset="0"/>
                <a:cs typeface="Tahoma" pitchFamily="34" charset="0"/>
              </a:rPr>
              <a:t> </a:t>
            </a:r>
            <a:r>
              <a:rPr lang="en-US" sz="1400" b="1" dirty="0" smtClean="0">
                <a:solidFill>
                  <a:srgbClr val="0070C0"/>
                </a:solidFill>
                <a:latin typeface="Tahoma" pitchFamily="34" charset="0"/>
                <a:cs typeface="Tahoma" pitchFamily="34" charset="0"/>
              </a:rPr>
              <a:t>accredited entities</a:t>
            </a:r>
            <a:r>
              <a:rPr lang="en-US" sz="1400" b="1" dirty="0">
                <a:solidFill>
                  <a:srgbClr val="0070C0"/>
                </a:solidFill>
                <a:latin typeface="Tahoma" pitchFamily="34" charset="0"/>
                <a:cs typeface="Tahoma" pitchFamily="34" charset="0"/>
              </a:rPr>
              <a:t>, including </a:t>
            </a:r>
            <a:endParaRPr lang="en-US" sz="1400" b="1" dirty="0" smtClean="0">
              <a:solidFill>
                <a:srgbClr val="0070C0"/>
              </a:solidFill>
              <a:latin typeface="Tahoma" pitchFamily="34" charset="0"/>
              <a:cs typeface="Tahoma" pitchFamily="34" charset="0"/>
            </a:endParaRPr>
          </a:p>
          <a:p>
            <a:pPr algn="ctr" fontAlgn="auto">
              <a:spcBef>
                <a:spcPts val="0"/>
              </a:spcBef>
              <a:spcAft>
                <a:spcPts val="0"/>
              </a:spcAft>
            </a:pPr>
            <a:r>
              <a:rPr lang="ru-RU" sz="1400" b="1" dirty="0" smtClean="0">
                <a:solidFill>
                  <a:srgbClr val="0070C0"/>
                </a:solidFill>
                <a:latin typeface="Tahoma" pitchFamily="34" charset="0"/>
                <a:cs typeface="Tahoma" pitchFamily="34" charset="0"/>
              </a:rPr>
              <a:t>8</a:t>
            </a:r>
            <a:r>
              <a:rPr lang="en-US" sz="1400" b="1" dirty="0">
                <a:solidFill>
                  <a:srgbClr val="0070C0"/>
                </a:solidFill>
                <a:latin typeface="Tahoma" pitchFamily="34" charset="0"/>
                <a:cs typeface="Tahoma" pitchFamily="34" charset="0"/>
              </a:rPr>
              <a:t>5</a:t>
            </a:r>
            <a:r>
              <a:rPr lang="en-US" sz="1400" b="1" dirty="0" smtClean="0">
                <a:solidFill>
                  <a:srgbClr val="0070C0"/>
                </a:solidFill>
                <a:latin typeface="Tahoma" pitchFamily="34" charset="0"/>
                <a:cs typeface="Tahoma" pitchFamily="34" charset="0"/>
              </a:rPr>
              <a:t> </a:t>
            </a:r>
            <a:r>
              <a:rPr lang="en-US" sz="1400" b="1" dirty="0">
                <a:solidFill>
                  <a:srgbClr val="0070C0"/>
                </a:solidFill>
                <a:latin typeface="Tahoma" pitchFamily="34" charset="0"/>
                <a:cs typeface="Tahoma" pitchFamily="34" charset="0"/>
              </a:rPr>
              <a:t>CB and </a:t>
            </a:r>
            <a:r>
              <a:rPr lang="en-US" sz="1400" b="1" dirty="0" smtClean="0">
                <a:solidFill>
                  <a:srgbClr val="0070C0"/>
                </a:solidFill>
                <a:latin typeface="Tahoma" pitchFamily="34" charset="0"/>
                <a:cs typeface="Tahoma" pitchFamily="34" charset="0"/>
              </a:rPr>
              <a:t>300 </a:t>
            </a:r>
            <a:r>
              <a:rPr lang="en-US" sz="1400" b="1" dirty="0">
                <a:solidFill>
                  <a:srgbClr val="0070C0"/>
                </a:solidFill>
                <a:latin typeface="Tahoma" pitchFamily="34" charset="0"/>
                <a:cs typeface="Tahoma" pitchFamily="34" charset="0"/>
              </a:rPr>
              <a:t>TL </a:t>
            </a:r>
            <a:endParaRPr lang="en-US" sz="1400" b="1" dirty="0" smtClean="0">
              <a:solidFill>
                <a:srgbClr val="0070C0"/>
              </a:solidFill>
              <a:latin typeface="Tahoma" pitchFamily="34" charset="0"/>
              <a:cs typeface="Tahoma" pitchFamily="34" charset="0"/>
            </a:endParaRPr>
          </a:p>
          <a:p>
            <a:pPr algn="ctr" fontAlgn="auto">
              <a:spcBef>
                <a:spcPts val="0"/>
              </a:spcBef>
              <a:spcAft>
                <a:spcPts val="0"/>
              </a:spcAft>
            </a:pPr>
            <a:r>
              <a:rPr lang="en-US" sz="1400" b="1" dirty="0" smtClean="0">
                <a:solidFill>
                  <a:srgbClr val="0070C0"/>
                </a:solidFill>
                <a:latin typeface="Tahoma" pitchFamily="34" charset="0"/>
                <a:cs typeface="Tahoma" pitchFamily="34" charset="0"/>
              </a:rPr>
              <a:t>registered </a:t>
            </a:r>
            <a:r>
              <a:rPr lang="en-US" sz="1400" b="1" dirty="0">
                <a:solidFill>
                  <a:srgbClr val="0070C0"/>
                </a:solidFill>
                <a:latin typeface="Tahoma" pitchFamily="34" charset="0"/>
                <a:cs typeface="Tahoma" pitchFamily="34" charset="0"/>
              </a:rPr>
              <a:t>to Common </a:t>
            </a:r>
            <a:r>
              <a:rPr lang="en-US" sz="1400" b="1" dirty="0" smtClean="0">
                <a:solidFill>
                  <a:srgbClr val="0070C0"/>
                </a:solidFill>
                <a:latin typeface="Tahoma" pitchFamily="34" charset="0"/>
                <a:cs typeface="Tahoma" pitchFamily="34" charset="0"/>
              </a:rPr>
              <a:t>Register </a:t>
            </a:r>
            <a:r>
              <a:rPr lang="en-US" sz="1400" b="1" dirty="0">
                <a:solidFill>
                  <a:srgbClr val="0070C0"/>
                </a:solidFill>
                <a:latin typeface="Tahoma" pitchFamily="34" charset="0"/>
                <a:cs typeface="Tahoma" pitchFamily="34" charset="0"/>
              </a:rPr>
              <a:t>of CBs and TLs </a:t>
            </a:r>
            <a:endParaRPr lang="en-US" sz="1400" b="1" dirty="0" smtClean="0">
              <a:solidFill>
                <a:srgbClr val="0070C0"/>
              </a:solidFill>
              <a:latin typeface="Tahoma" pitchFamily="34" charset="0"/>
              <a:cs typeface="Tahoma" pitchFamily="34" charset="0"/>
            </a:endParaRPr>
          </a:p>
          <a:p>
            <a:pPr algn="ctr" fontAlgn="auto">
              <a:spcBef>
                <a:spcPts val="0"/>
              </a:spcBef>
              <a:spcAft>
                <a:spcPts val="0"/>
              </a:spcAft>
            </a:pPr>
            <a:r>
              <a:rPr lang="en-US" sz="1400" b="1" dirty="0" smtClean="0">
                <a:solidFill>
                  <a:srgbClr val="0070C0"/>
                </a:solidFill>
                <a:latin typeface="Tahoma" pitchFamily="34" charset="0"/>
                <a:cs typeface="Tahoma" pitchFamily="34" charset="0"/>
              </a:rPr>
              <a:t>of Customs Union</a:t>
            </a:r>
            <a:r>
              <a:rPr lang="kk-KZ" sz="1400" b="1" dirty="0" smtClean="0">
                <a:solidFill>
                  <a:srgbClr val="FF0000"/>
                </a:solidFill>
                <a:latin typeface="Tahoma" pitchFamily="34" charset="0"/>
                <a:cs typeface="Tahoma" pitchFamily="34" charset="0"/>
              </a:rPr>
              <a:t> </a:t>
            </a:r>
            <a:endParaRPr lang="ru-RU" sz="1400" dirty="0">
              <a:solidFill>
                <a:srgbClr val="FF0000"/>
              </a:solidFill>
              <a:latin typeface="Tahoma" pitchFamily="34" charset="0"/>
              <a:cs typeface="Tahoma" pitchFamily="34" charset="0"/>
            </a:endParaRPr>
          </a:p>
        </p:txBody>
      </p:sp>
      <p:sp>
        <p:nvSpPr>
          <p:cNvPr id="12" name="Rectangle 2"/>
          <p:cNvSpPr>
            <a:spLocks noChangeArrowheads="1"/>
          </p:cNvSpPr>
          <p:nvPr/>
        </p:nvSpPr>
        <p:spPr bwMode="auto">
          <a:xfrm>
            <a:off x="7429520" y="0"/>
            <a:ext cx="1714480" cy="785793"/>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fontAlgn="auto">
              <a:spcBef>
                <a:spcPts val="0"/>
              </a:spcBef>
              <a:spcAft>
                <a:spcPts val="0"/>
              </a:spcAft>
              <a:defRPr/>
            </a:pPr>
            <a:endParaRPr lang="ru-RU" b="1" dirty="0">
              <a:solidFill>
                <a:prstClr val="white"/>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3" name="Rectangle 2"/>
          <p:cNvSpPr>
            <a:spLocks noChangeArrowheads="1"/>
          </p:cNvSpPr>
          <p:nvPr/>
        </p:nvSpPr>
        <p:spPr bwMode="auto">
          <a:xfrm>
            <a:off x="7072330" y="0"/>
            <a:ext cx="2071670" cy="809625"/>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algn="ctr" fontAlgn="auto">
              <a:spcBef>
                <a:spcPts val="0"/>
              </a:spcBef>
              <a:spcAft>
                <a:spcPts val="0"/>
              </a:spcAft>
            </a:pPr>
            <a:r>
              <a:rPr lang="en-US" sz="1200" b="1" dirty="0">
                <a:solidFill>
                  <a:srgbClr val="FF0000"/>
                </a:solidFill>
                <a:latin typeface="Tahoma" pitchFamily="34" charset="0"/>
                <a:ea typeface="MS PGothic" pitchFamily="34" charset="-128"/>
              </a:rPr>
              <a:t>National Center </a:t>
            </a:r>
          </a:p>
          <a:p>
            <a:pPr algn="ctr" fontAlgn="auto">
              <a:spcBef>
                <a:spcPts val="0"/>
              </a:spcBef>
              <a:spcAft>
                <a:spcPts val="0"/>
              </a:spcAft>
            </a:pPr>
            <a:r>
              <a:rPr lang="en-US" sz="1200" b="1" dirty="0">
                <a:solidFill>
                  <a:srgbClr val="FF0000"/>
                </a:solidFill>
                <a:latin typeface="Tahoma" pitchFamily="34" charset="0"/>
                <a:ea typeface="MS PGothic" pitchFamily="34" charset="-128"/>
              </a:rPr>
              <a:t>of Accreditation</a:t>
            </a:r>
            <a:endParaRPr lang="ru-RU" sz="1200" dirty="0">
              <a:solidFill>
                <a:srgbClr val="FF0000"/>
              </a:solidFill>
              <a:latin typeface="Tahoma" pitchFamily="34" charset="0"/>
              <a:ea typeface="MS PGothic" pitchFamily="34" charset="-128"/>
            </a:endParaRPr>
          </a:p>
        </p:txBody>
      </p:sp>
      <p:graphicFrame>
        <p:nvGraphicFramePr>
          <p:cNvPr id="16" name="Диаграмма 15"/>
          <p:cNvGraphicFramePr/>
          <p:nvPr>
            <p:extLst>
              <p:ext uri="{D42A27DB-BD31-4B8C-83A1-F6EECF244321}">
                <p14:modId xmlns:p14="http://schemas.microsoft.com/office/powerpoint/2010/main" val="2381698788"/>
              </p:ext>
            </p:extLst>
          </p:nvPr>
        </p:nvGraphicFramePr>
        <p:xfrm>
          <a:off x="323528" y="548680"/>
          <a:ext cx="6120680" cy="5976665"/>
        </p:xfrm>
        <a:graphic>
          <a:graphicData uri="http://schemas.openxmlformats.org/drawingml/2006/chart">
            <c:chart xmlns:c="http://schemas.openxmlformats.org/drawingml/2006/chart" xmlns:r="http://schemas.openxmlformats.org/officeDocument/2006/relationships" r:id="rId5"/>
          </a:graphicData>
        </a:graphic>
      </p:graphicFrame>
      <p:sp>
        <p:nvSpPr>
          <p:cNvPr id="14" name="Номер слайда 13"/>
          <p:cNvSpPr>
            <a:spLocks noGrp="1"/>
          </p:cNvSpPr>
          <p:nvPr>
            <p:ph type="sldNum" sz="quarter" idx="12"/>
          </p:nvPr>
        </p:nvSpPr>
        <p:spPr/>
        <p:txBody>
          <a:bodyPr/>
          <a:lstStyle/>
          <a:p>
            <a:pPr>
              <a:defRPr/>
            </a:pPr>
            <a:fld id="{80882221-5047-45B1-9A1D-B528EEF881E5}" type="slidenum">
              <a:rPr lang="ru-RU" smtClean="0">
                <a:solidFill>
                  <a:prstClr val="black">
                    <a:tint val="75000"/>
                  </a:prstClr>
                </a:solidFill>
              </a:rPr>
              <a:pPr>
                <a:defRPr/>
              </a:pPr>
              <a:t>6</a:t>
            </a:fld>
            <a:endParaRPr lang="ru-RU">
              <a:solidFill>
                <a:prstClr val="black">
                  <a:tint val="75000"/>
                </a:prstClr>
              </a:solidFill>
            </a:endParaRPr>
          </a:p>
        </p:txBody>
      </p:sp>
    </p:spTree>
    <p:extLst>
      <p:ext uri="{BB962C8B-B14F-4D97-AF65-F5344CB8AC3E}">
        <p14:creationId xmlns:p14="http://schemas.microsoft.com/office/powerpoint/2010/main" val="30351058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F986ACA-7F13-4100-A4C8-7324427364EA}" type="slidenum">
              <a:rPr lang="ru-RU" smtClean="0">
                <a:solidFill>
                  <a:prstClr val="black">
                    <a:tint val="75000"/>
                  </a:prstClr>
                </a:solidFill>
              </a:rPr>
              <a:pPr>
                <a:defRPr/>
              </a:pPr>
              <a:t>7</a:t>
            </a:fld>
            <a:endParaRPr lang="ru-RU">
              <a:solidFill>
                <a:prstClr val="black">
                  <a:tint val="75000"/>
                </a:prstClr>
              </a:solidFill>
            </a:endParaRPr>
          </a:p>
        </p:txBody>
      </p:sp>
      <p:sp>
        <p:nvSpPr>
          <p:cNvPr id="9" name="AutoShape 5"/>
          <p:cNvSpPr>
            <a:spLocks noChangeArrowheads="1"/>
          </p:cNvSpPr>
          <p:nvPr/>
        </p:nvSpPr>
        <p:spPr bwMode="auto">
          <a:xfrm>
            <a:off x="388637" y="1052736"/>
            <a:ext cx="8679338" cy="2664296"/>
          </a:xfrm>
          <a:prstGeom prst="roundRect">
            <a:avLst>
              <a:gd name="adj" fmla="val 16667"/>
            </a:avLst>
          </a:prstGeom>
          <a:noFill/>
        </p:spPr>
        <p:style>
          <a:lnRef idx="0">
            <a:schemeClr val="accent2"/>
          </a:lnRef>
          <a:fillRef idx="3">
            <a:schemeClr val="accent2"/>
          </a:fillRef>
          <a:effectRef idx="3">
            <a:schemeClr val="accent2"/>
          </a:effectRef>
          <a:fontRef idx="minor">
            <a:schemeClr val="lt1"/>
          </a:fontRef>
        </p:style>
        <p:txBody>
          <a:bodyPr lIns="36000" rIns="36000" anchor="ctr"/>
          <a:lstStyle/>
          <a:p>
            <a:pPr algn="ctr" fontAlgn="auto">
              <a:spcBef>
                <a:spcPct val="50000"/>
              </a:spcBef>
              <a:spcAft>
                <a:spcPts val="0"/>
              </a:spcAft>
              <a:defRPr/>
            </a:pPr>
            <a:endParaRPr lang="ru-RU" sz="1400" dirty="0">
              <a:solidFill>
                <a:srgbClr val="002060"/>
              </a:solidFill>
              <a:latin typeface="Tahoma" pitchFamily="34" charset="0"/>
            </a:endParaRPr>
          </a:p>
          <a:p>
            <a:pPr algn="ctr" fontAlgn="auto">
              <a:spcBef>
                <a:spcPct val="50000"/>
              </a:spcBef>
              <a:spcAft>
                <a:spcPts val="0"/>
              </a:spcAft>
              <a:defRPr/>
            </a:pPr>
            <a:r>
              <a:rPr lang="en-US" sz="1600" dirty="0" smtClean="0">
                <a:solidFill>
                  <a:srgbClr val="C0504D"/>
                </a:solidFill>
                <a:latin typeface="Tahoma" pitchFamily="34" charset="0"/>
              </a:rPr>
              <a:t>The Treaty on the Eurasian Economic Union, dated May 29, 2014</a:t>
            </a:r>
            <a:endParaRPr lang="ru-RU" sz="1600" dirty="0">
              <a:solidFill>
                <a:srgbClr val="C0504D"/>
              </a:solidFill>
              <a:latin typeface="Tahoma" pitchFamily="34" charset="0"/>
            </a:endParaRPr>
          </a:p>
          <a:p>
            <a:pPr algn="ctr" fontAlgn="auto">
              <a:spcBef>
                <a:spcPct val="50000"/>
              </a:spcBef>
              <a:spcAft>
                <a:spcPts val="0"/>
              </a:spcAft>
              <a:defRPr/>
            </a:pPr>
            <a:endParaRPr lang="ru-RU" sz="1400" b="1" dirty="0">
              <a:solidFill>
                <a:prstClr val="black"/>
              </a:solidFill>
              <a:latin typeface="Tahoma" pitchFamily="34" charset="0"/>
              <a:cs typeface="Tahoma" pitchFamily="34" charset="0"/>
            </a:endParaRPr>
          </a:p>
          <a:p>
            <a:pPr algn="ctr" fontAlgn="auto">
              <a:spcBef>
                <a:spcPct val="50000"/>
              </a:spcBef>
              <a:spcAft>
                <a:spcPts val="0"/>
              </a:spcAft>
              <a:defRPr/>
            </a:pPr>
            <a:endParaRPr lang="ru-RU" sz="1400" b="1" dirty="0">
              <a:solidFill>
                <a:prstClr val="black"/>
              </a:solidFill>
              <a:latin typeface="Tahoma" pitchFamily="34" charset="0"/>
              <a:cs typeface="Tahoma" pitchFamily="34" charset="0"/>
            </a:endParaRPr>
          </a:p>
          <a:p>
            <a:pPr algn="ctr" fontAlgn="auto">
              <a:spcBef>
                <a:spcPct val="50000"/>
              </a:spcBef>
              <a:spcAft>
                <a:spcPts val="0"/>
              </a:spcAft>
              <a:defRPr/>
            </a:pPr>
            <a:endParaRPr lang="ru-RU" sz="1400" dirty="0">
              <a:solidFill>
                <a:srgbClr val="002060"/>
              </a:solidFill>
              <a:latin typeface="Tahoma" pitchFamily="34" charset="0"/>
            </a:endParaRPr>
          </a:p>
          <a:p>
            <a:pPr algn="ctr" fontAlgn="auto">
              <a:spcBef>
                <a:spcPct val="50000"/>
              </a:spcBef>
              <a:spcAft>
                <a:spcPts val="0"/>
              </a:spcAft>
              <a:defRPr/>
            </a:pPr>
            <a:endParaRPr lang="ru-RU" sz="1400" dirty="0">
              <a:solidFill>
                <a:srgbClr val="002060"/>
              </a:solidFill>
              <a:latin typeface="Tahoma" pitchFamily="34" charset="0"/>
            </a:endParaRPr>
          </a:p>
          <a:p>
            <a:pPr algn="ctr" fontAlgn="auto">
              <a:spcBef>
                <a:spcPct val="50000"/>
              </a:spcBef>
              <a:spcAft>
                <a:spcPts val="0"/>
              </a:spcAft>
              <a:defRPr/>
            </a:pPr>
            <a:endParaRPr lang="ru-RU" sz="1400" dirty="0">
              <a:solidFill>
                <a:srgbClr val="002060"/>
              </a:solidFill>
              <a:latin typeface="Tahoma" pitchFamily="34" charset="0"/>
            </a:endParaRPr>
          </a:p>
          <a:p>
            <a:pPr algn="ctr" fontAlgn="auto">
              <a:spcBef>
                <a:spcPct val="50000"/>
              </a:spcBef>
              <a:spcAft>
                <a:spcPts val="0"/>
              </a:spcAft>
              <a:defRPr/>
            </a:pPr>
            <a:endParaRPr lang="kk-KZ" sz="1400" dirty="0">
              <a:solidFill>
                <a:srgbClr val="002060"/>
              </a:solidFill>
              <a:latin typeface="Tahoma" pitchFamily="34" charset="0"/>
            </a:endParaRPr>
          </a:p>
        </p:txBody>
      </p:sp>
      <p:pic>
        <p:nvPicPr>
          <p:cNvPr id="10" name="Picture 12" descr="C:\Users\d.balabaeva\Desktop\russia_flag_pin_256.png"/>
          <p:cNvPicPr>
            <a:picLocks noChangeAspect="1" noChangeArrowheads="1"/>
          </p:cNvPicPr>
          <p:nvPr/>
        </p:nvPicPr>
        <p:blipFill>
          <a:blip r:embed="rId3"/>
          <a:srcRect/>
          <a:stretch>
            <a:fillRect/>
          </a:stretch>
        </p:blipFill>
        <p:spPr bwMode="auto">
          <a:xfrm>
            <a:off x="144762" y="1708224"/>
            <a:ext cx="1385887" cy="928688"/>
          </a:xfrm>
          <a:prstGeom prst="rect">
            <a:avLst/>
          </a:prstGeom>
          <a:noFill/>
          <a:ln w="9525">
            <a:noFill/>
            <a:miter lim="800000"/>
            <a:headEnd/>
            <a:tailEnd/>
          </a:ln>
        </p:spPr>
      </p:pic>
      <p:pic>
        <p:nvPicPr>
          <p:cNvPr id="12" name="Picture 11" descr="C:\Users\d.balabaeva\Desktop\kazakhstan_flag_pin_256.png"/>
          <p:cNvPicPr>
            <a:picLocks noChangeAspect="1" noChangeArrowheads="1"/>
          </p:cNvPicPr>
          <p:nvPr/>
        </p:nvPicPr>
        <p:blipFill>
          <a:blip r:embed="rId4"/>
          <a:srcRect/>
          <a:stretch>
            <a:fillRect/>
          </a:stretch>
        </p:blipFill>
        <p:spPr bwMode="auto">
          <a:xfrm>
            <a:off x="3071818" y="1708795"/>
            <a:ext cx="1785937" cy="1000125"/>
          </a:xfrm>
          <a:prstGeom prst="rect">
            <a:avLst/>
          </a:prstGeom>
          <a:noFill/>
          <a:ln w="9525">
            <a:noFill/>
            <a:miter lim="800000"/>
            <a:headEnd/>
            <a:tailEnd/>
          </a:ln>
        </p:spPr>
      </p:pic>
      <p:pic>
        <p:nvPicPr>
          <p:cNvPr id="13" name="Picture 13" descr="C:\Users\d.balabaeva\Desktop\belarus_flag_pin_256.png"/>
          <p:cNvPicPr>
            <a:picLocks noChangeAspect="1" noChangeArrowheads="1"/>
          </p:cNvPicPr>
          <p:nvPr/>
        </p:nvPicPr>
        <p:blipFill>
          <a:blip r:embed="rId5"/>
          <a:srcRect/>
          <a:stretch>
            <a:fillRect/>
          </a:stretch>
        </p:blipFill>
        <p:spPr bwMode="auto">
          <a:xfrm>
            <a:off x="5905517" y="1636787"/>
            <a:ext cx="1660525" cy="1000125"/>
          </a:xfrm>
          <a:prstGeom prst="rect">
            <a:avLst/>
          </a:prstGeom>
          <a:noFill/>
          <a:ln w="9525">
            <a:noFill/>
            <a:miter lim="800000"/>
            <a:headEnd/>
            <a:tailEnd/>
          </a:ln>
        </p:spPr>
      </p:pic>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312" y="2646501"/>
            <a:ext cx="1383678" cy="926515"/>
          </a:xfrm>
          <a:prstGeom prst="rect">
            <a:avLst/>
          </a:prstGeom>
        </p:spPr>
      </p:pic>
      <p:sp>
        <p:nvSpPr>
          <p:cNvPr id="15" name="Скругленный прямоугольник 14"/>
          <p:cNvSpPr/>
          <p:nvPr/>
        </p:nvSpPr>
        <p:spPr>
          <a:xfrm>
            <a:off x="1236971" y="2207145"/>
            <a:ext cx="2071687" cy="2857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smtClean="0">
                <a:solidFill>
                  <a:prstClr val="black"/>
                </a:solidFill>
                <a:latin typeface="Tahoma" pitchFamily="34" charset="0"/>
                <a:cs typeface="Tahoma" pitchFamily="34" charset="0"/>
              </a:rPr>
              <a:t>FSA </a:t>
            </a:r>
            <a:r>
              <a:rPr lang="en-US" sz="1400" dirty="0" err="1">
                <a:solidFill>
                  <a:prstClr val="black"/>
                </a:solidFill>
                <a:latin typeface="Tahoma" pitchFamily="34" charset="0"/>
                <a:cs typeface="Tahoma" pitchFamily="34" charset="0"/>
              </a:rPr>
              <a:t>Rosaccreditatciya</a:t>
            </a:r>
            <a:r>
              <a:rPr lang="en-US" sz="1400" dirty="0">
                <a:solidFill>
                  <a:prstClr val="black"/>
                </a:solidFill>
                <a:latin typeface="Tahoma" pitchFamily="34" charset="0"/>
                <a:cs typeface="Tahoma" pitchFamily="34" charset="0"/>
              </a:rPr>
              <a:t> </a:t>
            </a:r>
          </a:p>
          <a:p>
            <a:pPr algn="ctr"/>
            <a:r>
              <a:rPr lang="ru-RU" sz="1400" dirty="0" smtClean="0">
                <a:solidFill>
                  <a:srgbClr val="FFFFFF"/>
                </a:solidFill>
                <a:latin typeface="Tahoma" pitchFamily="34" charset="0"/>
                <a:cs typeface="Tahoma" pitchFamily="34" charset="0"/>
              </a:rPr>
              <a:t> </a:t>
            </a:r>
            <a:endParaRPr lang="ru-RU" sz="1400" dirty="0">
              <a:solidFill>
                <a:srgbClr val="FFFFFF"/>
              </a:solidFill>
              <a:latin typeface="Tahoma" pitchFamily="34" charset="0"/>
              <a:cs typeface="Tahoma" pitchFamily="34" charset="0"/>
            </a:endParaRPr>
          </a:p>
        </p:txBody>
      </p:sp>
      <p:sp>
        <p:nvSpPr>
          <p:cNvPr id="16" name="Скругленный прямоугольник 15"/>
          <p:cNvSpPr/>
          <p:nvPr/>
        </p:nvSpPr>
        <p:spPr>
          <a:xfrm>
            <a:off x="1763688" y="2999233"/>
            <a:ext cx="2520280" cy="2857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00" dirty="0" smtClean="0">
                <a:solidFill>
                  <a:prstClr val="black"/>
                </a:solidFill>
                <a:latin typeface="Tahoma" pitchFamily="34" charset="0"/>
                <a:cs typeface="Tahoma" pitchFamily="34" charset="0"/>
              </a:rPr>
              <a:t>«</a:t>
            </a:r>
            <a:r>
              <a:rPr lang="en-US" sz="1400" dirty="0" smtClean="0">
                <a:solidFill>
                  <a:prstClr val="black"/>
                </a:solidFill>
                <a:latin typeface="Tahoma" pitchFamily="34" charset="0"/>
                <a:cs typeface="Tahoma" pitchFamily="34" charset="0"/>
              </a:rPr>
              <a:t>National center of accreditation</a:t>
            </a:r>
            <a:r>
              <a:rPr lang="ru-RU" sz="1400" dirty="0" smtClean="0">
                <a:solidFill>
                  <a:prstClr val="black"/>
                </a:solidFill>
                <a:latin typeface="Tahoma" pitchFamily="34" charset="0"/>
                <a:cs typeface="Tahoma" pitchFamily="34" charset="0"/>
              </a:rPr>
              <a:t>»</a:t>
            </a:r>
            <a:r>
              <a:rPr lang="en-US" sz="1400" dirty="0" smtClean="0">
                <a:solidFill>
                  <a:prstClr val="black"/>
                </a:solidFill>
                <a:latin typeface="Tahoma" pitchFamily="34" charset="0"/>
                <a:cs typeface="Tahoma" pitchFamily="34" charset="0"/>
              </a:rPr>
              <a:t> of the Republic of Armenia</a:t>
            </a:r>
            <a:r>
              <a:rPr lang="ru-RU" sz="1400" dirty="0" smtClean="0">
                <a:solidFill>
                  <a:srgbClr val="FFFFFF"/>
                </a:solidFill>
                <a:latin typeface="Tahoma" pitchFamily="34" charset="0"/>
                <a:cs typeface="Tahoma" pitchFamily="34" charset="0"/>
              </a:rPr>
              <a:t> </a:t>
            </a:r>
            <a:endParaRPr lang="ru-RU" sz="1400" dirty="0">
              <a:solidFill>
                <a:srgbClr val="FFFFFF"/>
              </a:solidFill>
              <a:latin typeface="Tahoma" pitchFamily="34" charset="0"/>
              <a:cs typeface="Tahoma" pitchFamily="34" charset="0"/>
            </a:endParaRPr>
          </a:p>
        </p:txBody>
      </p:sp>
      <p:sp>
        <p:nvSpPr>
          <p:cNvPr id="17" name="Скругленный прямоугольник 16"/>
          <p:cNvSpPr/>
          <p:nvPr/>
        </p:nvSpPr>
        <p:spPr>
          <a:xfrm>
            <a:off x="4283969" y="2279153"/>
            <a:ext cx="1928813" cy="2857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400" dirty="0" smtClean="0">
              <a:solidFill>
                <a:prstClr val="black"/>
              </a:solidFill>
              <a:latin typeface="Tahoma" pitchFamily="34" charset="0"/>
              <a:cs typeface="Tahoma" pitchFamily="34" charset="0"/>
            </a:endParaRPr>
          </a:p>
          <a:p>
            <a:pPr algn="ctr"/>
            <a:r>
              <a:rPr lang="en-US" sz="1400" dirty="0" smtClean="0">
                <a:solidFill>
                  <a:prstClr val="black"/>
                </a:solidFill>
                <a:latin typeface="Tahoma" pitchFamily="34" charset="0"/>
                <a:cs typeface="Tahoma" pitchFamily="34" charset="0"/>
              </a:rPr>
              <a:t>«</a:t>
            </a:r>
            <a:r>
              <a:rPr lang="en-US" sz="1400" dirty="0">
                <a:solidFill>
                  <a:prstClr val="black"/>
                </a:solidFill>
                <a:latin typeface="Tahoma" pitchFamily="34" charset="0"/>
                <a:cs typeface="Tahoma" pitchFamily="34" charset="0"/>
              </a:rPr>
              <a:t>NCA» LLP</a:t>
            </a:r>
          </a:p>
          <a:p>
            <a:pPr algn="ctr"/>
            <a:endParaRPr lang="ru-RU" sz="1400" dirty="0">
              <a:solidFill>
                <a:srgbClr val="FFFFFF"/>
              </a:solidFill>
              <a:latin typeface="Tahoma" pitchFamily="34" charset="0"/>
              <a:cs typeface="Tahoma" pitchFamily="34" charset="0"/>
            </a:endParaRPr>
          </a:p>
        </p:txBody>
      </p:sp>
      <p:sp>
        <p:nvSpPr>
          <p:cNvPr id="18" name="Скругленный прямоугольник 17"/>
          <p:cNvSpPr/>
          <p:nvPr/>
        </p:nvSpPr>
        <p:spPr>
          <a:xfrm>
            <a:off x="6970041" y="2279153"/>
            <a:ext cx="1928812" cy="2857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solidFill>
                <a:prstClr val="black"/>
              </a:solidFill>
              <a:latin typeface="Tahoma" pitchFamily="34" charset="0"/>
              <a:cs typeface="Tahoma" pitchFamily="34" charset="0"/>
            </a:endParaRPr>
          </a:p>
          <a:p>
            <a:pPr algn="ctr" fontAlgn="auto">
              <a:spcBef>
                <a:spcPts val="0"/>
              </a:spcBef>
              <a:spcAft>
                <a:spcPts val="0"/>
              </a:spcAft>
              <a:defRPr/>
            </a:pPr>
            <a:r>
              <a:rPr lang="en-US" sz="1400" dirty="0">
                <a:solidFill>
                  <a:prstClr val="black"/>
                </a:solidFill>
                <a:latin typeface="Tahoma" pitchFamily="34" charset="0"/>
                <a:cs typeface="Tahoma" pitchFamily="34" charset="0"/>
              </a:rPr>
              <a:t>State Enterprise “BSCA”</a:t>
            </a:r>
          </a:p>
          <a:p>
            <a:pPr algn="ctr" fontAlgn="auto">
              <a:spcBef>
                <a:spcPts val="0"/>
              </a:spcBef>
              <a:spcAft>
                <a:spcPts val="0"/>
              </a:spcAft>
              <a:defRPr/>
            </a:pPr>
            <a:endParaRPr lang="ru-RU" sz="1400" dirty="0">
              <a:solidFill>
                <a:prstClr val="white"/>
              </a:solidFill>
            </a:endParaRPr>
          </a:p>
        </p:txBody>
      </p:sp>
      <p:pic>
        <p:nvPicPr>
          <p:cNvPr id="19" name="Рисунок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1630" y="2646501"/>
            <a:ext cx="1383678" cy="926515"/>
          </a:xfrm>
          <a:prstGeom prst="rect">
            <a:avLst/>
          </a:prstGeom>
        </p:spPr>
      </p:pic>
      <p:sp>
        <p:nvSpPr>
          <p:cNvPr id="21" name="Скругленный прямоугольник 20"/>
          <p:cNvSpPr/>
          <p:nvPr/>
        </p:nvSpPr>
        <p:spPr>
          <a:xfrm>
            <a:off x="5837808" y="2924943"/>
            <a:ext cx="2478608" cy="3600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smtClean="0">
                <a:solidFill>
                  <a:prstClr val="black"/>
                </a:solidFill>
                <a:latin typeface="Tahoma" pitchFamily="34" charset="0"/>
                <a:cs typeface="Tahoma" pitchFamily="34" charset="0"/>
              </a:rPr>
              <a:t>Kyrgyz center of accreditation </a:t>
            </a:r>
            <a:endParaRPr lang="ru-RU" sz="1400" dirty="0">
              <a:solidFill>
                <a:srgbClr val="FFFFFF"/>
              </a:solidFill>
              <a:latin typeface="Tahoma" pitchFamily="34" charset="0"/>
              <a:cs typeface="Tahoma" pitchFamily="34" charset="0"/>
            </a:endParaRPr>
          </a:p>
        </p:txBody>
      </p:sp>
      <p:sp>
        <p:nvSpPr>
          <p:cNvPr id="24" name="Text Box 12"/>
          <p:cNvSpPr txBox="1">
            <a:spLocks noChangeArrowheads="1"/>
          </p:cNvSpPr>
          <p:nvPr/>
        </p:nvSpPr>
        <p:spPr bwMode="auto">
          <a:xfrm>
            <a:off x="411755" y="4005064"/>
            <a:ext cx="833671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5138" indent="-285750" eaLnBrk="1" hangingPunct="1">
              <a:buFont typeface="Wingdings" pitchFamily="2" charset="2"/>
              <a:buChar char="Ø"/>
              <a:defRPr/>
            </a:pPr>
            <a:r>
              <a:rPr lang="en-US" sz="1200" b="1" dirty="0">
                <a:solidFill>
                  <a:srgbClr val="FF0000"/>
                </a:solidFill>
                <a:latin typeface="Tahoma" pitchFamily="34" charset="0"/>
                <a:cs typeface="Tahoma" pitchFamily="34" charset="0"/>
              </a:rPr>
              <a:t>The register of issued certificates of conformity and declarations of conformity issued by CU common </a:t>
            </a:r>
            <a:r>
              <a:rPr lang="en-US" sz="1200" b="1" dirty="0" smtClean="0">
                <a:solidFill>
                  <a:srgbClr val="FF0000"/>
                </a:solidFill>
                <a:latin typeface="Tahoma" pitchFamily="34" charset="0"/>
                <a:cs typeface="Tahoma" pitchFamily="34" charset="0"/>
              </a:rPr>
              <a:t>form includes </a:t>
            </a:r>
            <a:endParaRPr lang="en-US" sz="1200" b="1" dirty="0">
              <a:solidFill>
                <a:srgbClr val="FF0000"/>
              </a:solidFill>
              <a:latin typeface="Tahoma" pitchFamily="34" charset="0"/>
              <a:cs typeface="Tahoma" pitchFamily="34" charset="0"/>
            </a:endParaRPr>
          </a:p>
          <a:p>
            <a:pPr marL="465138" indent="-285750" eaLnBrk="1" hangingPunct="1">
              <a:buFont typeface="Wingdings" pitchFamily="2" charset="2"/>
              <a:buChar char="Ø"/>
              <a:defRPr/>
            </a:pPr>
            <a:r>
              <a:rPr lang="ru-RU" sz="1300" b="1" dirty="0">
                <a:solidFill>
                  <a:srgbClr val="002060"/>
                </a:solidFill>
                <a:latin typeface="Tahoma" pitchFamily="34" charset="0"/>
                <a:cs typeface="Tahoma" pitchFamily="34" charset="0"/>
              </a:rPr>
              <a:t>272 755 </a:t>
            </a:r>
            <a:r>
              <a:rPr lang="en-US" sz="1300" b="1" dirty="0" smtClean="0">
                <a:solidFill>
                  <a:srgbClr val="002060"/>
                </a:solidFill>
                <a:latin typeface="Tahoma" pitchFamily="34" charset="0"/>
                <a:cs typeface="Tahoma" pitchFamily="34" charset="0"/>
              </a:rPr>
              <a:t>certificates</a:t>
            </a:r>
            <a:r>
              <a:rPr lang="kk-KZ" sz="1300" b="1" dirty="0" smtClean="0">
                <a:solidFill>
                  <a:srgbClr val="002060"/>
                </a:solidFill>
                <a:latin typeface="Tahoma" pitchFamily="34" charset="0"/>
                <a:cs typeface="Tahoma" pitchFamily="34" charset="0"/>
              </a:rPr>
              <a:t> </a:t>
            </a:r>
            <a:endParaRPr lang="ru-RU" sz="1300" b="1" dirty="0">
              <a:solidFill>
                <a:srgbClr val="002060"/>
              </a:solidFill>
              <a:latin typeface="Tahoma" pitchFamily="34" charset="0"/>
              <a:cs typeface="Tahoma" pitchFamily="34" charset="0"/>
            </a:endParaRPr>
          </a:p>
          <a:p>
            <a:pPr marL="465138" indent="-285750" eaLnBrk="1" hangingPunct="1">
              <a:buFont typeface="Wingdings" pitchFamily="2" charset="2"/>
              <a:buChar char="Ø"/>
              <a:defRPr/>
            </a:pPr>
            <a:r>
              <a:rPr lang="ru-RU" sz="1300" b="1" dirty="0">
                <a:solidFill>
                  <a:srgbClr val="002060"/>
                </a:solidFill>
                <a:latin typeface="Tahoma" pitchFamily="34" charset="0"/>
                <a:cs typeface="Tahoma" pitchFamily="34" charset="0"/>
              </a:rPr>
              <a:t>454 945 </a:t>
            </a:r>
            <a:r>
              <a:rPr lang="en-US" sz="1300" b="1" dirty="0" smtClean="0">
                <a:solidFill>
                  <a:srgbClr val="002060"/>
                </a:solidFill>
                <a:latin typeface="Tahoma" pitchFamily="34" charset="0"/>
                <a:cs typeface="Tahoma" pitchFamily="34" charset="0"/>
              </a:rPr>
              <a:t>declarations</a:t>
            </a:r>
            <a:endParaRPr lang="ru-RU" sz="1300" b="1" dirty="0">
              <a:solidFill>
                <a:srgbClr val="002060"/>
              </a:solidFill>
              <a:latin typeface="Tahoma" pitchFamily="34" charset="0"/>
              <a:cs typeface="Tahoma" pitchFamily="34" charset="0"/>
            </a:endParaRPr>
          </a:p>
          <a:p>
            <a:pPr algn="just" eaLnBrk="1" hangingPunct="1"/>
            <a:endParaRPr lang="ru-RU" sz="1200" b="1" dirty="0">
              <a:solidFill>
                <a:srgbClr val="FF0000"/>
              </a:solidFill>
              <a:latin typeface="Tahoma" pitchFamily="34" charset="0"/>
              <a:cs typeface="Tahoma" pitchFamily="34" charset="0"/>
            </a:endParaRPr>
          </a:p>
        </p:txBody>
      </p:sp>
      <p:sp>
        <p:nvSpPr>
          <p:cNvPr id="25" name="Text Box 12"/>
          <p:cNvSpPr txBox="1">
            <a:spLocks noChangeArrowheads="1"/>
          </p:cNvSpPr>
          <p:nvPr/>
        </p:nvSpPr>
        <p:spPr bwMode="auto">
          <a:xfrm>
            <a:off x="395537" y="5301208"/>
            <a:ext cx="8336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5138" indent="-285750" eaLnBrk="1" hangingPunct="1">
              <a:buFont typeface="Wingdings" pitchFamily="2" charset="2"/>
              <a:buChar char="Ø"/>
              <a:defRPr/>
            </a:pPr>
            <a:r>
              <a:rPr lang="en-US" sz="1200" b="1" dirty="0">
                <a:solidFill>
                  <a:srgbClr val="FF0000"/>
                </a:solidFill>
                <a:latin typeface="Tahoma" pitchFamily="34" charset="0"/>
                <a:cs typeface="Tahoma" pitchFamily="34" charset="0"/>
              </a:rPr>
              <a:t>Common register of CBs and TLs in accordance to Technical regulation of Custom Union </a:t>
            </a:r>
            <a:r>
              <a:rPr lang="en-US" sz="1200" b="1" dirty="0" smtClean="0">
                <a:solidFill>
                  <a:srgbClr val="FF0000"/>
                </a:solidFill>
                <a:latin typeface="Tahoma" pitchFamily="34" charset="0"/>
                <a:cs typeface="Tahoma" pitchFamily="34" charset="0"/>
              </a:rPr>
              <a:t>includes </a:t>
            </a:r>
          </a:p>
          <a:p>
            <a:pPr marL="179388" eaLnBrk="1" hangingPunct="1">
              <a:defRPr/>
            </a:pPr>
            <a:r>
              <a:rPr lang="ru-RU" sz="1200" b="1" dirty="0" smtClean="0">
                <a:solidFill>
                  <a:srgbClr val="1F497D">
                    <a:lumMod val="50000"/>
                  </a:srgbClr>
                </a:solidFill>
                <a:latin typeface="Tahoma" pitchFamily="34" charset="0"/>
                <a:cs typeface="Tahoma" pitchFamily="34" charset="0"/>
              </a:rPr>
              <a:t>85 </a:t>
            </a:r>
            <a:r>
              <a:rPr lang="en-US" sz="1200" b="1" dirty="0" smtClean="0">
                <a:solidFill>
                  <a:srgbClr val="1F497D">
                    <a:lumMod val="50000"/>
                  </a:srgbClr>
                </a:solidFill>
                <a:latin typeface="Tahoma" pitchFamily="34" charset="0"/>
                <a:cs typeface="Tahoma" pitchFamily="34" charset="0"/>
              </a:rPr>
              <a:t>CB and</a:t>
            </a:r>
            <a:r>
              <a:rPr lang="ru-RU" sz="1200" b="1" dirty="0" smtClean="0">
                <a:solidFill>
                  <a:srgbClr val="1F497D">
                    <a:lumMod val="50000"/>
                  </a:srgbClr>
                </a:solidFill>
                <a:latin typeface="Tahoma" pitchFamily="34" charset="0"/>
                <a:cs typeface="Tahoma" pitchFamily="34" charset="0"/>
              </a:rPr>
              <a:t> 300 </a:t>
            </a:r>
            <a:r>
              <a:rPr lang="en-US" sz="1200" b="1" dirty="0" smtClean="0">
                <a:solidFill>
                  <a:srgbClr val="1F497D">
                    <a:lumMod val="50000"/>
                  </a:srgbClr>
                </a:solidFill>
                <a:latin typeface="Tahoma" pitchFamily="34" charset="0"/>
                <a:cs typeface="Tahoma" pitchFamily="34" charset="0"/>
              </a:rPr>
              <a:t>TL</a:t>
            </a:r>
            <a:r>
              <a:rPr lang="ru-RU" sz="1200" b="1" dirty="0" smtClean="0">
                <a:solidFill>
                  <a:srgbClr val="1F497D">
                    <a:lumMod val="50000"/>
                  </a:srgbClr>
                </a:solidFill>
                <a:latin typeface="Tahoma" pitchFamily="34" charset="0"/>
                <a:cs typeface="Tahoma" pitchFamily="34" charset="0"/>
              </a:rPr>
              <a:t>:  </a:t>
            </a:r>
          </a:p>
        </p:txBody>
      </p:sp>
      <p:sp>
        <p:nvSpPr>
          <p:cNvPr id="20" name="Rectangle 4"/>
          <p:cNvSpPr>
            <a:spLocks noChangeArrowheads="1"/>
          </p:cNvSpPr>
          <p:nvPr/>
        </p:nvSpPr>
        <p:spPr bwMode="auto">
          <a:xfrm>
            <a:off x="0" y="0"/>
            <a:ext cx="7162800" cy="8096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pPr>
            <a:r>
              <a:rPr lang="en-US" b="1" dirty="0">
                <a:solidFill>
                  <a:prstClr val="white"/>
                </a:solidFill>
                <a:latin typeface="Tahoma" pitchFamily="34" charset="0"/>
                <a:cs typeface="Tahoma" pitchFamily="34" charset="0"/>
              </a:rPr>
              <a:t> </a:t>
            </a:r>
            <a:r>
              <a:rPr lang="en-US" b="1" dirty="0" smtClean="0">
                <a:solidFill>
                  <a:prstClr val="white"/>
                </a:solidFill>
                <a:latin typeface="Tahoma" pitchFamily="34" charset="0"/>
                <a:cs typeface="Tahoma" pitchFamily="34" charset="0"/>
              </a:rPr>
              <a:t>              Cooperation under the Eurasian Economic Union</a:t>
            </a:r>
            <a:endParaRPr lang="ru-RU" b="1" dirty="0">
              <a:solidFill>
                <a:prstClr val="white"/>
              </a:solidFill>
              <a:latin typeface="Tahoma" pitchFamily="34" charset="0"/>
              <a:ea typeface="Tahoma" pitchFamily="34" charset="0"/>
              <a:cs typeface="Tahoma" pitchFamily="34" charset="0"/>
            </a:endParaRPr>
          </a:p>
        </p:txBody>
      </p:sp>
      <p:sp>
        <p:nvSpPr>
          <p:cNvPr id="22" name="Rectangle 2"/>
          <p:cNvSpPr>
            <a:spLocks noChangeArrowheads="1"/>
          </p:cNvSpPr>
          <p:nvPr/>
        </p:nvSpPr>
        <p:spPr bwMode="auto">
          <a:xfrm>
            <a:off x="7072330" y="0"/>
            <a:ext cx="2071670" cy="809625"/>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algn="ctr" fontAlgn="auto">
              <a:spcBef>
                <a:spcPts val="0"/>
              </a:spcBef>
              <a:spcAft>
                <a:spcPts val="0"/>
              </a:spcAft>
            </a:pPr>
            <a:r>
              <a:rPr lang="en-US" sz="1200" b="1" dirty="0">
                <a:solidFill>
                  <a:srgbClr val="FF0000"/>
                </a:solidFill>
                <a:latin typeface="Tahoma" pitchFamily="34" charset="0"/>
                <a:ea typeface="MS PGothic" pitchFamily="34" charset="-128"/>
              </a:rPr>
              <a:t>National Center </a:t>
            </a:r>
          </a:p>
          <a:p>
            <a:pPr algn="ctr" fontAlgn="auto">
              <a:spcBef>
                <a:spcPts val="0"/>
              </a:spcBef>
              <a:spcAft>
                <a:spcPts val="0"/>
              </a:spcAft>
            </a:pPr>
            <a:r>
              <a:rPr lang="en-US" sz="1200" b="1" dirty="0">
                <a:solidFill>
                  <a:srgbClr val="FF0000"/>
                </a:solidFill>
                <a:latin typeface="Tahoma" pitchFamily="34" charset="0"/>
                <a:ea typeface="MS PGothic" pitchFamily="34" charset="-128"/>
              </a:rPr>
              <a:t>of Accreditation</a:t>
            </a:r>
            <a:endParaRPr lang="ru-RU" sz="1200" dirty="0">
              <a:solidFill>
                <a:srgbClr val="FF0000"/>
              </a:solidFill>
              <a:latin typeface="Tahoma" pitchFamily="34" charset="0"/>
              <a:ea typeface="MS PGothic" pitchFamily="34" charset="-128"/>
            </a:endParaRPr>
          </a:p>
        </p:txBody>
      </p:sp>
      <p:graphicFrame>
        <p:nvGraphicFramePr>
          <p:cNvPr id="2" name="Объект 1"/>
          <p:cNvGraphicFramePr>
            <a:graphicFrameLocks noChangeAspect="1"/>
          </p:cNvGraphicFramePr>
          <p:nvPr/>
        </p:nvGraphicFramePr>
        <p:xfrm>
          <a:off x="76200" y="63500"/>
          <a:ext cx="709613" cy="650875"/>
        </p:xfrm>
        <a:graphic>
          <a:graphicData uri="http://schemas.openxmlformats.org/presentationml/2006/ole">
            <mc:AlternateContent xmlns:mc="http://schemas.openxmlformats.org/markup-compatibility/2006">
              <mc:Choice xmlns:v="urn:schemas-microsoft-com:vml" Requires="v">
                <p:oleObj spid="_x0000_s903207" r:id="rId8" imgW="1800000" imgH="1543680" progId="">
                  <p:embed/>
                </p:oleObj>
              </mc:Choice>
              <mc:Fallback>
                <p:oleObj r:id="rId8" imgW="1800000" imgH="1543680" progId="">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63500"/>
                        <a:ext cx="7096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4153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F986ACA-7F13-4100-A4C8-7324427364EA}" type="slidenum">
              <a:rPr lang="ru-RU" smtClean="0">
                <a:solidFill>
                  <a:prstClr val="black">
                    <a:tint val="75000"/>
                  </a:prstClr>
                </a:solidFill>
              </a:rPr>
              <a:pPr>
                <a:defRPr/>
              </a:pPr>
              <a:t>8</a:t>
            </a:fld>
            <a:endParaRPr lang="ru-RU">
              <a:solidFill>
                <a:prstClr val="black">
                  <a:tint val="75000"/>
                </a:prstClr>
              </a:solidFill>
            </a:endParaRPr>
          </a:p>
        </p:txBody>
      </p:sp>
      <p:sp>
        <p:nvSpPr>
          <p:cNvPr id="7" name="Прямоугольник 6"/>
          <p:cNvSpPr/>
          <p:nvPr/>
        </p:nvSpPr>
        <p:spPr>
          <a:xfrm>
            <a:off x="539552" y="1444708"/>
            <a:ext cx="8496944" cy="590931"/>
          </a:xfrm>
          <a:prstGeom prst="rect">
            <a:avLst/>
          </a:prstGeom>
        </p:spPr>
        <p:txBody>
          <a:bodyPr wrap="square">
            <a:spAutoFit/>
          </a:bodyPr>
          <a:lstStyle/>
          <a:p>
            <a:pPr marL="342900" indent="-342900">
              <a:lnSpc>
                <a:spcPct val="80000"/>
              </a:lnSpc>
              <a:spcBef>
                <a:spcPct val="20000"/>
              </a:spcBef>
              <a:buFontTx/>
              <a:buChar char="•"/>
              <a:defRPr/>
            </a:pPr>
            <a:endParaRPr lang="ru-RU" kern="0" dirty="0">
              <a:solidFill>
                <a:srgbClr val="333399"/>
              </a:solidFill>
              <a:latin typeface="Arial"/>
            </a:endParaRPr>
          </a:p>
          <a:p>
            <a:pPr marL="342900" indent="-342900">
              <a:lnSpc>
                <a:spcPct val="80000"/>
              </a:lnSpc>
              <a:spcBef>
                <a:spcPct val="20000"/>
              </a:spcBef>
              <a:buFontTx/>
              <a:buChar char="•"/>
              <a:defRPr/>
            </a:pPr>
            <a:endParaRPr lang="ru-RU" kern="0" dirty="0">
              <a:solidFill>
                <a:srgbClr val="333399"/>
              </a:solidFill>
              <a:latin typeface="Arial"/>
            </a:endParaRPr>
          </a:p>
        </p:txBody>
      </p:sp>
      <p:pic>
        <p:nvPicPr>
          <p:cNvPr id="9" name="Picture 23" descr="C:\Users\d.balabaeva\Desktop\ILAC.png"/>
          <p:cNvPicPr>
            <a:picLocks noChangeAspect="1" noChangeArrowheads="1"/>
          </p:cNvPicPr>
          <p:nvPr/>
        </p:nvPicPr>
        <p:blipFill>
          <a:blip r:embed="rId3"/>
          <a:srcRect/>
          <a:stretch>
            <a:fillRect/>
          </a:stretch>
        </p:blipFill>
        <p:spPr bwMode="auto">
          <a:xfrm>
            <a:off x="306817" y="1444708"/>
            <a:ext cx="928687" cy="928687"/>
          </a:xfrm>
          <a:prstGeom prst="rect">
            <a:avLst/>
          </a:prstGeom>
          <a:noFill/>
          <a:ln w="9525">
            <a:noFill/>
            <a:miter lim="800000"/>
            <a:headEnd/>
            <a:tailEnd/>
          </a:ln>
        </p:spPr>
      </p:pic>
      <p:pic>
        <p:nvPicPr>
          <p:cNvPr id="10" name="Picture 4" descr="D:\Логотип\images.jpg"/>
          <p:cNvPicPr>
            <a:picLocks noChangeAspect="1" noChangeArrowheads="1"/>
          </p:cNvPicPr>
          <p:nvPr/>
        </p:nvPicPr>
        <p:blipFill>
          <a:blip r:embed="rId4"/>
          <a:srcRect/>
          <a:stretch>
            <a:fillRect/>
          </a:stretch>
        </p:blipFill>
        <p:spPr bwMode="auto">
          <a:xfrm>
            <a:off x="339798" y="4077072"/>
            <a:ext cx="1143000" cy="778680"/>
          </a:xfrm>
          <a:prstGeom prst="rect">
            <a:avLst/>
          </a:prstGeom>
          <a:noFill/>
          <a:ln w="9525">
            <a:noFill/>
            <a:miter lim="800000"/>
            <a:headEnd/>
            <a:tailEnd/>
          </a:ln>
        </p:spPr>
      </p:pic>
      <p:pic>
        <p:nvPicPr>
          <p:cNvPr id="12" name="Рисунок 81" descr="http://www.compad.com.au/cms/iaf/workstation/upImages/728568.paclogo.gif"/>
          <p:cNvPicPr>
            <a:picLocks noChangeAspect="1" noChangeArrowheads="1"/>
          </p:cNvPicPr>
          <p:nvPr/>
        </p:nvPicPr>
        <p:blipFill>
          <a:blip r:embed="rId5"/>
          <a:srcRect/>
          <a:stretch>
            <a:fillRect/>
          </a:stretch>
        </p:blipFill>
        <p:spPr bwMode="auto">
          <a:xfrm>
            <a:off x="339798" y="5362027"/>
            <a:ext cx="1077038" cy="803277"/>
          </a:xfrm>
          <a:prstGeom prst="rect">
            <a:avLst/>
          </a:prstGeom>
          <a:noFill/>
          <a:ln w="9525">
            <a:noFill/>
            <a:miter lim="800000"/>
            <a:headEnd/>
            <a:tailEnd/>
          </a:ln>
        </p:spPr>
      </p:pic>
      <p:sp>
        <p:nvSpPr>
          <p:cNvPr id="2" name="Прямоугольник 1"/>
          <p:cNvSpPr/>
          <p:nvPr/>
        </p:nvSpPr>
        <p:spPr>
          <a:xfrm>
            <a:off x="1416836" y="1196752"/>
            <a:ext cx="7441414" cy="3385542"/>
          </a:xfrm>
          <a:prstGeom prst="rect">
            <a:avLst/>
          </a:prstGeom>
        </p:spPr>
        <p:txBody>
          <a:bodyPr wrap="square">
            <a:spAutoFit/>
          </a:bodyPr>
          <a:lstStyle/>
          <a:p>
            <a:pPr algn="ctr" fontAlgn="auto">
              <a:spcBef>
                <a:spcPts val="0"/>
              </a:spcBef>
              <a:spcAft>
                <a:spcPts val="0"/>
              </a:spcAft>
              <a:defRPr/>
            </a:pPr>
            <a:r>
              <a:rPr lang="en-US" sz="1400" b="1" dirty="0">
                <a:solidFill>
                  <a:srgbClr val="0040C0"/>
                </a:solidFill>
                <a:latin typeface="Tahoma" pitchFamily="34" charset="0"/>
                <a:cs typeface="Tahoma" pitchFamily="34" charset="0"/>
              </a:rPr>
              <a:t>ILAC </a:t>
            </a:r>
            <a:r>
              <a:rPr lang="en-US" sz="1400" b="1" dirty="0" smtClean="0">
                <a:solidFill>
                  <a:srgbClr val="0040C0"/>
                </a:solidFill>
                <a:latin typeface="Tahoma" pitchFamily="34" charset="0"/>
                <a:cs typeface="Tahoma" pitchFamily="34" charset="0"/>
              </a:rPr>
              <a:t>–</a:t>
            </a:r>
            <a:r>
              <a:rPr lang="ru-RU" sz="1400" b="1" dirty="0" smtClean="0">
                <a:solidFill>
                  <a:srgbClr val="0040C0"/>
                </a:solidFill>
                <a:latin typeface="Tahoma" pitchFamily="34" charset="0"/>
                <a:cs typeface="Tahoma" pitchFamily="34" charset="0"/>
              </a:rPr>
              <a:t>«</a:t>
            </a:r>
            <a:r>
              <a:rPr lang="en-US" sz="1400" b="1" dirty="0" smtClean="0">
                <a:solidFill>
                  <a:srgbClr val="0040C0"/>
                </a:solidFill>
                <a:latin typeface="Tahoma" pitchFamily="34" charset="0"/>
                <a:cs typeface="Tahoma" pitchFamily="34" charset="0"/>
              </a:rPr>
              <a:t>International </a:t>
            </a:r>
            <a:r>
              <a:rPr lang="en-US" sz="1400" b="1" dirty="0">
                <a:solidFill>
                  <a:srgbClr val="0040C0"/>
                </a:solidFill>
                <a:latin typeface="Tahoma" pitchFamily="34" charset="0"/>
                <a:cs typeface="Tahoma" pitchFamily="34" charset="0"/>
              </a:rPr>
              <a:t>Laboratory Accreditation </a:t>
            </a:r>
            <a:r>
              <a:rPr lang="en-US" sz="1400" b="1" dirty="0" smtClean="0">
                <a:solidFill>
                  <a:srgbClr val="0040C0"/>
                </a:solidFill>
                <a:latin typeface="Tahoma" pitchFamily="34" charset="0"/>
                <a:cs typeface="Tahoma" pitchFamily="34" charset="0"/>
              </a:rPr>
              <a:t>Cooperation</a:t>
            </a:r>
            <a:r>
              <a:rPr lang="ru-RU" sz="1400" b="1" dirty="0" smtClean="0">
                <a:solidFill>
                  <a:srgbClr val="0040C0"/>
                </a:solidFill>
                <a:latin typeface="Tahoma" pitchFamily="34" charset="0"/>
                <a:cs typeface="Tahoma" pitchFamily="34" charset="0"/>
              </a:rPr>
              <a:t>»</a:t>
            </a:r>
            <a:r>
              <a:rPr lang="en-US" sz="1400" b="1" dirty="0">
                <a:solidFill>
                  <a:srgbClr val="0040C0"/>
                </a:solidFill>
                <a:latin typeface="Tahoma" pitchFamily="34" charset="0"/>
                <a:cs typeface="Tahoma" pitchFamily="34" charset="0"/>
              </a:rPr>
              <a:t>/ </a:t>
            </a:r>
            <a:endParaRPr lang="kk-KZ" sz="1400" b="1" dirty="0" smtClean="0">
              <a:solidFill>
                <a:srgbClr val="0040C0"/>
              </a:solidFill>
              <a:latin typeface="Tahoma" pitchFamily="34" charset="0"/>
              <a:cs typeface="Tahoma" pitchFamily="34" charset="0"/>
            </a:endParaRPr>
          </a:p>
          <a:p>
            <a:pPr algn="ctr" fontAlgn="auto">
              <a:spcBef>
                <a:spcPts val="0"/>
              </a:spcBef>
              <a:spcAft>
                <a:spcPts val="0"/>
              </a:spcAft>
              <a:defRPr/>
            </a:pPr>
            <a:r>
              <a:rPr lang="en-US" sz="1400" b="1" dirty="0" smtClean="0">
                <a:solidFill>
                  <a:srgbClr val="0040C0"/>
                </a:solidFill>
                <a:latin typeface="Tahoma" pitchFamily="34" charset="0"/>
                <a:cs typeface="Tahoma" pitchFamily="34" charset="0"/>
              </a:rPr>
              <a:t>APLAC – </a:t>
            </a:r>
            <a:r>
              <a:rPr lang="kk-KZ" sz="1400" b="1" dirty="0" smtClean="0">
                <a:solidFill>
                  <a:srgbClr val="0040C0"/>
                </a:solidFill>
                <a:latin typeface="Tahoma" pitchFamily="34" charset="0"/>
                <a:cs typeface="Tahoma" pitchFamily="34" charset="0"/>
              </a:rPr>
              <a:t>«</a:t>
            </a:r>
            <a:r>
              <a:rPr lang="en-US" sz="1400" b="1" dirty="0" smtClean="0">
                <a:solidFill>
                  <a:srgbClr val="0040C0"/>
                </a:solidFill>
                <a:latin typeface="Tahoma" pitchFamily="34" charset="0"/>
                <a:cs typeface="Tahoma" pitchFamily="34" charset="0"/>
              </a:rPr>
              <a:t>The </a:t>
            </a:r>
            <a:r>
              <a:rPr lang="en-US" sz="1400" b="1" dirty="0">
                <a:solidFill>
                  <a:srgbClr val="0040C0"/>
                </a:solidFill>
                <a:latin typeface="Tahoma" pitchFamily="34" charset="0"/>
                <a:cs typeface="Tahoma" pitchFamily="34" charset="0"/>
              </a:rPr>
              <a:t>Asia Pacific Laboratory Accreditation </a:t>
            </a:r>
            <a:r>
              <a:rPr lang="en-US" sz="1400" b="1" dirty="0" smtClean="0">
                <a:solidFill>
                  <a:srgbClr val="0040C0"/>
                </a:solidFill>
                <a:latin typeface="Tahoma" pitchFamily="34" charset="0"/>
                <a:cs typeface="Tahoma" pitchFamily="34" charset="0"/>
              </a:rPr>
              <a:t>Cooperation</a:t>
            </a:r>
            <a:r>
              <a:rPr lang="kk-KZ" sz="1400" b="1" dirty="0" smtClean="0">
                <a:solidFill>
                  <a:srgbClr val="0040C0"/>
                </a:solidFill>
                <a:latin typeface="Tahoma" pitchFamily="34" charset="0"/>
                <a:cs typeface="Tahoma" pitchFamily="34" charset="0"/>
              </a:rPr>
              <a:t>»</a:t>
            </a:r>
            <a:endParaRPr lang="ru-RU" sz="1400" b="1" dirty="0" smtClean="0">
              <a:solidFill>
                <a:srgbClr val="0040C0"/>
              </a:solidFill>
              <a:latin typeface="Tahoma" pitchFamily="34" charset="0"/>
              <a:cs typeface="Tahoma" pitchFamily="34" charset="0"/>
            </a:endParaRPr>
          </a:p>
          <a:p>
            <a:pPr algn="ctr" fontAlgn="auto">
              <a:spcBef>
                <a:spcPts val="0"/>
              </a:spcBef>
              <a:spcAft>
                <a:spcPts val="0"/>
              </a:spcAft>
              <a:defRPr/>
            </a:pPr>
            <a:endParaRPr lang="ru-RU" sz="1400" b="1" dirty="0" smtClean="0">
              <a:solidFill>
                <a:srgbClr val="0040C0"/>
              </a:solidFill>
              <a:latin typeface="Tahoma" pitchFamily="34" charset="0"/>
              <a:cs typeface="Tahoma" pitchFamily="34" charset="0"/>
            </a:endParaRPr>
          </a:p>
          <a:p>
            <a:endParaRPr lang="en-US" sz="1400" b="1" dirty="0" smtClean="0">
              <a:solidFill>
                <a:srgbClr val="070759"/>
              </a:solidFill>
              <a:latin typeface="Tahoma" pitchFamily="34" charset="0"/>
              <a:cs typeface="Tahoma" pitchFamily="34" charset="0"/>
            </a:endParaRPr>
          </a:p>
          <a:p>
            <a:pPr marL="285750" indent="-285750">
              <a:buFont typeface="Arial" pitchFamily="34" charset="0"/>
              <a:buChar char="•"/>
            </a:pPr>
            <a:r>
              <a:rPr lang="en-US" sz="1400" b="1" dirty="0" smtClean="0">
                <a:solidFill>
                  <a:srgbClr val="070759"/>
                </a:solidFill>
                <a:latin typeface="Tahoma" pitchFamily="34" charset="0"/>
                <a:cs typeface="Tahoma" pitchFamily="34" charset="0"/>
              </a:rPr>
              <a:t>In </a:t>
            </a:r>
            <a:r>
              <a:rPr lang="en-US" sz="1400" b="1" dirty="0" smtClean="0">
                <a:solidFill>
                  <a:srgbClr val="070759"/>
                </a:solidFill>
                <a:latin typeface="Tahoma" pitchFamily="34" charset="0"/>
                <a:cs typeface="Tahoma" pitchFamily="34" charset="0"/>
              </a:rPr>
              <a:t>October 2010, </a:t>
            </a:r>
            <a:r>
              <a:rPr lang="en-US" sz="1400" dirty="0" smtClean="0">
                <a:solidFill>
                  <a:srgbClr val="070759"/>
                </a:solidFill>
                <a:latin typeface="Tahoma" pitchFamily="34" charset="0"/>
                <a:cs typeface="Tahoma" pitchFamily="34" charset="0"/>
              </a:rPr>
              <a:t>in Shanghai NCA </a:t>
            </a:r>
            <a:r>
              <a:rPr lang="en-US" sz="1400" dirty="0">
                <a:solidFill>
                  <a:srgbClr val="070759"/>
                </a:solidFill>
                <a:latin typeface="Tahoma" pitchFamily="34" charset="0"/>
                <a:cs typeface="Tahoma" pitchFamily="34" charset="0"/>
              </a:rPr>
              <a:t>signed ILAC Mutual Recognition Arrangement for </a:t>
            </a:r>
            <a:r>
              <a:rPr lang="en-US" sz="1400" dirty="0" smtClean="0">
                <a:solidFill>
                  <a:srgbClr val="070759"/>
                </a:solidFill>
                <a:latin typeface="Tahoma" pitchFamily="34" charset="0"/>
                <a:cs typeface="Tahoma" pitchFamily="34" charset="0"/>
              </a:rPr>
              <a:t>testing and calibration</a:t>
            </a:r>
            <a:endParaRPr lang="ru-RU" sz="1400" dirty="0">
              <a:solidFill>
                <a:srgbClr val="070759"/>
              </a:solidFill>
              <a:latin typeface="Tahoma" pitchFamily="34" charset="0"/>
              <a:cs typeface="Tahoma" pitchFamily="34" charset="0"/>
            </a:endParaRPr>
          </a:p>
          <a:p>
            <a:pPr marL="285750" indent="-285750">
              <a:buFont typeface="Arial" pitchFamily="34" charset="0"/>
              <a:buChar char="•"/>
            </a:pPr>
            <a:r>
              <a:rPr lang="en-US" sz="1400" dirty="0" smtClean="0">
                <a:solidFill>
                  <a:srgbClr val="070759"/>
                </a:solidFill>
                <a:latin typeface="Tahoma" pitchFamily="34" charset="0"/>
                <a:cs typeface="Tahoma" pitchFamily="34" charset="0"/>
              </a:rPr>
              <a:t>November 2014 </a:t>
            </a:r>
            <a:r>
              <a:rPr lang="ru-RU" sz="1400" dirty="0" smtClean="0">
                <a:solidFill>
                  <a:srgbClr val="070759"/>
                </a:solidFill>
                <a:latin typeface="Tahoma" pitchFamily="34" charset="0"/>
                <a:cs typeface="Tahoma" pitchFamily="34" charset="0"/>
              </a:rPr>
              <a:t> </a:t>
            </a:r>
            <a:r>
              <a:rPr lang="ru-RU" sz="1400" dirty="0">
                <a:solidFill>
                  <a:srgbClr val="070759"/>
                </a:solidFill>
                <a:latin typeface="Tahoma" pitchFamily="34" charset="0"/>
                <a:cs typeface="Tahoma" pitchFamily="34" charset="0"/>
              </a:rPr>
              <a:t>– </a:t>
            </a:r>
            <a:r>
              <a:rPr lang="en-US" sz="1400" dirty="0" smtClean="0">
                <a:solidFill>
                  <a:srgbClr val="070759"/>
                </a:solidFill>
                <a:latin typeface="Tahoma" pitchFamily="34" charset="0"/>
                <a:cs typeface="Tahoma" pitchFamily="34" charset="0"/>
              </a:rPr>
              <a:t>ILAC peer evaluation</a:t>
            </a:r>
            <a:r>
              <a:rPr lang="en-US" sz="1400" dirty="0">
                <a:solidFill>
                  <a:srgbClr val="070759"/>
                </a:solidFill>
                <a:latin typeface="Tahoma" pitchFamily="34" charset="0"/>
                <a:cs typeface="Tahoma" pitchFamily="34" charset="0"/>
              </a:rPr>
              <a:t>, confirmation of </a:t>
            </a:r>
            <a:r>
              <a:rPr lang="en-US" sz="1400" dirty="0" smtClean="0">
                <a:solidFill>
                  <a:srgbClr val="070759"/>
                </a:solidFill>
                <a:latin typeface="Tahoma" pitchFamily="34" charset="0"/>
                <a:cs typeface="Tahoma" pitchFamily="34" charset="0"/>
              </a:rPr>
              <a:t>ILAC full </a:t>
            </a:r>
            <a:r>
              <a:rPr lang="en-US" sz="1400" dirty="0">
                <a:solidFill>
                  <a:srgbClr val="070759"/>
                </a:solidFill>
                <a:latin typeface="Tahoma" pitchFamily="34" charset="0"/>
                <a:cs typeface="Tahoma" pitchFamily="34" charset="0"/>
              </a:rPr>
              <a:t>member </a:t>
            </a:r>
            <a:r>
              <a:rPr lang="en-US" sz="1400" dirty="0" smtClean="0">
                <a:solidFill>
                  <a:srgbClr val="070759"/>
                </a:solidFill>
                <a:latin typeface="Tahoma" pitchFamily="34" charset="0"/>
                <a:cs typeface="Tahoma" pitchFamily="34" charset="0"/>
              </a:rPr>
              <a:t>status</a:t>
            </a:r>
            <a:endParaRPr lang="ru-RU" sz="1400" dirty="0">
              <a:solidFill>
                <a:srgbClr val="070759"/>
              </a:solidFill>
              <a:latin typeface="Tahoma" pitchFamily="34" charset="0"/>
              <a:cs typeface="Tahoma" pitchFamily="34" charset="0"/>
            </a:endParaRPr>
          </a:p>
          <a:p>
            <a:pPr marL="285750" indent="-285750">
              <a:buFont typeface="Arial" pitchFamily="34" charset="0"/>
              <a:buChar char="•"/>
            </a:pPr>
            <a:r>
              <a:rPr lang="en-US" sz="1400" dirty="0" smtClean="0">
                <a:solidFill>
                  <a:srgbClr val="070759"/>
                </a:solidFill>
                <a:latin typeface="Tahoma" pitchFamily="34" charset="0"/>
                <a:cs typeface="Tahoma" pitchFamily="34" charset="0"/>
              </a:rPr>
              <a:t>October 2015 </a:t>
            </a:r>
            <a:r>
              <a:rPr lang="ru-RU" sz="1400" dirty="0" smtClean="0">
                <a:solidFill>
                  <a:srgbClr val="070759"/>
                </a:solidFill>
                <a:latin typeface="Tahoma" pitchFamily="34" charset="0"/>
                <a:cs typeface="Tahoma" pitchFamily="34" charset="0"/>
              </a:rPr>
              <a:t>– </a:t>
            </a:r>
            <a:r>
              <a:rPr lang="en-US" sz="1400" dirty="0" smtClean="0">
                <a:solidFill>
                  <a:srgbClr val="070759"/>
                </a:solidFill>
                <a:latin typeface="Tahoma" pitchFamily="34" charset="0"/>
                <a:cs typeface="Tahoma" pitchFamily="34" charset="0"/>
              </a:rPr>
              <a:t>Direction of application on ISO 15189 </a:t>
            </a:r>
            <a:r>
              <a:rPr lang="ru-RU" sz="1400" dirty="0" smtClean="0">
                <a:solidFill>
                  <a:srgbClr val="070759"/>
                </a:solidFill>
                <a:latin typeface="Tahoma" pitchFamily="34" charset="0"/>
                <a:cs typeface="Tahoma" pitchFamily="34" charset="0"/>
              </a:rPr>
              <a:t>(</a:t>
            </a:r>
            <a:r>
              <a:rPr lang="en-US" sz="1400" dirty="0" smtClean="0">
                <a:solidFill>
                  <a:srgbClr val="070759"/>
                </a:solidFill>
                <a:latin typeface="Tahoma" pitchFamily="34" charset="0"/>
                <a:cs typeface="Tahoma" pitchFamily="34" charset="0"/>
              </a:rPr>
              <a:t>medical laboratories</a:t>
            </a:r>
            <a:r>
              <a:rPr lang="ru-RU" sz="1400" dirty="0" smtClean="0">
                <a:solidFill>
                  <a:srgbClr val="070759"/>
                </a:solidFill>
                <a:latin typeface="Tahoma" pitchFamily="34" charset="0"/>
                <a:cs typeface="Tahoma" pitchFamily="34" charset="0"/>
              </a:rPr>
              <a:t>)</a:t>
            </a:r>
            <a:endParaRPr lang="en-US" sz="1400" dirty="0" smtClean="0">
              <a:solidFill>
                <a:srgbClr val="070759"/>
              </a:solidFill>
              <a:latin typeface="Tahoma" pitchFamily="34" charset="0"/>
              <a:cs typeface="Tahoma" pitchFamily="34" charset="0"/>
            </a:endParaRPr>
          </a:p>
          <a:p>
            <a:pPr marL="285750" indent="-285750">
              <a:buFont typeface="Arial" pitchFamily="34" charset="0"/>
              <a:buChar char="•"/>
            </a:pPr>
            <a:r>
              <a:rPr lang="en-US" sz="1400" b="1" dirty="0" smtClean="0">
                <a:solidFill>
                  <a:srgbClr val="070759"/>
                </a:solidFill>
                <a:latin typeface="Tahoma" pitchFamily="34" charset="0"/>
                <a:cs typeface="Tahoma" pitchFamily="34" charset="0"/>
              </a:rPr>
              <a:t>June 2017 </a:t>
            </a:r>
            <a:r>
              <a:rPr lang="en-US" sz="1400" dirty="0" smtClean="0">
                <a:solidFill>
                  <a:srgbClr val="070759"/>
                </a:solidFill>
                <a:latin typeface="Tahoma" pitchFamily="34" charset="0"/>
                <a:cs typeface="Tahoma" pitchFamily="34" charset="0"/>
              </a:rPr>
              <a:t>– Accepted as Full member of APLAC and signed APLAC MRA on testing and calibration</a:t>
            </a:r>
            <a:endParaRPr lang="en-US" sz="1400" dirty="0">
              <a:solidFill>
                <a:srgbClr val="070759"/>
              </a:solidFill>
              <a:latin typeface="Tahoma" pitchFamily="34" charset="0"/>
              <a:cs typeface="Tahoma" pitchFamily="34" charset="0"/>
            </a:endParaRPr>
          </a:p>
          <a:p>
            <a:pPr marL="285750" indent="-285750">
              <a:buFont typeface="Arial" pitchFamily="34" charset="0"/>
              <a:buChar char="•"/>
            </a:pPr>
            <a:r>
              <a:rPr lang="en-US" sz="1400" dirty="0" smtClean="0">
                <a:solidFill>
                  <a:srgbClr val="070759"/>
                </a:solidFill>
                <a:latin typeface="Tahoma" pitchFamily="34" charset="0"/>
                <a:cs typeface="Tahoma" pitchFamily="34" charset="0"/>
              </a:rPr>
              <a:t>September 2017 </a:t>
            </a:r>
            <a:r>
              <a:rPr lang="ru-RU" sz="1400" dirty="0" smtClean="0">
                <a:solidFill>
                  <a:srgbClr val="070759"/>
                </a:solidFill>
                <a:latin typeface="Tahoma" pitchFamily="34" charset="0"/>
                <a:cs typeface="Tahoma" pitchFamily="34" charset="0"/>
              </a:rPr>
              <a:t>-  </a:t>
            </a:r>
            <a:r>
              <a:rPr lang="en-US" sz="1400" dirty="0" smtClean="0">
                <a:solidFill>
                  <a:srgbClr val="070759"/>
                </a:solidFill>
                <a:latin typeface="Tahoma" pitchFamily="34" charset="0"/>
                <a:cs typeface="Tahoma" pitchFamily="34" charset="0"/>
              </a:rPr>
              <a:t>Combined assessment is planned </a:t>
            </a:r>
            <a:r>
              <a:rPr lang="ru-RU" sz="1400" dirty="0" smtClean="0">
                <a:solidFill>
                  <a:srgbClr val="070759"/>
                </a:solidFill>
                <a:latin typeface="Tahoma" pitchFamily="34" charset="0"/>
                <a:cs typeface="Tahoma" pitchFamily="34" charset="0"/>
              </a:rPr>
              <a:t>(</a:t>
            </a:r>
            <a:r>
              <a:rPr lang="en-US" sz="1400" dirty="0" smtClean="0">
                <a:solidFill>
                  <a:srgbClr val="070759"/>
                </a:solidFill>
                <a:latin typeface="Tahoma" pitchFamily="34" charset="0"/>
                <a:cs typeface="Tahoma" pitchFamily="34" charset="0"/>
              </a:rPr>
              <a:t>re-assessment and expansion</a:t>
            </a:r>
            <a:r>
              <a:rPr lang="ru-RU" sz="1400" dirty="0" smtClean="0">
                <a:solidFill>
                  <a:srgbClr val="070759"/>
                </a:solidFill>
                <a:latin typeface="Tahoma" pitchFamily="34" charset="0"/>
                <a:cs typeface="Tahoma" pitchFamily="34" charset="0"/>
              </a:rPr>
              <a:t>)</a:t>
            </a:r>
            <a:endParaRPr lang="en-US" sz="1400" dirty="0" smtClean="0">
              <a:solidFill>
                <a:srgbClr val="070759"/>
              </a:solidFill>
              <a:latin typeface="Tahoma" pitchFamily="34" charset="0"/>
              <a:cs typeface="Tahoma" pitchFamily="34" charset="0"/>
            </a:endParaRPr>
          </a:p>
          <a:p>
            <a:r>
              <a:rPr lang="ru-RU" sz="1400" dirty="0" smtClean="0">
                <a:solidFill>
                  <a:srgbClr val="070759"/>
                </a:solidFill>
                <a:latin typeface="Tahoma" pitchFamily="34" charset="0"/>
                <a:cs typeface="Tahoma" pitchFamily="34" charset="0"/>
              </a:rPr>
              <a:t> </a:t>
            </a:r>
          </a:p>
          <a:p>
            <a:pPr marL="285750" indent="-285750">
              <a:buFont typeface="Arial" pitchFamily="34" charset="0"/>
              <a:buChar char="•"/>
            </a:pPr>
            <a:endParaRPr lang="ru-RU" sz="1400" dirty="0" smtClean="0">
              <a:solidFill>
                <a:srgbClr val="070759"/>
              </a:solidFill>
              <a:latin typeface="Tahoma" pitchFamily="34" charset="0"/>
              <a:cs typeface="Tahoma" pitchFamily="34" charset="0"/>
            </a:endParaRPr>
          </a:p>
          <a:p>
            <a:pPr marL="285750" indent="-285750">
              <a:buFont typeface="Arial" pitchFamily="34" charset="0"/>
              <a:buChar char="•"/>
            </a:pPr>
            <a:endParaRPr lang="en-US" sz="1400" dirty="0">
              <a:solidFill>
                <a:srgbClr val="070759"/>
              </a:solidFill>
              <a:latin typeface="Tahoma" pitchFamily="34" charset="0"/>
              <a:cs typeface="Tahoma" pitchFamily="34" charset="0"/>
            </a:endParaRPr>
          </a:p>
          <a:p>
            <a:pPr algn="ctr" fontAlgn="auto">
              <a:spcBef>
                <a:spcPts val="0"/>
              </a:spcBef>
              <a:spcAft>
                <a:spcPts val="0"/>
              </a:spcAft>
              <a:defRPr/>
            </a:pPr>
            <a:endParaRPr lang="ru-RU" b="1" dirty="0">
              <a:solidFill>
                <a:srgbClr val="0040C0"/>
              </a:solidFill>
              <a:latin typeface="Tahoma" pitchFamily="34" charset="0"/>
              <a:cs typeface="Tahoma" pitchFamily="34" charset="0"/>
            </a:endParaRPr>
          </a:p>
        </p:txBody>
      </p:sp>
      <p:sp>
        <p:nvSpPr>
          <p:cNvPr id="3" name="Прямоугольник 2"/>
          <p:cNvSpPr/>
          <p:nvPr/>
        </p:nvSpPr>
        <p:spPr>
          <a:xfrm>
            <a:off x="1547663" y="3928988"/>
            <a:ext cx="7296941" cy="2462213"/>
          </a:xfrm>
          <a:prstGeom prst="rect">
            <a:avLst/>
          </a:prstGeom>
        </p:spPr>
        <p:txBody>
          <a:bodyPr wrap="square">
            <a:spAutoFit/>
          </a:bodyPr>
          <a:lstStyle/>
          <a:p>
            <a:pPr>
              <a:defRPr/>
            </a:pPr>
            <a:r>
              <a:rPr lang="en-US" sz="1400" b="1" dirty="0" smtClean="0">
                <a:solidFill>
                  <a:srgbClr val="0040C0"/>
                </a:solidFill>
                <a:latin typeface="Tahoma" pitchFamily="34" charset="0"/>
                <a:cs typeface="Tahoma" pitchFamily="34" charset="0"/>
              </a:rPr>
              <a:t>IAF/</a:t>
            </a:r>
            <a:r>
              <a:rPr lang="ru-RU" sz="1400" b="1" dirty="0">
                <a:solidFill>
                  <a:srgbClr val="0040C0"/>
                </a:solidFill>
                <a:latin typeface="Tahoma" pitchFamily="34" charset="0"/>
                <a:cs typeface="Tahoma" pitchFamily="34" charset="0"/>
              </a:rPr>
              <a:t>РАС – </a:t>
            </a:r>
            <a:r>
              <a:rPr lang="ru-RU" sz="1400" b="1" dirty="0" smtClean="0">
                <a:solidFill>
                  <a:srgbClr val="0040C0"/>
                </a:solidFill>
                <a:latin typeface="Tahoma" pitchFamily="34" charset="0"/>
                <a:cs typeface="Tahoma" pitchFamily="34" charset="0"/>
              </a:rPr>
              <a:t>«</a:t>
            </a:r>
            <a:r>
              <a:rPr lang="en-US" sz="1400" b="1" dirty="0">
                <a:solidFill>
                  <a:srgbClr val="0040C0"/>
                </a:solidFill>
                <a:latin typeface="Tahoma" pitchFamily="34" charset="0"/>
                <a:cs typeface="Tahoma" pitchFamily="34" charset="0"/>
              </a:rPr>
              <a:t>International Forum for Accreditation</a:t>
            </a:r>
            <a:r>
              <a:rPr lang="ru-RU" sz="1400" b="1" dirty="0" smtClean="0">
                <a:solidFill>
                  <a:srgbClr val="0040C0"/>
                </a:solidFill>
                <a:latin typeface="Tahoma" pitchFamily="34" charset="0"/>
                <a:cs typeface="Tahoma" pitchFamily="34" charset="0"/>
              </a:rPr>
              <a:t>» /</a:t>
            </a:r>
            <a:r>
              <a:rPr lang="ru-RU" sz="1400" dirty="0" smtClean="0">
                <a:solidFill>
                  <a:srgbClr val="070759"/>
                </a:solidFill>
                <a:latin typeface="Tahoma" pitchFamily="34" charset="0"/>
                <a:cs typeface="Tahoma" pitchFamily="34" charset="0"/>
              </a:rPr>
              <a:t>«</a:t>
            </a:r>
            <a:r>
              <a:rPr lang="en-US" sz="1400" b="1" dirty="0">
                <a:solidFill>
                  <a:srgbClr val="0040C0"/>
                </a:solidFill>
                <a:latin typeface="Tahoma" pitchFamily="34" charset="0"/>
                <a:cs typeface="Tahoma" pitchFamily="34" charset="0"/>
              </a:rPr>
              <a:t>The </a:t>
            </a:r>
            <a:r>
              <a:rPr lang="en-US" sz="1400" b="1" dirty="0" smtClean="0">
                <a:solidFill>
                  <a:srgbClr val="0040C0"/>
                </a:solidFill>
                <a:latin typeface="Tahoma" pitchFamily="34" charset="0"/>
                <a:cs typeface="Tahoma" pitchFamily="34" charset="0"/>
              </a:rPr>
              <a:t>Pacific </a:t>
            </a:r>
            <a:r>
              <a:rPr lang="en-US" sz="1400" b="1" dirty="0">
                <a:solidFill>
                  <a:srgbClr val="0040C0"/>
                </a:solidFill>
                <a:latin typeface="Tahoma" pitchFamily="34" charset="0"/>
                <a:cs typeface="Tahoma" pitchFamily="34" charset="0"/>
              </a:rPr>
              <a:t>Accreditation Cooperation</a:t>
            </a:r>
            <a:r>
              <a:rPr lang="ru-RU" sz="1400" b="1" dirty="0" smtClean="0">
                <a:solidFill>
                  <a:srgbClr val="0040C0"/>
                </a:solidFill>
                <a:latin typeface="Tahoma" pitchFamily="34" charset="0"/>
                <a:cs typeface="Tahoma" pitchFamily="34" charset="0"/>
              </a:rPr>
              <a:t>» </a:t>
            </a:r>
          </a:p>
          <a:p>
            <a:pPr>
              <a:defRPr/>
            </a:pPr>
            <a:endParaRPr lang="ru-RU" sz="1400" b="1" dirty="0">
              <a:solidFill>
                <a:srgbClr val="0040C0"/>
              </a:solidFill>
              <a:latin typeface="Tahoma" pitchFamily="34" charset="0"/>
              <a:cs typeface="Tahoma" pitchFamily="34" charset="0"/>
            </a:endParaRPr>
          </a:p>
          <a:p>
            <a:pPr marL="374650" lvl="1" indent="-285750" algn="just">
              <a:buFont typeface="Arial" pitchFamily="34" charset="0"/>
              <a:buChar char="•"/>
            </a:pPr>
            <a:r>
              <a:rPr lang="en-US" sz="1400" b="1" dirty="0" smtClean="0">
                <a:solidFill>
                  <a:srgbClr val="070759"/>
                </a:solidFill>
                <a:latin typeface="Tahoma" pitchFamily="34" charset="0"/>
                <a:cs typeface="Tahoma" pitchFamily="34" charset="0"/>
              </a:rPr>
              <a:t>June </a:t>
            </a:r>
            <a:r>
              <a:rPr lang="en-US" sz="1400" b="1" dirty="0" smtClean="0">
                <a:solidFill>
                  <a:srgbClr val="070759"/>
                </a:solidFill>
                <a:latin typeface="Tahoma" pitchFamily="34" charset="0"/>
                <a:cs typeface="Tahoma" pitchFamily="34" charset="0"/>
              </a:rPr>
              <a:t>2012 in </a:t>
            </a:r>
            <a:r>
              <a:rPr lang="en-US" sz="1400" dirty="0" smtClean="0">
                <a:solidFill>
                  <a:srgbClr val="070759"/>
                </a:solidFill>
                <a:latin typeface="Tahoma" pitchFamily="34" charset="0"/>
                <a:cs typeface="Tahoma" pitchFamily="34" charset="0"/>
              </a:rPr>
              <a:t>Hong Kong</a:t>
            </a:r>
            <a:r>
              <a:rPr lang="ru-RU" sz="1400" dirty="0" smtClean="0">
                <a:solidFill>
                  <a:srgbClr val="070759"/>
                </a:solidFill>
                <a:latin typeface="Tahoma" pitchFamily="34" charset="0"/>
                <a:cs typeface="Tahoma" pitchFamily="34" charset="0"/>
              </a:rPr>
              <a:t> (</a:t>
            </a:r>
            <a:r>
              <a:rPr lang="en-US" sz="1400" dirty="0" err="1" smtClean="0">
                <a:solidFill>
                  <a:srgbClr val="070759"/>
                </a:solidFill>
                <a:latin typeface="Tahoma" pitchFamily="34" charset="0"/>
                <a:cs typeface="Tahoma" pitchFamily="34" charset="0"/>
              </a:rPr>
              <a:t>P.R.China</a:t>
            </a:r>
            <a:r>
              <a:rPr lang="ru-RU" sz="1400" dirty="0" smtClean="0">
                <a:solidFill>
                  <a:srgbClr val="070759"/>
                </a:solidFill>
                <a:latin typeface="Tahoma" pitchFamily="34" charset="0"/>
                <a:cs typeface="Tahoma" pitchFamily="34" charset="0"/>
              </a:rPr>
              <a:t>) </a:t>
            </a:r>
            <a:r>
              <a:rPr lang="ru-RU" sz="1400" b="1" dirty="0">
                <a:solidFill>
                  <a:srgbClr val="070759"/>
                </a:solidFill>
                <a:latin typeface="Tahoma" pitchFamily="34" charset="0"/>
                <a:cs typeface="Tahoma" pitchFamily="34" charset="0"/>
              </a:rPr>
              <a:t>- </a:t>
            </a:r>
            <a:r>
              <a:rPr lang="ru-RU" sz="1400" dirty="0" smtClean="0">
                <a:solidFill>
                  <a:srgbClr val="070759"/>
                </a:solidFill>
                <a:latin typeface="Tahoma" pitchFamily="34" charset="0"/>
                <a:cs typeface="Tahoma" pitchFamily="34" charset="0"/>
              </a:rPr>
              <a:t>РАС </a:t>
            </a:r>
            <a:r>
              <a:rPr lang="en-US" sz="1400" dirty="0" smtClean="0">
                <a:solidFill>
                  <a:srgbClr val="070759"/>
                </a:solidFill>
                <a:latin typeface="Tahoma" pitchFamily="34" charset="0"/>
                <a:cs typeface="Tahoma" pitchFamily="34" charset="0"/>
              </a:rPr>
              <a:t>MLA</a:t>
            </a:r>
            <a:r>
              <a:rPr lang="en-US" sz="1400" dirty="0">
                <a:solidFill>
                  <a:srgbClr val="070759"/>
                </a:solidFill>
                <a:latin typeface="Tahoma" pitchFamily="34" charset="0"/>
                <a:cs typeface="Tahoma" pitchFamily="34" charset="0"/>
              </a:rPr>
              <a:t> </a:t>
            </a:r>
            <a:r>
              <a:rPr lang="en-US" sz="1400" dirty="0" smtClean="0">
                <a:solidFill>
                  <a:srgbClr val="070759"/>
                </a:solidFill>
                <a:latin typeface="Tahoma" pitchFamily="34" charset="0"/>
                <a:cs typeface="Tahoma" pitchFamily="34" charset="0"/>
              </a:rPr>
              <a:t>Arrangement signing </a:t>
            </a:r>
            <a:endParaRPr lang="ru-RU" sz="1400" b="1" dirty="0">
              <a:solidFill>
                <a:srgbClr val="070759"/>
              </a:solidFill>
              <a:latin typeface="Tahoma" pitchFamily="34" charset="0"/>
              <a:cs typeface="Tahoma" pitchFamily="34" charset="0"/>
            </a:endParaRPr>
          </a:p>
          <a:p>
            <a:pPr marL="374650" lvl="1" indent="-285750" algn="just">
              <a:buFont typeface="Arial" pitchFamily="34" charset="0"/>
              <a:buChar char="•"/>
            </a:pPr>
            <a:r>
              <a:rPr lang="en-US" sz="1400" b="1" dirty="0" smtClean="0">
                <a:solidFill>
                  <a:srgbClr val="070759"/>
                </a:solidFill>
                <a:latin typeface="Tahoma" pitchFamily="34" charset="0"/>
                <a:cs typeface="Tahoma" pitchFamily="34" charset="0"/>
              </a:rPr>
              <a:t>October </a:t>
            </a:r>
            <a:r>
              <a:rPr lang="ru-RU" sz="1400" b="1" dirty="0" smtClean="0">
                <a:solidFill>
                  <a:srgbClr val="070759"/>
                </a:solidFill>
                <a:latin typeface="Tahoma" pitchFamily="34" charset="0"/>
                <a:cs typeface="Tahoma" pitchFamily="34" charset="0"/>
              </a:rPr>
              <a:t>2014  </a:t>
            </a:r>
            <a:r>
              <a:rPr lang="ru-RU" sz="1400" dirty="0" smtClean="0">
                <a:solidFill>
                  <a:srgbClr val="070759"/>
                </a:solidFill>
                <a:latin typeface="Tahoma" pitchFamily="34" charset="0"/>
                <a:cs typeface="Tahoma" pitchFamily="34" charset="0"/>
              </a:rPr>
              <a:t>–</a:t>
            </a:r>
            <a:r>
              <a:rPr lang="en-US" sz="1400" dirty="0" smtClean="0">
                <a:solidFill>
                  <a:srgbClr val="070759"/>
                </a:solidFill>
                <a:latin typeface="Tahoma" pitchFamily="34" charset="0"/>
                <a:cs typeface="Tahoma" pitchFamily="34" charset="0"/>
              </a:rPr>
              <a:t> IAF </a:t>
            </a:r>
            <a:r>
              <a:rPr lang="en-US" sz="1400" dirty="0">
                <a:solidFill>
                  <a:srgbClr val="070759"/>
                </a:solidFill>
                <a:latin typeface="Tahoma" pitchFamily="34" charset="0"/>
                <a:cs typeface="Tahoma" pitchFamily="34" charset="0"/>
              </a:rPr>
              <a:t>MLA</a:t>
            </a:r>
            <a:r>
              <a:rPr lang="ru-RU" sz="1400" dirty="0">
                <a:solidFill>
                  <a:srgbClr val="070759"/>
                </a:solidFill>
                <a:latin typeface="Tahoma" pitchFamily="34" charset="0"/>
                <a:cs typeface="Tahoma" pitchFamily="34" charset="0"/>
              </a:rPr>
              <a:t> </a:t>
            </a:r>
            <a:r>
              <a:rPr lang="en-US" sz="1400" dirty="0">
                <a:solidFill>
                  <a:srgbClr val="070759"/>
                </a:solidFill>
                <a:latin typeface="Tahoma" pitchFamily="34" charset="0"/>
                <a:cs typeface="Tahoma" pitchFamily="34" charset="0"/>
              </a:rPr>
              <a:t>Arrangement signing </a:t>
            </a:r>
            <a:endParaRPr lang="ru-RU" sz="1400" dirty="0">
              <a:solidFill>
                <a:srgbClr val="070759"/>
              </a:solidFill>
              <a:latin typeface="Tahoma" pitchFamily="34" charset="0"/>
              <a:cs typeface="Tahoma" pitchFamily="34" charset="0"/>
            </a:endParaRPr>
          </a:p>
          <a:p>
            <a:pPr marL="374650" lvl="1" indent="-285750" algn="just">
              <a:buFont typeface="Arial" pitchFamily="34" charset="0"/>
              <a:buChar char="•"/>
            </a:pPr>
            <a:r>
              <a:rPr lang="en-US" sz="1400" dirty="0" smtClean="0">
                <a:solidFill>
                  <a:srgbClr val="070759"/>
                </a:solidFill>
                <a:latin typeface="Tahoma" pitchFamily="34" charset="0"/>
                <a:cs typeface="Tahoma" pitchFamily="34" charset="0"/>
              </a:rPr>
              <a:t>March </a:t>
            </a:r>
            <a:r>
              <a:rPr lang="ru-RU" sz="1400" dirty="0" smtClean="0">
                <a:solidFill>
                  <a:srgbClr val="070759"/>
                </a:solidFill>
                <a:latin typeface="Tahoma" pitchFamily="34" charset="0"/>
                <a:cs typeface="Tahoma" pitchFamily="34" charset="0"/>
              </a:rPr>
              <a:t>2015  </a:t>
            </a:r>
            <a:r>
              <a:rPr lang="ru-RU" sz="1400" dirty="0">
                <a:solidFill>
                  <a:srgbClr val="070759"/>
                </a:solidFill>
                <a:latin typeface="Tahoma" pitchFamily="34" charset="0"/>
                <a:cs typeface="Tahoma" pitchFamily="34" charset="0"/>
              </a:rPr>
              <a:t>– </a:t>
            </a:r>
            <a:r>
              <a:rPr lang="en-US" sz="1400" dirty="0" smtClean="0">
                <a:solidFill>
                  <a:srgbClr val="070759"/>
                </a:solidFill>
                <a:latin typeface="Tahoma" pitchFamily="34" charset="0"/>
                <a:cs typeface="Tahoma" pitchFamily="34" charset="0"/>
              </a:rPr>
              <a:t>NCA passed PAC Peer Evaluation  </a:t>
            </a:r>
          </a:p>
          <a:p>
            <a:pPr marL="374650" lvl="1" indent="-285750" algn="just">
              <a:buFont typeface="Arial" pitchFamily="34" charset="0"/>
              <a:buChar char="•"/>
            </a:pPr>
            <a:r>
              <a:rPr lang="en-US" sz="1400" dirty="0" smtClean="0">
                <a:solidFill>
                  <a:srgbClr val="070759"/>
                </a:solidFill>
                <a:latin typeface="Tahoma" pitchFamily="34" charset="0"/>
                <a:cs typeface="Tahoma" pitchFamily="34" charset="0"/>
              </a:rPr>
              <a:t>May</a:t>
            </a:r>
            <a:r>
              <a:rPr lang="ru-RU" sz="1400" dirty="0" smtClean="0">
                <a:solidFill>
                  <a:srgbClr val="070759"/>
                </a:solidFill>
                <a:latin typeface="Tahoma" pitchFamily="34" charset="0"/>
                <a:cs typeface="Tahoma" pitchFamily="34" charset="0"/>
              </a:rPr>
              <a:t> 2016 </a:t>
            </a:r>
            <a:r>
              <a:rPr lang="ru-RU" sz="1400" dirty="0">
                <a:solidFill>
                  <a:srgbClr val="070759"/>
                </a:solidFill>
                <a:latin typeface="Tahoma" pitchFamily="34" charset="0"/>
                <a:cs typeface="Tahoma" pitchFamily="34" charset="0"/>
              </a:rPr>
              <a:t>– </a:t>
            </a:r>
            <a:r>
              <a:rPr lang="en-US" sz="1400" dirty="0" smtClean="0">
                <a:solidFill>
                  <a:srgbClr val="070759"/>
                </a:solidFill>
                <a:latin typeface="Tahoma" pitchFamily="34" charset="0"/>
                <a:cs typeface="Tahoma" pitchFamily="34" charset="0"/>
              </a:rPr>
              <a:t>NCA passed PAC Peer Evaluation on recognition scope expansion  on ISO/IEC </a:t>
            </a:r>
            <a:r>
              <a:rPr lang="en-US" sz="1400" dirty="0">
                <a:solidFill>
                  <a:srgbClr val="070759"/>
                </a:solidFill>
                <a:latin typeface="Tahoma" pitchFamily="34" charset="0"/>
                <a:cs typeface="Tahoma" pitchFamily="34" charset="0"/>
              </a:rPr>
              <a:t>17021</a:t>
            </a:r>
            <a:r>
              <a:rPr lang="kk-KZ" sz="1400" dirty="0">
                <a:solidFill>
                  <a:srgbClr val="070759"/>
                </a:solidFill>
                <a:latin typeface="Tahoma" pitchFamily="34" charset="0"/>
                <a:cs typeface="Tahoma" pitchFamily="34" charset="0"/>
              </a:rPr>
              <a:t> и </a:t>
            </a:r>
            <a:r>
              <a:rPr lang="en-US" sz="1400" dirty="0">
                <a:solidFill>
                  <a:srgbClr val="070759"/>
                </a:solidFill>
                <a:latin typeface="Tahoma" pitchFamily="34" charset="0"/>
                <a:cs typeface="Tahoma" pitchFamily="34" charset="0"/>
              </a:rPr>
              <a:t> ISO/IEC </a:t>
            </a:r>
            <a:r>
              <a:rPr lang="en-US" sz="1400" dirty="0" smtClean="0">
                <a:solidFill>
                  <a:srgbClr val="070759"/>
                </a:solidFill>
                <a:latin typeface="Tahoma" pitchFamily="34" charset="0"/>
                <a:cs typeface="Tahoma" pitchFamily="34" charset="0"/>
              </a:rPr>
              <a:t>17024 standards </a:t>
            </a:r>
          </a:p>
          <a:p>
            <a:pPr marL="374650" lvl="1" indent="-285750" algn="just">
              <a:buFont typeface="Arial" pitchFamily="34" charset="0"/>
              <a:buChar char="•"/>
            </a:pPr>
            <a:r>
              <a:rPr lang="en-US" sz="1400" b="1" dirty="0" smtClean="0">
                <a:solidFill>
                  <a:srgbClr val="070759"/>
                </a:solidFill>
                <a:latin typeface="Tahoma" pitchFamily="34" charset="0"/>
                <a:cs typeface="Tahoma" pitchFamily="34" charset="0"/>
              </a:rPr>
              <a:t>June 2017 in Bangkok </a:t>
            </a:r>
            <a:r>
              <a:rPr lang="en-US" sz="1400" dirty="0" smtClean="0">
                <a:solidFill>
                  <a:srgbClr val="070759"/>
                </a:solidFill>
                <a:latin typeface="Tahoma" pitchFamily="34" charset="0"/>
                <a:cs typeface="Tahoma" pitchFamily="34" charset="0"/>
              </a:rPr>
              <a:t>– scope extension in PAC Multilateral Recognition Arrangement on QMS and Person CB </a:t>
            </a:r>
          </a:p>
          <a:p>
            <a:pPr marL="374650" lvl="1" indent="-285750" algn="just">
              <a:buFont typeface="Arial" pitchFamily="34" charset="0"/>
              <a:buChar char="•"/>
            </a:pPr>
            <a:r>
              <a:rPr lang="en-US" sz="1400" b="1" dirty="0" smtClean="0">
                <a:solidFill>
                  <a:srgbClr val="070759"/>
                </a:solidFill>
                <a:latin typeface="Tahoma" pitchFamily="34" charset="0"/>
                <a:cs typeface="Tahoma" pitchFamily="34" charset="0"/>
              </a:rPr>
              <a:t>July 2017 </a:t>
            </a:r>
            <a:r>
              <a:rPr lang="en-US" sz="1400" dirty="0">
                <a:solidFill>
                  <a:srgbClr val="070759"/>
                </a:solidFill>
                <a:latin typeface="Tahoma" pitchFamily="34" charset="0"/>
                <a:cs typeface="Tahoma" pitchFamily="34" charset="0"/>
              </a:rPr>
              <a:t>– IAF MLA Arrangement signing </a:t>
            </a:r>
            <a:r>
              <a:rPr lang="en-US" sz="1400" dirty="0" smtClean="0">
                <a:solidFill>
                  <a:srgbClr val="070759"/>
                </a:solidFill>
                <a:latin typeface="Tahoma" pitchFamily="34" charset="0"/>
                <a:cs typeface="Tahoma" pitchFamily="34" charset="0"/>
              </a:rPr>
              <a:t>on QMS  </a:t>
            </a:r>
            <a:endParaRPr lang="ru-RU" dirty="0">
              <a:solidFill>
                <a:prstClr val="black"/>
              </a:solidFill>
            </a:endParaRPr>
          </a:p>
        </p:txBody>
      </p:sp>
      <p:pic>
        <p:nvPicPr>
          <p:cNvPr id="826464" name="Picture 96" descr="C:\Users\n.sandybekova\Desktop\APLAC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798" y="2708920"/>
            <a:ext cx="906133" cy="7398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0" y="0"/>
            <a:ext cx="7162800" cy="8096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pPr>
            <a:r>
              <a:rPr lang="en-US" b="1" dirty="0">
                <a:solidFill>
                  <a:prstClr val="white"/>
                </a:solidFill>
                <a:latin typeface="Tahoma" pitchFamily="34" charset="0"/>
                <a:cs typeface="Tahoma" pitchFamily="34" charset="0"/>
              </a:rPr>
              <a:t> </a:t>
            </a:r>
            <a:r>
              <a:rPr lang="en-US" b="1" dirty="0" smtClean="0">
                <a:solidFill>
                  <a:prstClr val="white"/>
                </a:solidFill>
                <a:latin typeface="Tahoma" pitchFamily="34" charset="0"/>
                <a:cs typeface="Tahoma" pitchFamily="34" charset="0"/>
              </a:rPr>
              <a:t>                                  International cooperation</a:t>
            </a:r>
            <a:endParaRPr lang="ru-RU" b="1" dirty="0">
              <a:solidFill>
                <a:prstClr val="white"/>
              </a:solidFill>
              <a:latin typeface="Tahoma" pitchFamily="34" charset="0"/>
              <a:ea typeface="Tahoma" pitchFamily="34" charset="0"/>
              <a:cs typeface="Tahoma" pitchFamily="34" charset="0"/>
            </a:endParaRPr>
          </a:p>
        </p:txBody>
      </p:sp>
      <p:sp>
        <p:nvSpPr>
          <p:cNvPr id="14" name="Rectangle 2"/>
          <p:cNvSpPr>
            <a:spLocks noChangeArrowheads="1"/>
          </p:cNvSpPr>
          <p:nvPr/>
        </p:nvSpPr>
        <p:spPr bwMode="auto">
          <a:xfrm>
            <a:off x="7072330" y="0"/>
            <a:ext cx="2071670" cy="809625"/>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algn="ctr" fontAlgn="auto">
              <a:spcBef>
                <a:spcPts val="0"/>
              </a:spcBef>
              <a:spcAft>
                <a:spcPts val="0"/>
              </a:spcAft>
            </a:pPr>
            <a:r>
              <a:rPr lang="en-US" sz="1200" b="1" dirty="0">
                <a:solidFill>
                  <a:srgbClr val="FF0000"/>
                </a:solidFill>
                <a:latin typeface="Tahoma" pitchFamily="34" charset="0"/>
                <a:ea typeface="MS PGothic" pitchFamily="34" charset="-128"/>
              </a:rPr>
              <a:t>National Center </a:t>
            </a:r>
          </a:p>
          <a:p>
            <a:pPr algn="ctr" fontAlgn="auto">
              <a:spcBef>
                <a:spcPts val="0"/>
              </a:spcBef>
              <a:spcAft>
                <a:spcPts val="0"/>
              </a:spcAft>
            </a:pPr>
            <a:r>
              <a:rPr lang="en-US" sz="1200" b="1" dirty="0">
                <a:solidFill>
                  <a:srgbClr val="FF0000"/>
                </a:solidFill>
                <a:latin typeface="Tahoma" pitchFamily="34" charset="0"/>
                <a:ea typeface="MS PGothic" pitchFamily="34" charset="-128"/>
              </a:rPr>
              <a:t>of Accreditation</a:t>
            </a:r>
            <a:endParaRPr lang="ru-RU" sz="1200" dirty="0">
              <a:solidFill>
                <a:srgbClr val="FF0000"/>
              </a:solidFill>
              <a:latin typeface="Tahoma" pitchFamily="34" charset="0"/>
              <a:ea typeface="MS PGothic" pitchFamily="34" charset="-128"/>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2166186492"/>
              </p:ext>
            </p:extLst>
          </p:nvPr>
        </p:nvGraphicFramePr>
        <p:xfrm>
          <a:off x="76200" y="63500"/>
          <a:ext cx="709613" cy="650875"/>
        </p:xfrm>
        <a:graphic>
          <a:graphicData uri="http://schemas.openxmlformats.org/presentationml/2006/ole">
            <mc:AlternateContent xmlns:mc="http://schemas.openxmlformats.org/markup-compatibility/2006">
              <mc:Choice xmlns:v="urn:schemas-microsoft-com:vml" Requires="v">
                <p:oleObj spid="_x0000_s826493" r:id="rId7" imgW="1800000" imgH="1543680" progId="">
                  <p:embed/>
                </p:oleObj>
              </mc:Choice>
              <mc:Fallback>
                <p:oleObj r:id="rId7" imgW="1800000" imgH="1543680" progId="">
                  <p:embed/>
                  <p:pic>
                    <p:nvPicPr>
                      <p:cNvPr id="0" name="Объект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63500"/>
                        <a:ext cx="7096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80057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F986ACA-7F13-4100-A4C8-7324427364EA}" type="slidenum">
              <a:rPr lang="ru-RU" smtClean="0">
                <a:solidFill>
                  <a:prstClr val="black">
                    <a:tint val="75000"/>
                  </a:prstClr>
                </a:solidFill>
              </a:rPr>
              <a:pPr>
                <a:defRPr/>
              </a:pPr>
              <a:t>9</a:t>
            </a:fld>
            <a:endParaRPr lang="ru-RU">
              <a:solidFill>
                <a:prstClr val="black">
                  <a:tint val="75000"/>
                </a:prstClr>
              </a:solidFill>
            </a:endParaRPr>
          </a:p>
        </p:txBody>
      </p:sp>
      <p:sp>
        <p:nvSpPr>
          <p:cNvPr id="11" name="TextBox 10"/>
          <p:cNvSpPr txBox="1"/>
          <p:nvPr/>
        </p:nvSpPr>
        <p:spPr>
          <a:xfrm>
            <a:off x="2123728" y="260648"/>
            <a:ext cx="7128792" cy="400110"/>
          </a:xfrm>
          <a:prstGeom prst="rect">
            <a:avLst/>
          </a:prstGeom>
          <a:noFill/>
        </p:spPr>
        <p:txBody>
          <a:bodyPr wrap="square" rtlCol="0">
            <a:spAutoFit/>
          </a:bodyPr>
          <a:lstStyle/>
          <a:p>
            <a:r>
              <a:rPr lang="kk-KZ" sz="2000" b="1" dirty="0" smtClean="0">
                <a:solidFill>
                  <a:prstClr val="black"/>
                </a:solidFill>
              </a:rPr>
              <a:t> </a:t>
            </a:r>
            <a:endParaRPr lang="ru-RU" sz="2000" b="1" dirty="0">
              <a:solidFill>
                <a:prstClr val="black"/>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171800562"/>
              </p:ext>
            </p:extLst>
          </p:nvPr>
        </p:nvGraphicFramePr>
        <p:xfrm>
          <a:off x="275928" y="980728"/>
          <a:ext cx="8784976" cy="5685256"/>
        </p:xfrm>
        <a:graphic>
          <a:graphicData uri="http://schemas.openxmlformats.org/drawingml/2006/table">
            <a:tbl>
              <a:tblPr firstRow="1" bandRow="1">
                <a:tableStyleId>{5C22544A-7EE6-4342-B048-85BDC9FD1C3A}</a:tableStyleId>
              </a:tblPr>
              <a:tblGrid>
                <a:gridCol w="5791056">
                  <a:extLst>
                    <a:ext uri="{9D8B030D-6E8A-4147-A177-3AD203B41FA5}">
                      <a16:colId xmlns:a16="http://schemas.microsoft.com/office/drawing/2014/main" xmlns="" val="20000"/>
                    </a:ext>
                  </a:extLst>
                </a:gridCol>
                <a:gridCol w="1568244">
                  <a:extLst>
                    <a:ext uri="{9D8B030D-6E8A-4147-A177-3AD203B41FA5}">
                      <a16:colId xmlns:a16="http://schemas.microsoft.com/office/drawing/2014/main" xmlns="" val="20001"/>
                    </a:ext>
                  </a:extLst>
                </a:gridCol>
                <a:gridCol w="1425676">
                  <a:extLst>
                    <a:ext uri="{9D8B030D-6E8A-4147-A177-3AD203B41FA5}">
                      <a16:colId xmlns:a16="http://schemas.microsoft.com/office/drawing/2014/main" xmlns="" val="20002"/>
                    </a:ext>
                  </a:extLst>
                </a:gridCol>
              </a:tblGrid>
              <a:tr h="1097280">
                <a:tc>
                  <a:txBody>
                    <a:bodyPr/>
                    <a:lstStyle/>
                    <a:p>
                      <a:r>
                        <a:rPr lang="ru-RU" sz="1800" b="1" dirty="0" smtClean="0">
                          <a:ln>
                            <a:solidFill>
                              <a:schemeClr val="bg1"/>
                            </a:solidFill>
                          </a:ln>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r>
                        <a:rPr lang="en-US" sz="1800" kern="1200" dirty="0" smtClean="0">
                          <a:solidFill>
                            <a:schemeClr val="dk1"/>
                          </a:solidFill>
                          <a:latin typeface="Tahoma" pitchFamily="34" charset="0"/>
                          <a:ea typeface="Tahoma" pitchFamily="34" charset="0"/>
                          <a:cs typeface="Tahoma" pitchFamily="34" charset="0"/>
                        </a:rPr>
                        <a:t>Trainings on</a:t>
                      </a:r>
                      <a:r>
                        <a:rPr lang="en-US" sz="1800" kern="1200" baseline="0" dirty="0" smtClean="0">
                          <a:solidFill>
                            <a:schemeClr val="dk1"/>
                          </a:solidFill>
                          <a:latin typeface="Tahoma" pitchFamily="34" charset="0"/>
                          <a:ea typeface="Tahoma" pitchFamily="34" charset="0"/>
                          <a:cs typeface="Tahoma" pitchFamily="34" charset="0"/>
                        </a:rPr>
                        <a:t> activity scopes</a:t>
                      </a:r>
                      <a:endParaRPr lang="ru-RU" sz="1800" kern="1200" dirty="0">
                        <a:solidFill>
                          <a:schemeClr val="dk1"/>
                        </a:solidFill>
                        <a:latin typeface="Tahoma" pitchFamily="34" charset="0"/>
                        <a:ea typeface="Tahoma" pitchFamily="34" charset="0"/>
                        <a:cs typeface="Tahoma" pitchFamily="34" charset="0"/>
                      </a:endParaRPr>
                    </a:p>
                  </a:txBody>
                  <a:tcPr/>
                </a:tc>
                <a:tc>
                  <a:txBody>
                    <a:bodyPr/>
                    <a:lstStyle/>
                    <a:p>
                      <a:pPr algn="ctr"/>
                      <a:r>
                        <a:rPr lang="en-US" sz="1200" dirty="0" smtClean="0">
                          <a:latin typeface="Tahoma" pitchFamily="34" charset="0"/>
                          <a:ea typeface="Tahoma" pitchFamily="34" charset="0"/>
                          <a:cs typeface="Tahoma" pitchFamily="34" charset="0"/>
                        </a:rPr>
                        <a:t>Training</a:t>
                      </a:r>
                      <a:r>
                        <a:rPr lang="en-US" sz="1200" baseline="0" dirty="0" smtClean="0">
                          <a:latin typeface="Tahoma" pitchFamily="34" charset="0"/>
                          <a:ea typeface="Tahoma" pitchFamily="34" charset="0"/>
                          <a:cs typeface="Tahoma" pitchFamily="34" charset="0"/>
                        </a:rPr>
                        <a:t> quantity</a:t>
                      </a:r>
                      <a:r>
                        <a:rPr lang="kk-KZ" sz="1200" dirty="0" smtClean="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participants</a:t>
                      </a:r>
                      <a:r>
                        <a:rPr lang="en-US" sz="1200" baseline="0" dirty="0" smtClean="0">
                          <a:latin typeface="Tahoma" pitchFamily="34" charset="0"/>
                          <a:ea typeface="Tahoma" pitchFamily="34" charset="0"/>
                          <a:cs typeface="Tahoma" pitchFamily="34" charset="0"/>
                        </a:rPr>
                        <a:t> quantity</a:t>
                      </a:r>
                    </a:p>
                    <a:p>
                      <a:pPr algn="ctr"/>
                      <a:r>
                        <a:rPr lang="en-US" sz="1200" baseline="0" dirty="0" smtClean="0">
                          <a:solidFill>
                            <a:schemeClr val="bg1"/>
                          </a:solidFill>
                          <a:latin typeface="Tahoma" pitchFamily="34" charset="0"/>
                          <a:ea typeface="Tahoma" pitchFamily="34" charset="0"/>
                          <a:cs typeface="Tahoma" pitchFamily="34" charset="0"/>
                        </a:rPr>
                        <a:t>for</a:t>
                      </a:r>
                      <a:r>
                        <a:rPr lang="kk-KZ" sz="1200" baseline="0" dirty="0" smtClean="0">
                          <a:solidFill>
                            <a:schemeClr val="bg1"/>
                          </a:solidFill>
                          <a:latin typeface="Tahoma" pitchFamily="34" charset="0"/>
                          <a:ea typeface="Tahoma" pitchFamily="34" charset="0"/>
                          <a:cs typeface="Tahoma" pitchFamily="34" charset="0"/>
                        </a:rPr>
                        <a:t> 2016</a:t>
                      </a:r>
                      <a:endParaRPr lang="ru-RU" sz="1200" dirty="0">
                        <a:solidFill>
                          <a:schemeClr val="bg1"/>
                        </a:solidFill>
                        <a:latin typeface="Tahoma" pitchFamily="34" charset="0"/>
                        <a:ea typeface="Tahoma" pitchFamily="34" charset="0"/>
                        <a:cs typeface="Tahoma" pitchFamily="34" charset="0"/>
                      </a:endParaRPr>
                    </a:p>
                  </a:txBody>
                  <a:tcPr marL="65111" marR="65111" marT="0" marB="0"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Training quantity/ participants quantity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Tahoma" pitchFamily="34" charset="0"/>
                          <a:ea typeface="Tahoma" pitchFamily="34" charset="0"/>
                          <a:cs typeface="Tahoma" pitchFamily="34" charset="0"/>
                        </a:rPr>
                        <a:t>For</a:t>
                      </a:r>
                      <a:r>
                        <a:rPr lang="ru-RU" sz="1200" dirty="0" smtClean="0">
                          <a:solidFill>
                            <a:schemeClr val="bg1"/>
                          </a:solidFill>
                          <a:latin typeface="Tahoma" pitchFamily="34" charset="0"/>
                          <a:ea typeface="Tahoma" pitchFamily="34" charset="0"/>
                          <a:cs typeface="Tahoma" pitchFamily="34" charset="0"/>
                        </a:rPr>
                        <a:t> </a:t>
                      </a:r>
                      <a:r>
                        <a:rPr lang="en-US" sz="1200" dirty="0" smtClean="0">
                          <a:solidFill>
                            <a:schemeClr val="bg1"/>
                          </a:solidFill>
                          <a:latin typeface="Tahoma" pitchFamily="34" charset="0"/>
                          <a:ea typeface="Tahoma" pitchFamily="34" charset="0"/>
                          <a:cs typeface="Tahoma" pitchFamily="34" charset="0"/>
                        </a:rPr>
                        <a:t>201</a:t>
                      </a:r>
                      <a:r>
                        <a:rPr lang="kk-KZ" sz="1200" dirty="0" smtClean="0">
                          <a:solidFill>
                            <a:schemeClr val="bg1"/>
                          </a:solidFill>
                          <a:latin typeface="Tahoma" pitchFamily="34" charset="0"/>
                          <a:ea typeface="Tahoma" pitchFamily="34" charset="0"/>
                          <a:cs typeface="Tahoma" pitchFamily="34" charset="0"/>
                        </a:rPr>
                        <a:t>7</a:t>
                      </a:r>
                      <a:endParaRPr lang="en-US" sz="1200" dirty="0" smtClean="0">
                        <a:solidFill>
                          <a:schemeClr val="bg1"/>
                        </a:solidFill>
                        <a:latin typeface="Tahoma" pitchFamily="34" charset="0"/>
                        <a:ea typeface="Tahoma" pitchFamily="34" charset="0"/>
                        <a:cs typeface="Tahoma" pitchFamily="34" charset="0"/>
                      </a:endParaRPr>
                    </a:p>
                  </a:txBody>
                  <a:tcPr marL="65111" marR="65111" marT="0" marB="0" horzOverflow="overflow"/>
                </a:tc>
                <a:extLst>
                  <a:ext uri="{0D108BD9-81ED-4DB2-BD59-A6C34878D82A}">
                    <a16:rowId xmlns:a16="http://schemas.microsoft.com/office/drawing/2014/main" xmlns="" val="10000"/>
                  </a:ext>
                </a:extLst>
              </a:tr>
              <a:tr h="44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Tahoma" pitchFamily="34" charset="0"/>
                          <a:ea typeface="Tahoma" pitchFamily="34" charset="0"/>
                          <a:cs typeface="Tahoma" pitchFamily="34" charset="0"/>
                        </a:rPr>
                        <a:t>ISO/IEC </a:t>
                      </a:r>
                      <a:r>
                        <a:rPr lang="en-US" sz="1200" b="1" kern="1200" dirty="0" smtClean="0">
                          <a:solidFill>
                            <a:schemeClr val="dk1"/>
                          </a:solidFill>
                          <a:latin typeface="Tahoma" pitchFamily="34" charset="0"/>
                          <a:ea typeface="Tahoma" pitchFamily="34" charset="0"/>
                          <a:cs typeface="Tahoma" pitchFamily="34" charset="0"/>
                        </a:rPr>
                        <a:t>17065:2013</a:t>
                      </a:r>
                      <a:r>
                        <a:rPr lang="en-US" sz="1200" kern="1200" dirty="0" smtClean="0">
                          <a:solidFill>
                            <a:schemeClr val="dk1"/>
                          </a:solidFill>
                          <a:latin typeface="Tahoma" pitchFamily="34" charset="0"/>
                          <a:ea typeface="Tahoma" pitchFamily="34" charset="0"/>
                          <a:cs typeface="Tahoma" pitchFamily="34" charset="0"/>
                        </a:rPr>
                        <a:t>  Requirements for bodies certifying products, processes and services</a:t>
                      </a:r>
                      <a:endParaRPr lang="ru-RU" sz="1200" b="1" dirty="0" smtClean="0">
                        <a:solidFill>
                          <a:schemeClr val="tx2">
                            <a:lumMod val="75000"/>
                          </a:schemeClr>
                        </a:solidFill>
                        <a:latin typeface="Tahoma" pitchFamily="34" charset="0"/>
                        <a:ea typeface="Tahoma" pitchFamily="34" charset="0"/>
                        <a:cs typeface="Tahoma"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a:t>
                      </a:r>
                      <a:endParaRPr lang="ru-RU" sz="1200" dirty="0" smtClean="0">
                        <a:latin typeface="Tahoma" pitchFamily="34" charset="0"/>
                        <a:ea typeface="Tahoma" pitchFamily="34" charset="0"/>
                        <a:cs typeface="Tahoma" pitchFamily="34" charset="0"/>
                      </a:endParaRPr>
                    </a:p>
                  </a:txBody>
                  <a:tcPr>
                    <a:solidFill>
                      <a:schemeClr val="accent1">
                        <a:lumMod val="40000"/>
                        <a:lumOff val="60000"/>
                      </a:schemeClr>
                    </a:solidFill>
                  </a:tcPr>
                </a:tc>
                <a:tc>
                  <a:txBody>
                    <a:bodyPr/>
                    <a:lstStyle/>
                    <a:p>
                      <a:pPr algn="ctr">
                        <a:spcBef>
                          <a:spcPts val="600"/>
                        </a:spcBef>
                        <a:spcAft>
                          <a:spcPts val="600"/>
                        </a:spcAft>
                      </a:pPr>
                      <a:r>
                        <a:rPr lang="en-US" sz="1200" dirty="0" smtClean="0">
                          <a:solidFill>
                            <a:schemeClr val="tx1"/>
                          </a:solidFill>
                          <a:latin typeface="Tahoma" pitchFamily="34" charset="0"/>
                          <a:ea typeface="Tahoma" pitchFamily="34" charset="0"/>
                          <a:cs typeface="Tahoma" pitchFamily="34" charset="0"/>
                        </a:rPr>
                        <a:t>-</a:t>
                      </a:r>
                      <a:endParaRPr lang="ru-RU" sz="1200" dirty="0">
                        <a:solidFill>
                          <a:schemeClr val="tx1"/>
                        </a:solidFill>
                        <a:latin typeface="Tahoma" pitchFamily="34" charset="0"/>
                        <a:ea typeface="Tahoma" pitchFamily="34" charset="0"/>
                        <a:cs typeface="Tahoma" pitchFamily="34" charset="0"/>
                      </a:endParaRPr>
                    </a:p>
                  </a:txBody>
                  <a:tcPr marL="65106" marR="65106" marT="0" marB="0" horzOverflow="overflow">
                    <a:solidFill>
                      <a:schemeClr val="accent1">
                        <a:lumMod val="40000"/>
                        <a:lumOff val="60000"/>
                      </a:schemeClr>
                    </a:solidFill>
                  </a:tcPr>
                </a:tc>
                <a:extLst>
                  <a:ext uri="{0D108BD9-81ED-4DB2-BD59-A6C34878D82A}">
                    <a16:rowId xmlns:a16="http://schemas.microsoft.com/office/drawing/2014/main" xmlns="" val="10001"/>
                  </a:ext>
                </a:extLst>
              </a:tr>
              <a:tr h="316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Tahoma" pitchFamily="34" charset="0"/>
                          <a:ea typeface="Tahoma" pitchFamily="34" charset="0"/>
                          <a:cs typeface="Tahoma" pitchFamily="34" charset="0"/>
                        </a:rPr>
                        <a:t>ST RК ISO/IEC </a:t>
                      </a:r>
                      <a:r>
                        <a:rPr lang="en-US" sz="1200" b="1" kern="1200" dirty="0" smtClean="0">
                          <a:solidFill>
                            <a:schemeClr val="dk1"/>
                          </a:solidFill>
                          <a:latin typeface="Tahoma" pitchFamily="34" charset="0"/>
                          <a:ea typeface="Tahoma" pitchFamily="34" charset="0"/>
                          <a:cs typeface="Tahoma" pitchFamily="34" charset="0"/>
                        </a:rPr>
                        <a:t>17021:2015</a:t>
                      </a:r>
                      <a:r>
                        <a:rPr lang="en-US" sz="1200" kern="1200" dirty="0" smtClean="0">
                          <a:solidFill>
                            <a:schemeClr val="dk1"/>
                          </a:solidFill>
                          <a:latin typeface="Tahoma" pitchFamily="34" charset="0"/>
                          <a:ea typeface="Tahoma" pitchFamily="34" charset="0"/>
                          <a:cs typeface="Tahoma" pitchFamily="34" charset="0"/>
                        </a:rPr>
                        <a:t> Requirements for MS CB</a:t>
                      </a:r>
                      <a:endParaRPr lang="kk-KZ" sz="1200" kern="1200" dirty="0" smtClean="0">
                        <a:solidFill>
                          <a:schemeClr val="dk1"/>
                        </a:solidFill>
                        <a:latin typeface="Tahoma" pitchFamily="34" charset="0"/>
                        <a:ea typeface="Tahoma" pitchFamily="34" charset="0"/>
                        <a:cs typeface="Tahoma"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8/117</a:t>
                      </a:r>
                      <a:endParaRPr lang="kk-KZ" sz="1200" dirty="0" smtClean="0">
                        <a:latin typeface="Tahoma" pitchFamily="34" charset="0"/>
                        <a:ea typeface="Tahoma" pitchFamily="34" charset="0"/>
                        <a:cs typeface="Tahoma" pitchFamily="34" charset="0"/>
                      </a:endParaRPr>
                    </a:p>
                  </a:txBody>
                  <a:tcPr>
                    <a:solidFill>
                      <a:schemeClr val="bg1"/>
                    </a:solidFill>
                  </a:tcPr>
                </a:tc>
                <a:tc>
                  <a:txBody>
                    <a:bodyPr/>
                    <a:lstStyle/>
                    <a:p>
                      <a:pPr algn="ctr">
                        <a:spcBef>
                          <a:spcPts val="600"/>
                        </a:spcBef>
                        <a:spcAft>
                          <a:spcPts val="600"/>
                        </a:spcAft>
                      </a:pPr>
                      <a:r>
                        <a:rPr lang="ru-RU" sz="1200" dirty="0" smtClean="0">
                          <a:solidFill>
                            <a:schemeClr val="tx1"/>
                          </a:solidFill>
                          <a:latin typeface="Tahoma" pitchFamily="34" charset="0"/>
                          <a:ea typeface="Tahoma" pitchFamily="34" charset="0"/>
                          <a:cs typeface="Tahoma" pitchFamily="34" charset="0"/>
                        </a:rPr>
                        <a:t>1/11</a:t>
                      </a:r>
                      <a:endParaRPr lang="ru-RU" sz="1200" dirty="0">
                        <a:solidFill>
                          <a:schemeClr val="tx1"/>
                        </a:solidFill>
                        <a:latin typeface="Tahoma" pitchFamily="34" charset="0"/>
                        <a:ea typeface="Tahoma" pitchFamily="34" charset="0"/>
                        <a:cs typeface="Tahoma" pitchFamily="34" charset="0"/>
                      </a:endParaRPr>
                    </a:p>
                  </a:txBody>
                  <a:tcPr marL="65106" marR="65106" marT="0" marB="0" horzOverflow="overflow">
                    <a:solidFill>
                      <a:schemeClr val="bg1"/>
                    </a:solidFill>
                  </a:tcPr>
                </a:tc>
                <a:extLst>
                  <a:ext uri="{0D108BD9-81ED-4DB2-BD59-A6C34878D82A}">
                    <a16:rowId xmlns:a16="http://schemas.microsoft.com/office/drawing/2014/main" xmlns="" val="10002"/>
                  </a:ext>
                </a:extLst>
              </a:tr>
              <a:tr h="44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Tahoma" pitchFamily="34" charset="0"/>
                          <a:ea typeface="Tahoma" pitchFamily="34" charset="0"/>
                          <a:cs typeface="Tahoma" pitchFamily="34" charset="0"/>
                        </a:rPr>
                        <a:t>GOST ISO/IEC </a:t>
                      </a:r>
                      <a:r>
                        <a:rPr lang="en-US" sz="1200" b="1" dirty="0" smtClean="0">
                          <a:solidFill>
                            <a:schemeClr val="tx1"/>
                          </a:solidFill>
                          <a:latin typeface="Tahoma" pitchFamily="34" charset="0"/>
                          <a:ea typeface="Tahoma" pitchFamily="34" charset="0"/>
                          <a:cs typeface="Tahoma" pitchFamily="34" charset="0"/>
                        </a:rPr>
                        <a:t>17025:2009</a:t>
                      </a:r>
                      <a:r>
                        <a:rPr lang="en-US" sz="1200" b="0" dirty="0" smtClean="0">
                          <a:solidFill>
                            <a:schemeClr val="tx1"/>
                          </a:solidFill>
                          <a:latin typeface="Tahoma" pitchFamily="34" charset="0"/>
                          <a:ea typeface="Tahoma" pitchFamily="34" charset="0"/>
                          <a:cs typeface="Tahoma" pitchFamily="34" charset="0"/>
                        </a:rPr>
                        <a:t> General Requirements for the Competence of Testing and Calibration Laboratories</a:t>
                      </a:r>
                      <a:endParaRPr lang="ru-RU" sz="1200" b="0" dirty="0" smtClean="0">
                        <a:solidFill>
                          <a:schemeClr val="tx1"/>
                        </a:solidFill>
                        <a:latin typeface="Tahoma" pitchFamily="34" charset="0"/>
                        <a:ea typeface="Tahoma" pitchFamily="34" charset="0"/>
                        <a:cs typeface="Tahoma"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16/296</a:t>
                      </a:r>
                      <a:endParaRPr lang="ru-RU" sz="1200" dirty="0" smtClean="0">
                        <a:latin typeface="Tahoma" pitchFamily="34" charset="0"/>
                        <a:ea typeface="Tahoma" pitchFamily="34" charset="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Tahoma" pitchFamily="34" charset="0"/>
                        <a:ea typeface="Tahoma" pitchFamily="34" charset="0"/>
                        <a:cs typeface="Tahoma" pitchFamily="34" charset="0"/>
                      </a:endParaRPr>
                    </a:p>
                  </a:txBody>
                  <a:tcPr>
                    <a:solidFill>
                      <a:schemeClr val="accent1">
                        <a:lumMod val="40000"/>
                        <a:lumOff val="60000"/>
                      </a:schemeClr>
                    </a:solidFill>
                  </a:tcPr>
                </a:tc>
                <a:tc>
                  <a:txBody>
                    <a:bodyPr/>
                    <a:lstStyle/>
                    <a:p>
                      <a:pPr algn="ctr">
                        <a:spcBef>
                          <a:spcPts val="600"/>
                        </a:spcBef>
                        <a:spcAft>
                          <a:spcPts val="600"/>
                        </a:spcAft>
                      </a:pPr>
                      <a:r>
                        <a:rPr lang="ru-RU" sz="1200" dirty="0" smtClean="0">
                          <a:solidFill>
                            <a:schemeClr val="tx1"/>
                          </a:solidFill>
                          <a:latin typeface="Tahoma" pitchFamily="34" charset="0"/>
                          <a:ea typeface="Tahoma" pitchFamily="34" charset="0"/>
                          <a:cs typeface="Tahoma" pitchFamily="34" charset="0"/>
                        </a:rPr>
                        <a:t>12</a:t>
                      </a:r>
                      <a:r>
                        <a:rPr lang="en-US" sz="1200" dirty="0" smtClean="0">
                          <a:solidFill>
                            <a:schemeClr val="tx1"/>
                          </a:solidFill>
                          <a:latin typeface="Tahoma" pitchFamily="34" charset="0"/>
                          <a:ea typeface="Tahoma" pitchFamily="34" charset="0"/>
                          <a:cs typeface="Tahoma" pitchFamily="34" charset="0"/>
                        </a:rPr>
                        <a:t>/1</a:t>
                      </a:r>
                      <a:r>
                        <a:rPr lang="ru-RU" sz="1200" dirty="0" smtClean="0">
                          <a:solidFill>
                            <a:schemeClr val="tx1"/>
                          </a:solidFill>
                          <a:latin typeface="Tahoma" pitchFamily="34" charset="0"/>
                          <a:ea typeface="Tahoma" pitchFamily="34" charset="0"/>
                          <a:cs typeface="Tahoma" pitchFamily="34" charset="0"/>
                        </a:rPr>
                        <a:t>96</a:t>
                      </a:r>
                      <a:endParaRPr lang="ru-RU" sz="1200" dirty="0">
                        <a:solidFill>
                          <a:schemeClr val="tx1"/>
                        </a:solidFill>
                        <a:latin typeface="Tahoma" pitchFamily="34" charset="0"/>
                        <a:ea typeface="Tahoma" pitchFamily="34" charset="0"/>
                        <a:cs typeface="Tahoma" pitchFamily="34" charset="0"/>
                      </a:endParaRPr>
                    </a:p>
                  </a:txBody>
                  <a:tcPr marL="65106" marR="65106" marT="0" marB="0" horzOverflow="overflow">
                    <a:solidFill>
                      <a:schemeClr val="accent1">
                        <a:lumMod val="40000"/>
                        <a:lumOff val="60000"/>
                      </a:schemeClr>
                    </a:solidFill>
                  </a:tcPr>
                </a:tc>
                <a:extLst>
                  <a:ext uri="{0D108BD9-81ED-4DB2-BD59-A6C34878D82A}">
                    <a16:rowId xmlns:a16="http://schemas.microsoft.com/office/drawing/2014/main" xmlns="" val="10003"/>
                  </a:ext>
                </a:extLst>
              </a:tr>
              <a:tr h="327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Tahoma" pitchFamily="34" charset="0"/>
                          <a:ea typeface="Tahoma" pitchFamily="34" charset="0"/>
                          <a:cs typeface="Tahoma" pitchFamily="34" charset="0"/>
                        </a:rPr>
                        <a:t>ST RK ISO </a:t>
                      </a:r>
                      <a:r>
                        <a:rPr lang="en-US" sz="1200" b="1" dirty="0" smtClean="0">
                          <a:solidFill>
                            <a:schemeClr val="tx1"/>
                          </a:solidFill>
                          <a:latin typeface="Tahoma" pitchFamily="34" charset="0"/>
                          <a:ea typeface="Tahoma" pitchFamily="34" charset="0"/>
                          <a:cs typeface="Tahoma" pitchFamily="34" charset="0"/>
                        </a:rPr>
                        <a:t>15189:2005</a:t>
                      </a:r>
                      <a:r>
                        <a:rPr lang="en-US" sz="1200" b="0" dirty="0" smtClean="0">
                          <a:solidFill>
                            <a:schemeClr val="tx1"/>
                          </a:solidFill>
                          <a:latin typeface="Tahoma" pitchFamily="34" charset="0"/>
                          <a:ea typeface="Tahoma" pitchFamily="34" charset="0"/>
                          <a:cs typeface="Tahoma" pitchFamily="34" charset="0"/>
                        </a:rPr>
                        <a:t>  Requirements for medical laboratories</a:t>
                      </a:r>
                      <a:endParaRPr lang="ru-RU" sz="1200" b="0" dirty="0" smtClean="0">
                        <a:solidFill>
                          <a:schemeClr val="tx2">
                            <a:lumMod val="75000"/>
                          </a:schemeClr>
                        </a:solidFill>
                        <a:latin typeface="Tahoma" pitchFamily="34" charset="0"/>
                        <a:ea typeface="Tahoma" pitchFamily="34" charset="0"/>
                        <a:cs typeface="Tahoma"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4/78</a:t>
                      </a:r>
                      <a:endParaRPr lang="ru-RU" sz="1200" dirty="0">
                        <a:latin typeface="Tahoma" pitchFamily="34" charset="0"/>
                        <a:ea typeface="Tahoma" pitchFamily="34" charset="0"/>
                        <a:cs typeface="Tahoma" pitchFamily="34" charset="0"/>
                      </a:endParaRPr>
                    </a:p>
                  </a:txBody>
                  <a:tcPr>
                    <a:solidFill>
                      <a:schemeClr val="bg1"/>
                    </a:solidFill>
                  </a:tcPr>
                </a:tc>
                <a:tc>
                  <a:txBody>
                    <a:bodyPr/>
                    <a:lstStyle/>
                    <a:p>
                      <a:pPr algn="ctr">
                        <a:spcBef>
                          <a:spcPts val="600"/>
                        </a:spcBef>
                        <a:spcAft>
                          <a:spcPts val="600"/>
                        </a:spcAft>
                      </a:pPr>
                      <a:r>
                        <a:rPr lang="en-US" sz="1200" dirty="0" smtClean="0">
                          <a:solidFill>
                            <a:schemeClr val="tx1"/>
                          </a:solidFill>
                          <a:latin typeface="Tahoma" pitchFamily="34" charset="0"/>
                          <a:ea typeface="Tahoma" pitchFamily="34" charset="0"/>
                          <a:cs typeface="Tahoma" pitchFamily="34" charset="0"/>
                        </a:rPr>
                        <a:t>-</a:t>
                      </a:r>
                      <a:endParaRPr lang="ru-RU" sz="1200" dirty="0">
                        <a:solidFill>
                          <a:schemeClr val="tx1"/>
                        </a:solidFill>
                        <a:latin typeface="Tahoma" pitchFamily="34" charset="0"/>
                        <a:ea typeface="Tahoma" pitchFamily="34" charset="0"/>
                        <a:cs typeface="Tahoma" pitchFamily="34" charset="0"/>
                      </a:endParaRPr>
                    </a:p>
                  </a:txBody>
                  <a:tcPr marL="65106" marR="65106" marT="0" marB="0" horzOverflow="overflow">
                    <a:solidFill>
                      <a:schemeClr val="bg1"/>
                    </a:solidFill>
                  </a:tcPr>
                </a:tc>
                <a:extLst>
                  <a:ext uri="{0D108BD9-81ED-4DB2-BD59-A6C34878D82A}">
                    <a16:rowId xmlns:a16="http://schemas.microsoft.com/office/drawing/2014/main" xmlns="" val="10004"/>
                  </a:ext>
                </a:extLst>
              </a:tr>
              <a:tr h="44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ahoma" pitchFamily="34" charset="0"/>
                          <a:ea typeface="Tahoma" pitchFamily="34" charset="0"/>
                          <a:cs typeface="Tahoma" pitchFamily="34" charset="0"/>
                        </a:rPr>
                        <a:t>ISO/IEC </a:t>
                      </a:r>
                      <a:r>
                        <a:rPr lang="en-US" sz="1200" b="1" dirty="0" smtClean="0">
                          <a:solidFill>
                            <a:schemeClr val="tx1"/>
                          </a:solidFill>
                          <a:latin typeface="Tahoma" pitchFamily="34" charset="0"/>
                          <a:ea typeface="Tahoma" pitchFamily="34" charset="0"/>
                          <a:cs typeface="Tahoma" pitchFamily="34" charset="0"/>
                        </a:rPr>
                        <a:t>17024:2014 </a:t>
                      </a:r>
                      <a:r>
                        <a:rPr lang="en-US" sz="1200" dirty="0" smtClean="0">
                          <a:solidFill>
                            <a:schemeClr val="tx1"/>
                          </a:solidFill>
                          <a:latin typeface="Tahoma" pitchFamily="34" charset="0"/>
                          <a:ea typeface="Tahoma" pitchFamily="34" charset="0"/>
                          <a:cs typeface="Tahoma" pitchFamily="34" charset="0"/>
                        </a:rPr>
                        <a:t> General requirements for bodies operating certification of persons </a:t>
                      </a:r>
                      <a:endParaRPr lang="ru-RU" sz="1200" dirty="0" smtClean="0">
                        <a:solidFill>
                          <a:schemeClr val="tx1"/>
                        </a:solidFill>
                        <a:latin typeface="Tahoma" pitchFamily="34" charset="0"/>
                        <a:ea typeface="Tahoma" pitchFamily="34" charset="0"/>
                        <a:cs typeface="Tahoma"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k-KZ" sz="1200" dirty="0" smtClean="0">
                          <a:latin typeface="Tahoma" pitchFamily="34" charset="0"/>
                          <a:ea typeface="Tahoma" pitchFamily="34" charset="0"/>
                          <a:cs typeface="Tahoma" pitchFamily="34" charset="0"/>
                        </a:rPr>
                        <a:t>3/</a:t>
                      </a:r>
                      <a:r>
                        <a:rPr lang="en-US" sz="1200" dirty="0" smtClean="0">
                          <a:latin typeface="Tahoma" pitchFamily="34" charset="0"/>
                          <a:ea typeface="Tahoma" pitchFamily="34" charset="0"/>
                          <a:cs typeface="Tahoma" pitchFamily="34" charset="0"/>
                        </a:rPr>
                        <a:t>26</a:t>
                      </a:r>
                      <a:endParaRPr lang="ru-RU" sz="1200" dirty="0" smtClean="0">
                        <a:latin typeface="Tahoma" pitchFamily="34" charset="0"/>
                        <a:ea typeface="Tahoma" pitchFamily="34" charset="0"/>
                        <a:cs typeface="Tahoma"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a:t>
                      </a:r>
                    </a:p>
                  </a:txBody>
                  <a:tcPr marL="65106" marR="65106" marT="0" marB="0" horzOverflow="overflow">
                    <a:solidFill>
                      <a:schemeClr val="accent1">
                        <a:lumMod val="40000"/>
                        <a:lumOff val="60000"/>
                      </a:schemeClr>
                    </a:solidFill>
                  </a:tcPr>
                </a:tc>
              </a:tr>
              <a:tr h="44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ahoma" pitchFamily="34" charset="0"/>
                          <a:ea typeface="Tahoma" pitchFamily="34" charset="0"/>
                          <a:cs typeface="Tahoma" pitchFamily="34" charset="0"/>
                        </a:rPr>
                        <a:t>ISO/IEC </a:t>
                      </a:r>
                      <a:r>
                        <a:rPr lang="en-US" sz="1200" b="1" dirty="0" smtClean="0">
                          <a:solidFill>
                            <a:schemeClr val="tx1"/>
                          </a:solidFill>
                          <a:latin typeface="Tahoma" pitchFamily="34" charset="0"/>
                          <a:ea typeface="Tahoma" pitchFamily="34" charset="0"/>
                          <a:cs typeface="Tahoma" pitchFamily="34" charset="0"/>
                        </a:rPr>
                        <a:t>17020:2012</a:t>
                      </a:r>
                      <a:r>
                        <a:rPr lang="en-US" sz="1200" baseline="0" dirty="0" smtClean="0">
                          <a:solidFill>
                            <a:schemeClr val="tx1"/>
                          </a:solidFill>
                          <a:latin typeface="Tahoma" pitchFamily="34" charset="0"/>
                          <a:ea typeface="Tahoma" pitchFamily="34" charset="0"/>
                          <a:cs typeface="Tahoma" pitchFamily="34" charset="0"/>
                        </a:rPr>
                        <a:t> Conformity assessment. Requirements for the operation of various types of bodies performing inspection </a:t>
                      </a:r>
                      <a:endParaRPr lang="ru-RU" sz="1200" dirty="0" smtClean="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pPr algn="ctr"/>
                      <a:r>
                        <a:rPr lang="en-US" sz="1200" dirty="0" smtClean="0">
                          <a:latin typeface="Tahoma" pitchFamily="34" charset="0"/>
                          <a:ea typeface="Tahoma" pitchFamily="34" charset="0"/>
                          <a:cs typeface="Tahoma" pitchFamily="34" charset="0"/>
                        </a:rPr>
                        <a:t>1/22</a:t>
                      </a:r>
                      <a:endParaRPr lang="ru-RU" sz="1200" dirty="0">
                        <a:latin typeface="Tahoma" pitchFamily="34" charset="0"/>
                        <a:ea typeface="Tahoma" pitchFamily="34" charset="0"/>
                        <a:cs typeface="Tahoma" pitchFamily="34" charset="0"/>
                      </a:endParaRPr>
                    </a:p>
                  </a:txBody>
                  <a:tcPr>
                    <a:solidFill>
                      <a:schemeClr val="bg1"/>
                    </a:solidFill>
                  </a:tcPr>
                </a:tc>
                <a:tc>
                  <a:txBody>
                    <a:bodyPr/>
                    <a:lstStyle/>
                    <a:p>
                      <a:pPr algn="ctr"/>
                      <a:r>
                        <a:rPr lang="en-US" sz="1200" dirty="0" smtClean="0">
                          <a:latin typeface="Tahoma" pitchFamily="34" charset="0"/>
                          <a:ea typeface="Tahoma" pitchFamily="34" charset="0"/>
                          <a:cs typeface="Tahoma" pitchFamily="34" charset="0"/>
                        </a:rPr>
                        <a:t>-</a:t>
                      </a:r>
                      <a:endParaRPr lang="ru-RU" sz="1200" dirty="0">
                        <a:latin typeface="Tahoma" pitchFamily="34" charset="0"/>
                        <a:ea typeface="Tahoma" pitchFamily="34" charset="0"/>
                        <a:cs typeface="Tahoma" pitchFamily="34" charset="0"/>
                      </a:endParaRPr>
                    </a:p>
                  </a:txBody>
                  <a:tcPr marL="65106" marR="65106" marT="0" marB="0" horzOverflow="overflow">
                    <a:solidFill>
                      <a:schemeClr val="bg1"/>
                    </a:solidFill>
                  </a:tcPr>
                </a:tc>
                <a:extLst>
                  <a:ext uri="{0D108BD9-81ED-4DB2-BD59-A6C34878D82A}">
                    <a16:rowId xmlns:a16="http://schemas.microsoft.com/office/drawing/2014/main" xmlns="" val="10005"/>
                  </a:ext>
                </a:extLst>
              </a:tr>
              <a:tr h="327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Tahoma" pitchFamily="34" charset="0"/>
                          <a:ea typeface="Tahoma" pitchFamily="34" charset="0"/>
                          <a:cs typeface="Tahoma" pitchFamily="34" charset="0"/>
                        </a:rPr>
                        <a:t>ISO/IEC  </a:t>
                      </a:r>
                      <a:r>
                        <a:rPr lang="en-US" sz="1200" b="1" kern="1200" dirty="0" smtClean="0">
                          <a:solidFill>
                            <a:schemeClr val="dk1"/>
                          </a:solidFill>
                          <a:latin typeface="Tahoma" pitchFamily="34" charset="0"/>
                          <a:ea typeface="Tahoma" pitchFamily="34" charset="0"/>
                          <a:cs typeface="Tahoma" pitchFamily="34" charset="0"/>
                        </a:rPr>
                        <a:t>17043</a:t>
                      </a:r>
                      <a:r>
                        <a:rPr lang="en-US" sz="1200" kern="1200" dirty="0" smtClean="0">
                          <a:solidFill>
                            <a:schemeClr val="dk1"/>
                          </a:solidFill>
                          <a:latin typeface="Tahoma" pitchFamily="34" charset="0"/>
                          <a:ea typeface="Tahoma" pitchFamily="34" charset="0"/>
                          <a:cs typeface="Tahoma" pitchFamily="34" charset="0"/>
                        </a:rPr>
                        <a:t>  General Requirements to Proficiency Testing</a:t>
                      </a:r>
                      <a:endParaRPr lang="kk-KZ" sz="1200" kern="1200" dirty="0" smtClean="0">
                        <a:solidFill>
                          <a:schemeClr val="dk1"/>
                        </a:solidFill>
                        <a:latin typeface="Tahoma" pitchFamily="34" charset="0"/>
                        <a:ea typeface="Tahoma" pitchFamily="34" charset="0"/>
                        <a:cs typeface="Tahoma" pitchFamily="34" charset="0"/>
                      </a:endParaRPr>
                    </a:p>
                  </a:txBody>
                  <a:tcPr>
                    <a:solidFill>
                      <a:srgbClr val="D3DB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1/12</a:t>
                      </a:r>
                      <a:endParaRPr lang="ru-RU" sz="1200" dirty="0">
                        <a:latin typeface="Tahoma" pitchFamily="34" charset="0"/>
                        <a:ea typeface="Tahoma" pitchFamily="34" charset="0"/>
                        <a:cs typeface="Tahoma" pitchFamily="34" charset="0"/>
                      </a:endParaRPr>
                    </a:p>
                  </a:txBody>
                  <a:tcPr>
                    <a:solidFill>
                      <a:srgbClr val="D3DBE9"/>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a:t>
                      </a:r>
                    </a:p>
                  </a:txBody>
                  <a:tcPr marL="65106" marR="65106" marT="0" marB="0" horzOverflow="overflow">
                    <a:solidFill>
                      <a:srgbClr val="D3DBE9"/>
                    </a:solidFill>
                  </a:tcPr>
                </a:tc>
                <a:extLst>
                  <a:ext uri="{0D108BD9-81ED-4DB2-BD59-A6C34878D82A}">
                    <a16:rowId xmlns:a16="http://schemas.microsoft.com/office/drawing/2014/main" xmlns="" val="10006"/>
                  </a:ext>
                </a:extLst>
              </a:tr>
              <a:tr h="278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Tahoma" pitchFamily="34" charset="0"/>
                          <a:ea typeface="Tahoma" pitchFamily="34" charset="0"/>
                          <a:cs typeface="Tahoma" pitchFamily="34" charset="0"/>
                        </a:rPr>
                        <a:t>Trainings</a:t>
                      </a:r>
                      <a:r>
                        <a:rPr lang="en-US" sz="1200" b="0" baseline="0" dirty="0" smtClean="0">
                          <a:solidFill>
                            <a:schemeClr val="tx1"/>
                          </a:solidFill>
                          <a:latin typeface="Tahoma" pitchFamily="34" charset="0"/>
                          <a:ea typeface="Tahoma" pitchFamily="34" charset="0"/>
                          <a:cs typeface="Tahoma" pitchFamily="34" charset="0"/>
                        </a:rPr>
                        <a:t> of experts for conformity assessments bodies </a:t>
                      </a:r>
                      <a:endParaRPr lang="ru-RU" sz="1200" b="0" dirty="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1/21</a:t>
                      </a:r>
                      <a:endParaRPr lang="ru-RU" sz="1200" dirty="0">
                        <a:latin typeface="Tahoma" pitchFamily="34" charset="0"/>
                        <a:ea typeface="Tahoma" pitchFamily="34" charset="0"/>
                        <a:cs typeface="Tahoma" pitchFamily="34" charset="0"/>
                      </a:endParaRPr>
                    </a:p>
                  </a:txBody>
                  <a:tcPr>
                    <a:solidFill>
                      <a:schemeClr val="bg1"/>
                    </a:solidFill>
                  </a:tcPr>
                </a:tc>
                <a:tc>
                  <a:txBody>
                    <a:bodyPr/>
                    <a:lstStyle/>
                    <a:p>
                      <a:pPr algn="ctr">
                        <a:spcBef>
                          <a:spcPts val="600"/>
                        </a:spcBef>
                        <a:spcAft>
                          <a:spcPts val="600"/>
                        </a:spcAft>
                      </a:pPr>
                      <a:r>
                        <a:rPr lang="ru-RU" sz="1200" dirty="0" smtClean="0">
                          <a:solidFill>
                            <a:schemeClr val="tx1"/>
                          </a:solidFill>
                          <a:latin typeface="Tahoma" pitchFamily="34" charset="0"/>
                          <a:ea typeface="Tahoma" pitchFamily="34" charset="0"/>
                          <a:cs typeface="Tahoma" pitchFamily="34" charset="0"/>
                        </a:rPr>
                        <a:t>2/12</a:t>
                      </a:r>
                      <a:endParaRPr lang="ru-RU" sz="1200" dirty="0">
                        <a:solidFill>
                          <a:schemeClr val="tx1"/>
                        </a:solidFill>
                        <a:latin typeface="Tahoma" pitchFamily="34" charset="0"/>
                        <a:ea typeface="Tahoma" pitchFamily="34" charset="0"/>
                        <a:cs typeface="Tahoma" pitchFamily="34" charset="0"/>
                      </a:endParaRPr>
                    </a:p>
                  </a:txBody>
                  <a:tcPr marL="65106" marR="65106" marT="0" marB="0" horzOverflow="overflow">
                    <a:solidFill>
                      <a:schemeClr val="bg1"/>
                    </a:solidFill>
                  </a:tcPr>
                </a:tc>
                <a:extLst>
                  <a:ext uri="{0D108BD9-81ED-4DB2-BD59-A6C34878D82A}">
                    <a16:rowId xmlns:a16="http://schemas.microsoft.com/office/drawing/2014/main" xmlns="" val="10007"/>
                  </a:ext>
                </a:extLst>
              </a:tr>
              <a:tr h="268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Tahoma" pitchFamily="34" charset="0"/>
                          <a:ea typeface="Tahoma" pitchFamily="34" charset="0"/>
                          <a:cs typeface="Tahoma" pitchFamily="34" charset="0"/>
                        </a:rPr>
                        <a:t>Total</a:t>
                      </a:r>
                      <a:endParaRPr lang="ru-RU" sz="1200" b="1" kern="1200" dirty="0" smtClean="0">
                        <a:solidFill>
                          <a:schemeClr val="dk1"/>
                        </a:solidFill>
                        <a:latin typeface="Tahoma" pitchFamily="34" charset="0"/>
                        <a:ea typeface="Tahoma" pitchFamily="34" charset="0"/>
                        <a:cs typeface="Tahoma" pitchFamily="34" charset="0"/>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Tahoma" pitchFamily="34" charset="0"/>
                          <a:ea typeface="Tahoma" pitchFamily="34" charset="0"/>
                          <a:cs typeface="Tahoma" pitchFamily="34" charset="0"/>
                        </a:rPr>
                        <a:t>34</a:t>
                      </a:r>
                      <a:r>
                        <a:rPr lang="kk-KZ" sz="1200" b="1" dirty="0" smtClean="0">
                          <a:latin typeface="Tahoma" pitchFamily="34" charset="0"/>
                          <a:ea typeface="Tahoma" pitchFamily="34" charset="0"/>
                          <a:cs typeface="Tahoma" pitchFamily="34" charset="0"/>
                        </a:rPr>
                        <a:t>/</a:t>
                      </a:r>
                      <a:r>
                        <a:rPr lang="en-US" sz="1200" b="1" dirty="0" smtClean="0">
                          <a:latin typeface="Tahoma" pitchFamily="34" charset="0"/>
                          <a:ea typeface="Tahoma" pitchFamily="34" charset="0"/>
                          <a:cs typeface="Tahoma" pitchFamily="34" charset="0"/>
                        </a:rPr>
                        <a:t>572</a:t>
                      </a:r>
                      <a:endParaRPr lang="ru-RU" sz="1200" b="1" dirty="0" smtClean="0">
                        <a:latin typeface="Tahoma" pitchFamily="34" charset="0"/>
                        <a:ea typeface="Tahoma" pitchFamily="34" charset="0"/>
                        <a:cs typeface="Tahoma" pitchFamily="34" charset="0"/>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ru-RU" sz="1200" b="1" dirty="0" smtClean="0">
                          <a:solidFill>
                            <a:schemeClr val="tx1"/>
                          </a:solidFill>
                          <a:latin typeface="Tahoma" pitchFamily="34" charset="0"/>
                          <a:ea typeface="Tahoma" pitchFamily="34" charset="0"/>
                          <a:cs typeface="Tahoma" pitchFamily="34" charset="0"/>
                        </a:rPr>
                        <a:t>15</a:t>
                      </a:r>
                      <a:r>
                        <a:rPr lang="kk-KZ" sz="1200" b="1" dirty="0" smtClean="0">
                          <a:solidFill>
                            <a:schemeClr val="tx1"/>
                          </a:solidFill>
                          <a:latin typeface="Tahoma" pitchFamily="34" charset="0"/>
                          <a:ea typeface="Tahoma" pitchFamily="34" charset="0"/>
                          <a:cs typeface="Tahoma" pitchFamily="34" charset="0"/>
                        </a:rPr>
                        <a:t>/ </a:t>
                      </a:r>
                      <a:r>
                        <a:rPr lang="ru-RU" sz="1200" b="1" dirty="0" smtClean="0">
                          <a:solidFill>
                            <a:schemeClr val="tx1"/>
                          </a:solidFill>
                          <a:latin typeface="Tahoma" pitchFamily="34" charset="0"/>
                          <a:ea typeface="Tahoma" pitchFamily="34" charset="0"/>
                          <a:cs typeface="Tahoma" pitchFamily="34" charset="0"/>
                        </a:rPr>
                        <a:t>219</a:t>
                      </a:r>
                    </a:p>
                  </a:txBody>
                  <a:tcPr marL="65106" marR="65106" marT="0" marB="0" horzOverflow="overflow">
                    <a:solidFill>
                      <a:schemeClr val="accent1">
                        <a:lumMod val="40000"/>
                        <a:lumOff val="60000"/>
                      </a:schemeClr>
                    </a:solidFill>
                  </a:tcPr>
                </a:tc>
                <a:extLst>
                  <a:ext uri="{0D108BD9-81ED-4DB2-BD59-A6C34878D82A}">
                    <a16:rowId xmlns:a16="http://schemas.microsoft.com/office/drawing/2014/main" xmlns="" val="10008"/>
                  </a:ext>
                </a:extLst>
              </a:tr>
              <a:tr h="1235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Tahoma" pitchFamily="34" charset="0"/>
                          <a:ea typeface="Tahoma" pitchFamily="34" charset="0"/>
                          <a:cs typeface="Tahoma" pitchFamily="34" charset="0"/>
                        </a:rPr>
                        <a:t>NCA</a:t>
                      </a:r>
                      <a:r>
                        <a:rPr lang="en-US" sz="1200" b="1" kern="1200" baseline="0" dirty="0" smtClean="0">
                          <a:solidFill>
                            <a:schemeClr val="dk1"/>
                          </a:solidFill>
                          <a:latin typeface="Tahoma" pitchFamily="34" charset="0"/>
                          <a:ea typeface="Tahoma" pitchFamily="34" charset="0"/>
                          <a:cs typeface="Tahoma" pitchFamily="34" charset="0"/>
                        </a:rPr>
                        <a:t> internal personnel</a:t>
                      </a:r>
                      <a:r>
                        <a:rPr lang="ru-RU" sz="1200" b="1" kern="1200" dirty="0" smtClean="0">
                          <a:solidFill>
                            <a:schemeClr val="dk1"/>
                          </a:solidFill>
                          <a:latin typeface="Tahoma" pitchFamily="34" charset="0"/>
                          <a:ea typeface="Tahoma" pitchFamily="34" charset="0"/>
                          <a:cs typeface="Tahoma" pitchFamily="34" charset="0"/>
                        </a:rPr>
                        <a:t>:</a:t>
                      </a:r>
                      <a:r>
                        <a:rPr lang="en-US" sz="1200" b="1" kern="1200" dirty="0" smtClean="0">
                          <a:solidFill>
                            <a:schemeClr val="dk1"/>
                          </a:solidFill>
                          <a:latin typeface="Tahoma" pitchFamily="34" charset="0"/>
                          <a:ea typeface="Tahoma" pitchFamily="34" charset="0"/>
                          <a:cs typeface="Tahoma" pitchFamily="34" charset="0"/>
                        </a:rPr>
                        <a:t> </a:t>
                      </a:r>
                      <a:r>
                        <a:rPr lang="en-US" sz="1200" b="0" kern="1200" dirty="0" smtClean="0">
                          <a:solidFill>
                            <a:schemeClr val="dk1"/>
                          </a:solidFill>
                          <a:latin typeface="Tahoma" pitchFamily="34" charset="0"/>
                          <a:ea typeface="Tahoma" pitchFamily="34" charset="0"/>
                          <a:cs typeface="Tahoma" pitchFamily="34" charset="0"/>
                        </a:rPr>
                        <a:t>Lead</a:t>
                      </a:r>
                      <a:r>
                        <a:rPr lang="en-US" sz="1200" b="0" kern="1200" baseline="0" dirty="0" smtClean="0">
                          <a:solidFill>
                            <a:schemeClr val="dk1"/>
                          </a:solidFill>
                          <a:latin typeface="Tahoma" pitchFamily="34" charset="0"/>
                          <a:ea typeface="Tahoma" pitchFamily="34" charset="0"/>
                          <a:cs typeface="Tahoma" pitchFamily="34" charset="0"/>
                        </a:rPr>
                        <a:t> Assessors</a:t>
                      </a:r>
                      <a:r>
                        <a:rPr lang="ru-RU" sz="1200" kern="1200" baseline="0" dirty="0" smtClean="0">
                          <a:solidFill>
                            <a:schemeClr val="dk1"/>
                          </a:solidFill>
                          <a:latin typeface="Tahoma" pitchFamily="34" charset="0"/>
                          <a:ea typeface="Tahoma" pitchFamily="34" charset="0"/>
                          <a:cs typeface="Tahoma" pitchFamily="34" charset="0"/>
                        </a:rPr>
                        <a:t>, </a:t>
                      </a:r>
                      <a:r>
                        <a:rPr lang="en-US" sz="1200" kern="1200" baseline="0" dirty="0" smtClean="0">
                          <a:solidFill>
                            <a:schemeClr val="dk1"/>
                          </a:solidFill>
                          <a:latin typeface="Tahoma" pitchFamily="34" charset="0"/>
                          <a:ea typeface="Tahoma" pitchFamily="34" charset="0"/>
                          <a:cs typeface="Tahoma" pitchFamily="34" charset="0"/>
                        </a:rPr>
                        <a:t>Assessors</a:t>
                      </a:r>
                      <a:endParaRPr lang="ru-RU" sz="1200" kern="1200" baseline="0" dirty="0" smtClean="0">
                        <a:solidFill>
                          <a:schemeClr val="dk1"/>
                        </a:solidFill>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dk1"/>
                        </a:solidFill>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dk1"/>
                          </a:solidFill>
                          <a:latin typeface="Tahoma" pitchFamily="34" charset="0"/>
                          <a:ea typeface="Tahoma" pitchFamily="34" charset="0"/>
                          <a:cs typeface="Tahoma" pitchFamily="34" charset="0"/>
                        </a:rPr>
                        <a:t>External personnel</a:t>
                      </a:r>
                      <a:r>
                        <a:rPr lang="ru-RU" sz="1200" b="1" kern="1200" baseline="0" dirty="0" smtClean="0">
                          <a:solidFill>
                            <a:schemeClr val="dk1"/>
                          </a:solidFill>
                          <a:latin typeface="Tahoma" pitchFamily="34" charset="0"/>
                          <a:ea typeface="Tahoma" pitchFamily="34" charset="0"/>
                          <a:cs typeface="Tahoma" pitchFamily="34" charset="0"/>
                        </a:rPr>
                        <a:t>: </a:t>
                      </a:r>
                      <a:r>
                        <a:rPr lang="en-US" sz="1200" b="1" kern="1200" baseline="0" dirty="0" smtClean="0">
                          <a:solidFill>
                            <a:schemeClr val="dk1"/>
                          </a:solidFill>
                          <a:latin typeface="Tahoma" pitchFamily="34" charset="0"/>
                          <a:ea typeface="Tahoma" pitchFamily="34" charset="0"/>
                          <a:cs typeface="Tahoma" pitchFamily="34" charset="0"/>
                        </a:rPr>
                        <a:t> </a:t>
                      </a:r>
                      <a:r>
                        <a:rPr lang="en-US" sz="1200" b="0" kern="1200" baseline="0" dirty="0" smtClean="0">
                          <a:solidFill>
                            <a:schemeClr val="dk1"/>
                          </a:solidFill>
                          <a:latin typeface="Tahoma" pitchFamily="34" charset="0"/>
                          <a:ea typeface="Tahoma" pitchFamily="34" charset="0"/>
                          <a:cs typeface="Tahoma" pitchFamily="34" charset="0"/>
                        </a:rPr>
                        <a:t>Lead Assessors, Assessors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1" kern="1200" baseline="0" dirty="0" smtClean="0">
                        <a:solidFill>
                          <a:schemeClr val="dk1"/>
                        </a:solidFill>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dk1"/>
                          </a:solidFill>
                          <a:latin typeface="Tahoma" pitchFamily="34" charset="0"/>
                          <a:ea typeface="Tahoma" pitchFamily="34" charset="0"/>
                          <a:cs typeface="Tahoma" pitchFamily="34" charset="0"/>
                        </a:rPr>
                        <a:t>Technical experts</a:t>
                      </a:r>
                      <a:endParaRPr lang="ru-RU" sz="1200" b="1" kern="1200" baseline="0" dirty="0" smtClean="0">
                        <a:solidFill>
                          <a:schemeClr val="dk1"/>
                        </a:solidFill>
                        <a:latin typeface="Tahoma" pitchFamily="34" charset="0"/>
                        <a:ea typeface="Tahoma" pitchFamily="34" charset="0"/>
                        <a:cs typeface="Tahoma" pitchFamily="34" charset="0"/>
                      </a:endParaRPr>
                    </a:p>
                  </a:txBody>
                  <a:tcPr>
                    <a:solidFill>
                      <a:schemeClr val="accent1">
                        <a:lumMod val="40000"/>
                        <a:lumOff val="60000"/>
                      </a:schemeClr>
                    </a:solidFill>
                  </a:tcPr>
                </a:tc>
                <a:tc gridSpan="2">
                  <a:txBody>
                    <a:bodyPr/>
                    <a:lstStyle/>
                    <a:p>
                      <a:pPr algn="ctr">
                        <a:spcBef>
                          <a:spcPts val="0"/>
                        </a:spcBef>
                        <a:spcAft>
                          <a:spcPts val="0"/>
                        </a:spcAft>
                      </a:pPr>
                      <a:r>
                        <a:rPr lang="ru-RU" sz="1200" b="1" dirty="0" smtClean="0">
                          <a:solidFill>
                            <a:schemeClr val="tx1"/>
                          </a:solidFill>
                          <a:latin typeface="Tahoma" pitchFamily="34" charset="0"/>
                          <a:ea typeface="Tahoma" pitchFamily="34" charset="0"/>
                          <a:cs typeface="Tahoma" pitchFamily="34" charset="0"/>
                        </a:rPr>
                        <a:t>49</a:t>
                      </a:r>
                      <a:endParaRPr lang="kk-KZ" sz="1200" b="1" dirty="0" smtClean="0">
                        <a:solidFill>
                          <a:schemeClr val="tx1"/>
                        </a:solidFill>
                        <a:latin typeface="Tahoma" pitchFamily="34" charset="0"/>
                        <a:ea typeface="Tahoma" pitchFamily="34" charset="0"/>
                        <a:cs typeface="Tahoma" pitchFamily="34" charset="0"/>
                      </a:endParaRPr>
                    </a:p>
                    <a:p>
                      <a:pPr algn="ctr">
                        <a:spcBef>
                          <a:spcPts val="0"/>
                        </a:spcBef>
                        <a:spcAft>
                          <a:spcPts val="0"/>
                        </a:spcAft>
                      </a:pPr>
                      <a:endParaRPr lang="kk-KZ" sz="1200" b="1" dirty="0" smtClean="0">
                        <a:solidFill>
                          <a:schemeClr val="tx1"/>
                        </a:solidFill>
                        <a:latin typeface="Tahoma" pitchFamily="34" charset="0"/>
                        <a:ea typeface="Tahoma" pitchFamily="34" charset="0"/>
                        <a:cs typeface="Tahoma" pitchFamily="34" charset="0"/>
                      </a:endParaRPr>
                    </a:p>
                    <a:p>
                      <a:pPr algn="ctr">
                        <a:spcBef>
                          <a:spcPts val="0"/>
                        </a:spcBef>
                        <a:spcAft>
                          <a:spcPts val="0"/>
                        </a:spcAft>
                      </a:pPr>
                      <a:r>
                        <a:rPr lang="en-US" sz="1200" b="1" dirty="0" smtClean="0">
                          <a:solidFill>
                            <a:schemeClr val="tx1"/>
                          </a:solidFill>
                          <a:latin typeface="Tahoma" pitchFamily="34" charset="0"/>
                          <a:ea typeface="Tahoma" pitchFamily="34" charset="0"/>
                          <a:cs typeface="Tahoma" pitchFamily="34" charset="0"/>
                        </a:rPr>
                        <a:t>7</a:t>
                      </a:r>
                      <a:r>
                        <a:rPr lang="ru-RU" sz="1200" b="1" dirty="0" smtClean="0">
                          <a:solidFill>
                            <a:schemeClr val="tx1"/>
                          </a:solidFill>
                          <a:latin typeface="Tahoma" pitchFamily="34" charset="0"/>
                          <a:ea typeface="Tahoma" pitchFamily="34" charset="0"/>
                          <a:cs typeface="Tahoma" pitchFamily="34" charset="0"/>
                        </a:rPr>
                        <a:t>6</a:t>
                      </a:r>
                      <a:endParaRPr lang="kk-KZ" sz="1200" b="1" dirty="0" smtClean="0">
                        <a:solidFill>
                          <a:schemeClr val="tx1"/>
                        </a:solidFill>
                        <a:latin typeface="Tahoma" pitchFamily="34" charset="0"/>
                        <a:ea typeface="Tahoma" pitchFamily="34" charset="0"/>
                        <a:cs typeface="Tahoma" pitchFamily="34" charset="0"/>
                      </a:endParaRPr>
                    </a:p>
                    <a:p>
                      <a:pPr algn="ctr">
                        <a:spcBef>
                          <a:spcPts val="0"/>
                        </a:spcBef>
                        <a:spcAft>
                          <a:spcPts val="0"/>
                        </a:spcAft>
                      </a:pPr>
                      <a:endParaRPr lang="kk-KZ" sz="1200" b="1" dirty="0" smtClean="0">
                        <a:solidFill>
                          <a:schemeClr val="tx1"/>
                        </a:solidFill>
                        <a:latin typeface="Tahoma" pitchFamily="34" charset="0"/>
                        <a:ea typeface="Tahoma" pitchFamily="34" charset="0"/>
                        <a:cs typeface="Tahoma" pitchFamily="34" charset="0"/>
                      </a:endParaRPr>
                    </a:p>
                    <a:p>
                      <a:pPr algn="ctr">
                        <a:spcBef>
                          <a:spcPts val="0"/>
                        </a:spcBef>
                        <a:spcAft>
                          <a:spcPts val="0"/>
                        </a:spcAft>
                      </a:pPr>
                      <a:r>
                        <a:rPr lang="kk-KZ" sz="1200" b="1" dirty="0" smtClean="0">
                          <a:solidFill>
                            <a:schemeClr val="tx1"/>
                          </a:solidFill>
                          <a:latin typeface="Tahoma" pitchFamily="34" charset="0"/>
                          <a:ea typeface="Tahoma" pitchFamily="34" charset="0"/>
                          <a:cs typeface="Tahoma" pitchFamily="34" charset="0"/>
                        </a:rPr>
                        <a:t>1</a:t>
                      </a:r>
                      <a:r>
                        <a:rPr lang="ru-RU" sz="1200" b="1" dirty="0" smtClean="0">
                          <a:solidFill>
                            <a:schemeClr val="tx1"/>
                          </a:solidFill>
                          <a:latin typeface="Tahoma" pitchFamily="34" charset="0"/>
                          <a:ea typeface="Tahoma" pitchFamily="34" charset="0"/>
                          <a:cs typeface="Tahoma" pitchFamily="34" charset="0"/>
                        </a:rPr>
                        <a:t>058</a:t>
                      </a:r>
                      <a:endParaRPr lang="kk-KZ" sz="1200" b="1" dirty="0" smtClean="0">
                        <a:solidFill>
                          <a:schemeClr val="tx1"/>
                        </a:solidFill>
                        <a:latin typeface="Tahoma" pitchFamily="34" charset="0"/>
                        <a:ea typeface="Tahoma" pitchFamily="34" charset="0"/>
                        <a:cs typeface="Tahoma" pitchFamily="34" charset="0"/>
                      </a:endParaRPr>
                    </a:p>
                  </a:txBody>
                  <a:tcPr>
                    <a:solidFill>
                      <a:schemeClr val="accent1">
                        <a:lumMod val="40000"/>
                        <a:lumOff val="60000"/>
                      </a:schemeClr>
                    </a:solidFill>
                  </a:tcPr>
                </a:tc>
                <a:tc hMerge="1">
                  <a:txBody>
                    <a:bodyPr/>
                    <a:lstStyle/>
                    <a:p>
                      <a:pPr algn="ctr">
                        <a:spcBef>
                          <a:spcPts val="600"/>
                        </a:spcBef>
                        <a:spcAft>
                          <a:spcPts val="600"/>
                        </a:spcAft>
                      </a:pPr>
                      <a:endParaRPr lang="ru-RU" sz="1200" dirty="0" smtClean="0">
                        <a:solidFill>
                          <a:schemeClr val="tx1"/>
                        </a:solidFill>
                        <a:latin typeface="Tahoma" pitchFamily="34" charset="0"/>
                        <a:ea typeface="Tahoma" pitchFamily="34" charset="0"/>
                        <a:cs typeface="Tahoma" pitchFamily="34" charset="0"/>
                      </a:endParaRPr>
                    </a:p>
                  </a:txBody>
                  <a:tcPr marL="65106" marR="65106" marT="0" marB="0" horzOverflow="overflow">
                    <a:solidFill>
                      <a:schemeClr val="bg1"/>
                    </a:solidFill>
                  </a:tcPr>
                </a:tc>
                <a:extLst>
                  <a:ext uri="{0D108BD9-81ED-4DB2-BD59-A6C34878D82A}">
                    <a16:rowId xmlns:a16="http://schemas.microsoft.com/office/drawing/2014/main" xmlns="" val="10009"/>
                  </a:ext>
                </a:extLst>
              </a:tr>
            </a:tbl>
          </a:graphicData>
        </a:graphic>
      </p:graphicFrame>
      <p:sp>
        <p:nvSpPr>
          <p:cNvPr id="9" name="Заголовок 1"/>
          <p:cNvSpPr txBox="1">
            <a:spLocks/>
          </p:cNvSpPr>
          <p:nvPr/>
        </p:nvSpPr>
        <p:spPr>
          <a:xfrm>
            <a:off x="18496" y="0"/>
            <a:ext cx="9144000" cy="785794"/>
          </a:xfrm>
          <a:prstGeom prst="rect">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p>
            <a:pPr fontAlgn="auto">
              <a:spcBef>
                <a:spcPts val="0"/>
              </a:spcBef>
              <a:spcAft>
                <a:spcPts val="0"/>
              </a:spcAft>
            </a:pPr>
            <a:r>
              <a:rPr lang="en-US" sz="2000" b="1" dirty="0" smtClean="0">
                <a:solidFill>
                  <a:prstClr val="white"/>
                </a:solidFill>
                <a:latin typeface="Tahoma" pitchFamily="34" charset="0"/>
                <a:cs typeface="Tahoma" pitchFamily="34" charset="0"/>
              </a:rPr>
              <a:t>             Trainings</a:t>
            </a:r>
            <a:endParaRPr lang="ru-RU" sz="1900" b="1" dirty="0">
              <a:solidFill>
                <a:prstClr val="white"/>
              </a:solidFill>
              <a:latin typeface="Tahoma" pitchFamily="34" charset="0"/>
              <a:ea typeface="Tahoma" pitchFamily="34" charset="0"/>
              <a:cs typeface="Tahoma" pitchFamily="34" charset="0"/>
            </a:endParaRPr>
          </a:p>
        </p:txBody>
      </p:sp>
      <p:sp>
        <p:nvSpPr>
          <p:cNvPr id="10" name="Rectangle 2"/>
          <p:cNvSpPr>
            <a:spLocks noChangeArrowheads="1"/>
          </p:cNvSpPr>
          <p:nvPr/>
        </p:nvSpPr>
        <p:spPr bwMode="auto">
          <a:xfrm>
            <a:off x="7072330" y="0"/>
            <a:ext cx="2071670" cy="809625"/>
          </a:xfrm>
          <a:prstGeom prst="rect">
            <a:avLst/>
          </a:prstGeom>
          <a:gradFill>
            <a:gsLst>
              <a:gs pos="0">
                <a:srgbClr val="002060"/>
              </a:gs>
              <a:gs pos="50000">
                <a:schemeClr val="accent1">
                  <a:shade val="67500"/>
                  <a:satMod val="115000"/>
                </a:schemeClr>
              </a:gs>
              <a:gs pos="100000">
                <a:schemeClr val="accent1">
                  <a:shade val="100000"/>
                  <a:satMod val="115000"/>
                </a:schemeClr>
              </a:gs>
            </a:gsLst>
            <a:lin ang="5400000" scaled="0"/>
          </a:gradFill>
          <a:ln>
            <a:noFill/>
          </a:ln>
        </p:spPr>
        <p:txBody>
          <a:bodyPr wrap="none" anchor="ctr"/>
          <a:lstStyle/>
          <a:p>
            <a:pPr algn="ctr" fontAlgn="auto">
              <a:spcBef>
                <a:spcPts val="0"/>
              </a:spcBef>
              <a:spcAft>
                <a:spcPts val="0"/>
              </a:spcAft>
            </a:pPr>
            <a:r>
              <a:rPr lang="en-US" sz="1200" b="1" dirty="0">
                <a:solidFill>
                  <a:srgbClr val="FF0000"/>
                </a:solidFill>
                <a:latin typeface="Tahoma" pitchFamily="34" charset="0"/>
                <a:ea typeface="MS PGothic" pitchFamily="34" charset="-128"/>
              </a:rPr>
              <a:t>National Center </a:t>
            </a:r>
          </a:p>
          <a:p>
            <a:pPr algn="ctr" fontAlgn="auto">
              <a:spcBef>
                <a:spcPts val="0"/>
              </a:spcBef>
              <a:spcAft>
                <a:spcPts val="0"/>
              </a:spcAft>
            </a:pPr>
            <a:r>
              <a:rPr lang="en-US" sz="1200" b="1" dirty="0">
                <a:solidFill>
                  <a:srgbClr val="FF0000"/>
                </a:solidFill>
                <a:latin typeface="Tahoma" pitchFamily="34" charset="0"/>
                <a:ea typeface="MS PGothic" pitchFamily="34" charset="-128"/>
              </a:rPr>
              <a:t>of Accreditation</a:t>
            </a:r>
            <a:endParaRPr lang="ru-RU" sz="1200" dirty="0">
              <a:solidFill>
                <a:srgbClr val="FF0000"/>
              </a:solidFill>
              <a:latin typeface="Tahoma" pitchFamily="34" charset="0"/>
              <a:ea typeface="MS PGothic" pitchFamily="34" charset="-128"/>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2166186492"/>
              </p:ext>
            </p:extLst>
          </p:nvPr>
        </p:nvGraphicFramePr>
        <p:xfrm>
          <a:off x="76200" y="63500"/>
          <a:ext cx="709613" cy="650875"/>
        </p:xfrm>
        <a:graphic>
          <a:graphicData uri="http://schemas.openxmlformats.org/presentationml/2006/ole">
            <mc:AlternateContent xmlns:mc="http://schemas.openxmlformats.org/markup-compatibility/2006">
              <mc:Choice xmlns:v="urn:schemas-microsoft-com:vml" Requires="v">
                <p:oleObj spid="_x0000_s819354" r:id="rId3" imgW="1800000" imgH="1543680" progId="">
                  <p:embed/>
                </p:oleObj>
              </mc:Choice>
              <mc:Fallback>
                <p:oleObj r:id="rId3" imgW="1800000" imgH="1543680" progId="">
                  <p:embed/>
                  <p:pic>
                    <p:nvPicPr>
                      <p:cNvPr id="0"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500"/>
                        <a:ext cx="7096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4812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11615</TotalTime>
  <Words>905</Words>
  <Application>Microsoft Office PowerPoint</Application>
  <PresentationFormat>Экран (4:3)</PresentationFormat>
  <Paragraphs>200</Paragraphs>
  <Slides>11</Slides>
  <Notes>4</Notes>
  <HiddenSlides>0</HiddenSlides>
  <MMClips>0</MMClips>
  <ScaleCrop>false</ScaleCrop>
  <HeadingPairs>
    <vt:vector size="6" baseType="variant">
      <vt:variant>
        <vt:lpstr>Тема</vt:lpstr>
      </vt:variant>
      <vt:variant>
        <vt:i4>6</vt:i4>
      </vt:variant>
      <vt:variant>
        <vt:lpstr>Внедренные серверы OLE</vt:lpstr>
      </vt:variant>
      <vt:variant>
        <vt:i4>0</vt:i4>
      </vt:variant>
      <vt:variant>
        <vt:lpstr>Заголовки слайдов</vt:lpstr>
      </vt:variant>
      <vt:variant>
        <vt:i4>11</vt:i4>
      </vt:variant>
    </vt:vector>
  </HeadingPairs>
  <TitlesOfParts>
    <vt:vector size="17" baseType="lpstr">
      <vt:lpstr>Тема Office</vt:lpstr>
      <vt:lpstr>7_Office Theme</vt:lpstr>
      <vt:lpstr>11_Тема Office</vt:lpstr>
      <vt:lpstr>12_Тема Office</vt:lpstr>
      <vt:lpstr>13_Тема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Дильнара Балабаева</dc:creator>
  <cp:lastModifiedBy>Сандыбекова Нуржамал Альбековна</cp:lastModifiedBy>
  <cp:revision>1279</cp:revision>
  <cp:lastPrinted>2016-08-10T03:05:53Z</cp:lastPrinted>
  <dcterms:created xsi:type="dcterms:W3CDTF">2012-09-17T04:30:41Z</dcterms:created>
  <dcterms:modified xsi:type="dcterms:W3CDTF">2017-08-23T09:20:37Z</dcterms:modified>
</cp:coreProperties>
</file>