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0"/>
  </p:notesMasterIdLst>
  <p:handoutMasterIdLst>
    <p:handoutMasterId r:id="rId21"/>
  </p:handoutMasterIdLst>
  <p:sldIdLst>
    <p:sldId id="406" r:id="rId2"/>
    <p:sldId id="434" r:id="rId3"/>
    <p:sldId id="430" r:id="rId4"/>
    <p:sldId id="405" r:id="rId5"/>
    <p:sldId id="407" r:id="rId6"/>
    <p:sldId id="408" r:id="rId7"/>
    <p:sldId id="432" r:id="rId8"/>
    <p:sldId id="435" r:id="rId9"/>
    <p:sldId id="419" r:id="rId10"/>
    <p:sldId id="437" r:id="rId11"/>
    <p:sldId id="420" r:id="rId12"/>
    <p:sldId id="422" r:id="rId13"/>
    <p:sldId id="423" r:id="rId14"/>
    <p:sldId id="424" r:id="rId15"/>
    <p:sldId id="426" r:id="rId16"/>
    <p:sldId id="436" r:id="rId17"/>
    <p:sldId id="431" r:id="rId18"/>
    <p:sldId id="429" r:id="rId19"/>
  </p:sldIdLst>
  <p:sldSz cx="9144000" cy="5143500" type="screen16x9"/>
  <p:notesSz cx="6797675" cy="9926638"/>
  <p:defaultTextStyle>
    <a:defPPr>
      <a:defRPr lang="zh-CN"/>
    </a:defPPr>
    <a:lvl1pPr marL="0" algn="l" defTabSz="787938" rtl="0" eaLnBrk="1" latinLnBrk="0" hangingPunct="1">
      <a:defRPr sz="1600" kern="1200">
        <a:solidFill>
          <a:schemeClr val="tx1"/>
        </a:solidFill>
        <a:latin typeface="+mn-lt"/>
        <a:ea typeface="+mn-ea"/>
        <a:cs typeface="+mn-cs"/>
      </a:defRPr>
    </a:lvl1pPr>
    <a:lvl2pPr marL="393969" algn="l" defTabSz="787938" rtl="0" eaLnBrk="1" latinLnBrk="0" hangingPunct="1">
      <a:defRPr sz="1600" kern="1200">
        <a:solidFill>
          <a:schemeClr val="tx1"/>
        </a:solidFill>
        <a:latin typeface="+mn-lt"/>
        <a:ea typeface="+mn-ea"/>
        <a:cs typeface="+mn-cs"/>
      </a:defRPr>
    </a:lvl2pPr>
    <a:lvl3pPr marL="787938" algn="l" defTabSz="787938" rtl="0" eaLnBrk="1" latinLnBrk="0" hangingPunct="1">
      <a:defRPr sz="1600" kern="1200">
        <a:solidFill>
          <a:schemeClr val="tx1"/>
        </a:solidFill>
        <a:latin typeface="+mn-lt"/>
        <a:ea typeface="+mn-ea"/>
        <a:cs typeface="+mn-cs"/>
      </a:defRPr>
    </a:lvl3pPr>
    <a:lvl4pPr marL="1181908" algn="l" defTabSz="787938" rtl="0" eaLnBrk="1" latinLnBrk="0" hangingPunct="1">
      <a:defRPr sz="1600" kern="1200">
        <a:solidFill>
          <a:schemeClr val="tx1"/>
        </a:solidFill>
        <a:latin typeface="+mn-lt"/>
        <a:ea typeface="+mn-ea"/>
        <a:cs typeface="+mn-cs"/>
      </a:defRPr>
    </a:lvl4pPr>
    <a:lvl5pPr marL="1575877" algn="l" defTabSz="787938" rtl="0" eaLnBrk="1" latinLnBrk="0" hangingPunct="1">
      <a:defRPr sz="1600" kern="1200">
        <a:solidFill>
          <a:schemeClr val="tx1"/>
        </a:solidFill>
        <a:latin typeface="+mn-lt"/>
        <a:ea typeface="+mn-ea"/>
        <a:cs typeface="+mn-cs"/>
      </a:defRPr>
    </a:lvl5pPr>
    <a:lvl6pPr marL="1969846" algn="l" defTabSz="787938" rtl="0" eaLnBrk="1" latinLnBrk="0" hangingPunct="1">
      <a:defRPr sz="1600" kern="1200">
        <a:solidFill>
          <a:schemeClr val="tx1"/>
        </a:solidFill>
        <a:latin typeface="+mn-lt"/>
        <a:ea typeface="+mn-ea"/>
        <a:cs typeface="+mn-cs"/>
      </a:defRPr>
    </a:lvl6pPr>
    <a:lvl7pPr marL="2363815" algn="l" defTabSz="787938" rtl="0" eaLnBrk="1" latinLnBrk="0" hangingPunct="1">
      <a:defRPr sz="1600" kern="1200">
        <a:solidFill>
          <a:schemeClr val="tx1"/>
        </a:solidFill>
        <a:latin typeface="+mn-lt"/>
        <a:ea typeface="+mn-ea"/>
        <a:cs typeface="+mn-cs"/>
      </a:defRPr>
    </a:lvl7pPr>
    <a:lvl8pPr marL="2757785" algn="l" defTabSz="787938" rtl="0" eaLnBrk="1" latinLnBrk="0" hangingPunct="1">
      <a:defRPr sz="1600" kern="1200">
        <a:solidFill>
          <a:schemeClr val="tx1"/>
        </a:solidFill>
        <a:latin typeface="+mn-lt"/>
        <a:ea typeface="+mn-ea"/>
        <a:cs typeface="+mn-cs"/>
      </a:defRPr>
    </a:lvl8pPr>
    <a:lvl9pPr marL="3151754" algn="l" defTabSz="787938" rtl="0" eaLnBrk="1" latinLnBrk="0" hangingPunct="1">
      <a:defRPr sz="1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006699"/>
    <a:srgbClr val="00CC99"/>
    <a:srgbClr val="00CC66"/>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2598" autoAdjust="0"/>
    <p:restoredTop sz="94660"/>
  </p:normalViewPr>
  <p:slideViewPr>
    <p:cSldViewPr>
      <p:cViewPr>
        <p:scale>
          <a:sx n="75" d="100"/>
          <a:sy n="75" d="100"/>
        </p:scale>
        <p:origin x="-1517" y="-638"/>
      </p:cViewPr>
      <p:guideLst>
        <p:guide orient="horz" pos="1620"/>
        <p:guide pos="2881"/>
      </p:guideLst>
    </p:cSldViewPr>
  </p:slideViewPr>
  <p:notesTextViewPr>
    <p:cViewPr>
      <p:scale>
        <a:sx n="100" d="100"/>
        <a:sy n="100" d="100"/>
      </p:scale>
      <p:origin x="0" y="0"/>
    </p:cViewPr>
  </p:notesTextViewPr>
  <p:notesViewPr>
    <p:cSldViewPr>
      <p:cViewPr varScale="1">
        <p:scale>
          <a:sx n="60" d="100"/>
          <a:sy n="60" d="100"/>
        </p:scale>
        <p:origin x="-3326" y="-96"/>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BCBC683-F63E-4546-B0E6-F93CE3401E2E}" type="datetimeFigureOut">
              <a:rPr lang="zh-CN" altLang="en-US" smtClean="0"/>
              <a:pPr/>
              <a:t>2017/8/29</a:t>
            </a:fld>
            <a:endParaRPr lang="zh-CN" altLang="en-US"/>
          </a:p>
        </p:txBody>
      </p:sp>
      <p:sp>
        <p:nvSpPr>
          <p:cNvPr id="4" name="页脚占位符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9F8EB1C-1133-41FD-ABB6-172AFEA502B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A840D2D-7DD1-421A-99D5-5B31D8731105}" type="datetimeFigureOut">
              <a:rPr lang="zh-CN" altLang="en-US" smtClean="0"/>
              <a:pPr/>
              <a:t>2017/8/29</a:t>
            </a:fld>
            <a:endParaRPr lang="zh-CN" altLang="en-US"/>
          </a:p>
        </p:txBody>
      </p:sp>
      <p:sp>
        <p:nvSpPr>
          <p:cNvPr id="4" name="幻灯片图像占位符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B742A43-8877-4E38-BB1F-2388D80D33F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787938" rtl="0" eaLnBrk="1" latinLnBrk="0" hangingPunct="1">
      <a:defRPr sz="1000" kern="1200">
        <a:solidFill>
          <a:schemeClr val="tx1"/>
        </a:solidFill>
        <a:latin typeface="+mn-lt"/>
        <a:ea typeface="+mn-ea"/>
        <a:cs typeface="+mn-cs"/>
      </a:defRPr>
    </a:lvl1pPr>
    <a:lvl2pPr marL="393969" algn="l" defTabSz="787938" rtl="0" eaLnBrk="1" latinLnBrk="0" hangingPunct="1">
      <a:defRPr sz="1000" kern="1200">
        <a:solidFill>
          <a:schemeClr val="tx1"/>
        </a:solidFill>
        <a:latin typeface="+mn-lt"/>
        <a:ea typeface="+mn-ea"/>
        <a:cs typeface="+mn-cs"/>
      </a:defRPr>
    </a:lvl2pPr>
    <a:lvl3pPr marL="787938" algn="l" defTabSz="787938" rtl="0" eaLnBrk="1" latinLnBrk="0" hangingPunct="1">
      <a:defRPr sz="1000" kern="1200">
        <a:solidFill>
          <a:schemeClr val="tx1"/>
        </a:solidFill>
        <a:latin typeface="+mn-lt"/>
        <a:ea typeface="+mn-ea"/>
        <a:cs typeface="+mn-cs"/>
      </a:defRPr>
    </a:lvl3pPr>
    <a:lvl4pPr marL="1181908" algn="l" defTabSz="787938" rtl="0" eaLnBrk="1" latinLnBrk="0" hangingPunct="1">
      <a:defRPr sz="1000" kern="1200">
        <a:solidFill>
          <a:schemeClr val="tx1"/>
        </a:solidFill>
        <a:latin typeface="+mn-lt"/>
        <a:ea typeface="+mn-ea"/>
        <a:cs typeface="+mn-cs"/>
      </a:defRPr>
    </a:lvl4pPr>
    <a:lvl5pPr marL="1575877" algn="l" defTabSz="787938" rtl="0" eaLnBrk="1" latinLnBrk="0" hangingPunct="1">
      <a:defRPr sz="1000" kern="1200">
        <a:solidFill>
          <a:schemeClr val="tx1"/>
        </a:solidFill>
        <a:latin typeface="+mn-lt"/>
        <a:ea typeface="+mn-ea"/>
        <a:cs typeface="+mn-cs"/>
      </a:defRPr>
    </a:lvl5pPr>
    <a:lvl6pPr marL="1969846" algn="l" defTabSz="787938" rtl="0" eaLnBrk="1" latinLnBrk="0" hangingPunct="1">
      <a:defRPr sz="1000" kern="1200">
        <a:solidFill>
          <a:schemeClr val="tx1"/>
        </a:solidFill>
        <a:latin typeface="+mn-lt"/>
        <a:ea typeface="+mn-ea"/>
        <a:cs typeface="+mn-cs"/>
      </a:defRPr>
    </a:lvl6pPr>
    <a:lvl7pPr marL="2363815" algn="l" defTabSz="787938" rtl="0" eaLnBrk="1" latinLnBrk="0" hangingPunct="1">
      <a:defRPr sz="1000" kern="1200">
        <a:solidFill>
          <a:schemeClr val="tx1"/>
        </a:solidFill>
        <a:latin typeface="+mn-lt"/>
        <a:ea typeface="+mn-ea"/>
        <a:cs typeface="+mn-cs"/>
      </a:defRPr>
    </a:lvl7pPr>
    <a:lvl8pPr marL="2757785" algn="l" defTabSz="787938" rtl="0" eaLnBrk="1" latinLnBrk="0" hangingPunct="1">
      <a:defRPr sz="1000" kern="1200">
        <a:solidFill>
          <a:schemeClr val="tx1"/>
        </a:solidFill>
        <a:latin typeface="+mn-lt"/>
        <a:ea typeface="+mn-ea"/>
        <a:cs typeface="+mn-cs"/>
      </a:defRPr>
    </a:lvl8pPr>
    <a:lvl9pPr marL="3151754" algn="l" defTabSz="787938"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B742A43-8877-4E38-BB1F-2388D80D33F6}"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B742A43-8877-4E38-BB1F-2388D80D33F6}"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B742A43-8877-4E38-BB1F-2388D80D33F6}"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B742A43-8877-4E38-BB1F-2388D80D33F6}" type="slidenum">
              <a:rPr lang="zh-CN" altLang="en-US" smtClean="0"/>
              <a:pPr/>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B742A43-8877-4E38-BB1F-2388D80D33F6}" type="slidenum">
              <a:rPr lang="zh-CN" altLang="en-US" smtClean="0"/>
              <a:pPr/>
              <a:t>17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839A93F-571C-4ED3-9E61-E5EFAE379245}" type="datetimeFigureOut">
              <a:rPr lang="zh-CN" altLang="en-US" smtClean="0"/>
              <a:pPr/>
              <a:t>2017/8/29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F02EC0-6D11-48E6-B852-C285818D49BF}"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839A93F-571C-4ED3-9E61-E5EFAE379245}" type="datetimeFigureOut">
              <a:rPr lang="zh-CN" altLang="en-US" smtClean="0"/>
              <a:pPr/>
              <a:t>2017/8/29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F02EC0-6D11-48E6-B852-C285818D49BF}"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2"/>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2"/>
            <a:ext cx="6019800" cy="329088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839A93F-571C-4ED3-9E61-E5EFAE379245}" type="datetimeFigureOut">
              <a:rPr lang="zh-CN" altLang="en-US" smtClean="0"/>
              <a:pPr/>
              <a:t>2017/8/29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F02EC0-6D11-48E6-B852-C285818D49BF}"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advTm="0">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839A93F-571C-4ED3-9E61-E5EFAE379245}" type="datetimeFigureOut">
              <a:rPr lang="zh-CN" altLang="en-US" smtClean="0"/>
              <a:pPr/>
              <a:t>2017/8/29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F02EC0-6D11-48E6-B852-C285818D49BF}"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839A93F-571C-4ED3-9E61-E5EFAE379245}" type="datetimeFigureOut">
              <a:rPr lang="zh-CN" altLang="en-US" smtClean="0"/>
              <a:pPr/>
              <a:t>2017/8/29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F02EC0-6D11-48E6-B852-C285818D49BF}" type="slidenum">
              <a:rPr lang="zh-CN" altLang="en-US" smtClean="0"/>
              <a:pPr/>
              <a:t>‹#›</a:t>
            </a:fld>
            <a:endParaRPr lang="zh-CN" altLang="en-US"/>
          </a:p>
        </p:txBody>
      </p:sp>
      <p:cxnSp>
        <p:nvCxnSpPr>
          <p:cNvPr id="8" name="直接连接符 7"/>
          <p:cNvCxnSpPr/>
          <p:nvPr userDrawn="1"/>
        </p:nvCxnSpPr>
        <p:spPr>
          <a:xfrm>
            <a:off x="2123728" y="4731990"/>
            <a:ext cx="1224136" cy="0"/>
          </a:xfrm>
          <a:prstGeom prst="line">
            <a:avLst/>
          </a:prstGeom>
          <a:ln>
            <a:solidFill>
              <a:srgbClr val="0099CC"/>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a:off x="5868144" y="4731990"/>
            <a:ext cx="1224136" cy="0"/>
          </a:xfrm>
          <a:prstGeom prst="line">
            <a:avLst/>
          </a:prstGeom>
          <a:ln>
            <a:solidFill>
              <a:srgbClr val="0099CC"/>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839A93F-571C-4ED3-9E61-E5EFAE379245}" type="datetimeFigureOut">
              <a:rPr lang="zh-CN" altLang="en-US" smtClean="0"/>
              <a:pPr/>
              <a:t>2017/8/29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F02EC0-6D11-48E6-B852-C285818D49BF}"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839A93F-571C-4ED3-9E61-E5EFAE379245}" type="datetimeFigureOut">
              <a:rPr lang="zh-CN" altLang="en-US" smtClean="0"/>
              <a:pPr/>
              <a:t>2017/8/29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F02EC0-6D11-48E6-B852-C285818D49BF}"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839A93F-571C-4ED3-9E61-E5EFAE379245}" type="datetimeFigureOut">
              <a:rPr lang="zh-CN" altLang="en-US" smtClean="0"/>
              <a:pPr/>
              <a:t>2017/8/29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3F02EC0-6D11-48E6-B852-C285818D49BF}"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39A93F-571C-4ED3-9E61-E5EFAE379245}" type="datetimeFigureOut">
              <a:rPr lang="zh-CN" altLang="en-US" smtClean="0"/>
              <a:pPr/>
              <a:t>2017/8/29</a:t>
            </a:fld>
            <a:endParaRPr lang="zh-CN" altLang="en-US" dirty="0"/>
          </a:p>
        </p:txBody>
      </p:sp>
      <p:sp>
        <p:nvSpPr>
          <p:cNvPr id="3" name="页脚占位符 2"/>
          <p:cNvSpPr>
            <a:spLocks noGrp="1"/>
          </p:cNvSpPr>
          <p:nvPr>
            <p:ph type="ftr" sz="quarter" idx="1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03F02EC0-6D11-48E6-B852-C285818D49BF}"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3"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839A93F-571C-4ED3-9E61-E5EFAE379245}" type="datetimeFigureOut">
              <a:rPr lang="zh-CN" altLang="en-US" smtClean="0"/>
              <a:pPr/>
              <a:t>2017/8/29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F02EC0-6D11-48E6-B852-C285818D49B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839A93F-571C-4ED3-9E61-E5EFAE379245}" type="datetimeFigureOut">
              <a:rPr lang="zh-CN" altLang="en-US" smtClean="0"/>
              <a:pPr/>
              <a:t>2017/8/29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F02EC0-6D11-48E6-B852-C285818D49BF}"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839A93F-571C-4ED3-9E61-E5EFAE379245}" type="datetimeFigureOut">
              <a:rPr lang="zh-CN" altLang="en-US" smtClean="0"/>
              <a:pPr/>
              <a:t>2017/8/29</a:t>
            </a:fld>
            <a:endParaRPr lang="zh-CN" altLang="en-US" dirty="0"/>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3F02EC0-6D11-48E6-B852-C285818D49BF}" type="slidenum">
              <a:rPr lang="zh-CN" altLang="en-US" smtClean="0"/>
              <a:pPr/>
              <a:t>‹#›</a:t>
            </a:fld>
            <a:endParaRPr lang="zh-CN" altLang="en-US"/>
          </a:p>
        </p:txBody>
      </p:sp>
      <p:sp>
        <p:nvSpPr>
          <p:cNvPr id="8" name="TextBox 7"/>
          <p:cNvSpPr txBox="1"/>
          <p:nvPr userDrawn="1"/>
        </p:nvSpPr>
        <p:spPr>
          <a:xfrm>
            <a:off x="1" y="0"/>
            <a:ext cx="9143999" cy="187285"/>
          </a:xfrm>
          <a:prstGeom prst="rect">
            <a:avLst/>
          </a:prstGeom>
          <a:gradFill flip="none" rotWithShape="1">
            <a:gsLst>
              <a:gs pos="0">
                <a:srgbClr val="0099CC">
                  <a:shade val="30000"/>
                  <a:satMod val="115000"/>
                </a:srgbClr>
              </a:gs>
              <a:gs pos="50000">
                <a:srgbClr val="0099CC">
                  <a:shade val="67500"/>
                  <a:satMod val="115000"/>
                </a:srgbClr>
              </a:gs>
              <a:gs pos="100000">
                <a:srgbClr val="0099CC">
                  <a:shade val="100000"/>
                  <a:satMod val="115000"/>
                </a:srgbClr>
              </a:gs>
            </a:gsLst>
            <a:lin ang="5400000" scaled="1"/>
            <a:tileRect/>
          </a:gradFill>
        </p:spPr>
        <p:style>
          <a:lnRef idx="1">
            <a:schemeClr val="accent1"/>
          </a:lnRef>
          <a:fillRef idx="3">
            <a:schemeClr val="accent1"/>
          </a:fillRef>
          <a:effectRef idx="2">
            <a:schemeClr val="accent1"/>
          </a:effectRef>
          <a:fontRef idx="minor">
            <a:schemeClr val="lt1"/>
          </a:fontRef>
        </p:style>
        <p:txBody>
          <a:bodyPr wrap="square" lIns="78794" tIns="39397" rIns="78794" bIns="39397" rtlCol="0">
            <a:spAutoFit/>
          </a:bodyPr>
          <a:lstStyle/>
          <a:p>
            <a:endParaRPr lang="en-US" altLang="zh-CN" sz="700" dirty="0" smtClean="0"/>
          </a:p>
        </p:txBody>
      </p:sp>
      <p:cxnSp>
        <p:nvCxnSpPr>
          <p:cNvPr id="20" name="直接连接符 19"/>
          <p:cNvCxnSpPr/>
          <p:nvPr userDrawn="1"/>
        </p:nvCxnSpPr>
        <p:spPr>
          <a:xfrm>
            <a:off x="5348128" y="4948014"/>
            <a:ext cx="1224136" cy="0"/>
          </a:xfrm>
          <a:prstGeom prst="line">
            <a:avLst/>
          </a:prstGeom>
          <a:ln w="38100" cmpd="dbl">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a:off x="7777020" y="4948014"/>
            <a:ext cx="1224136" cy="0"/>
          </a:xfrm>
          <a:prstGeom prst="line">
            <a:avLst/>
          </a:prstGeom>
          <a:ln w="38100" cmpd="dbl">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6593755" y="4743408"/>
            <a:ext cx="1192955" cy="400110"/>
          </a:xfrm>
          <a:prstGeom prst="rect">
            <a:avLst/>
          </a:prstGeom>
          <a:noFill/>
        </p:spPr>
        <p:txBody>
          <a:bodyPr wrap="none" rtlCol="0">
            <a:spAutoFit/>
          </a:bodyPr>
          <a:lstStyle/>
          <a:p>
            <a:r>
              <a:rPr lang="en-US" altLang="zh-CN" sz="2000" b="0" dirty="0" smtClean="0">
                <a:solidFill>
                  <a:srgbClr val="006699"/>
                </a:solidFill>
                <a:effectLst>
                  <a:outerShdw blurRad="38100" dist="38100" dir="2700000" algn="tl">
                    <a:srgbClr val="000000">
                      <a:alpha val="43137"/>
                    </a:srgbClr>
                  </a:outerShdw>
                </a:effectLst>
                <a:latin typeface="Impact" pitchFamily="34" charset="0"/>
              </a:rPr>
              <a:t>CNCA/ZFB</a:t>
            </a:r>
            <a:endParaRPr lang="zh-CN" altLang="en-US" sz="2000" b="0" dirty="0">
              <a:solidFill>
                <a:srgbClr val="006699"/>
              </a:solidFill>
              <a:effectLst>
                <a:outerShdw blurRad="38100" dist="38100" dir="2700000" algn="tl">
                  <a:srgbClr val="000000">
                    <a:alpha val="43137"/>
                  </a:srgbClr>
                </a:outerShdw>
              </a:effectLst>
              <a:latin typeface="Impact" pitchFamily="34" charset="0"/>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oleObject" Target="file:///H:\20170823&#22996;&#26426;&#20851;&#32452;&#25104;.vsd\&#32472;&#22270;\~&#39029;-1\&#23567;&#32452;&#26694;&#26550;.163" TargetMode="External"/><Relationship Id="rId7" Type="http://schemas.openxmlformats.org/officeDocument/2006/relationships/oleObject" Target="???" TargetMode="Externa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2.gif"/><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oleObject" Target="&#35268;&#21010;&#26448;&#26009;/&#35748;&#35777;&#35748;&#21487;&#21313;&#19977;&#20116;&#35268;&#21010;&#30456;&#20851;&#26448;&#26009;/20160726&#21313;&#19977;&#20116;&#35268;&#21010;&#26694;&#26550;&#65288;&#32467;&#26500;&#31616;&#22270;&#65289;.vsd/&#32472;&#22270;/~&#39029;-1/&#23567;&#32452;&#26694;&#26550;.16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5.xml"/><Relationship Id="rId7"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oleObject" Target="file:///H:\20170823&#22996;&#26426;&#20851;&#32452;&#25104;.vsd\&#32472;&#22270;\~&#39029;-1\&#23567;&#32452;&#26694;&#26550;.163" TargetMode="External"/><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691648" y="2000246"/>
            <a:ext cx="7452352" cy="584723"/>
          </a:xfrm>
          <a:prstGeom prst="rect">
            <a:avLst/>
          </a:prstGeom>
          <a:noFill/>
        </p:spPr>
        <p:txBody>
          <a:bodyPr wrap="square" lIns="91389" tIns="45694" rIns="91389" bIns="45694" rtlCol="0">
            <a:spAutoFit/>
          </a:bodyPr>
          <a:lstStyle/>
          <a:p>
            <a:r>
              <a:rPr lang="zh-CN" altLang="en-US" sz="3200" b="1" dirty="0" smtClean="0">
                <a:ln>
                  <a:solidFill>
                    <a:schemeClr val="tx1"/>
                  </a:solidFill>
                </a:ln>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中国认证认可法律法规体系及监管体制　</a:t>
            </a:r>
            <a:endParaRPr lang="zh-CN" altLang="en-US" sz="3200" b="1" dirty="0">
              <a:ln>
                <a:solidFill>
                  <a:schemeClr val="tx1"/>
                </a:solidFill>
              </a:ln>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1763688" y="3500444"/>
            <a:ext cx="6950006" cy="0"/>
          </a:xfrm>
          <a:prstGeom prst="line">
            <a:avLst/>
          </a:prstGeom>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27584" y="699542"/>
            <a:ext cx="1178425" cy="646278"/>
          </a:xfrm>
          <a:prstGeom prst="rect">
            <a:avLst/>
          </a:prstGeom>
          <a:noFill/>
        </p:spPr>
        <p:txBody>
          <a:bodyPr wrap="none" lIns="91389" tIns="45694" rIns="91389" bIns="45694" rtlCol="0">
            <a:spAutoFit/>
          </a:bodyPr>
          <a:lstStyle/>
          <a:p>
            <a:r>
              <a:rPr lang="en-US" altLang="zh-CN" sz="3600" dirty="0" smtClean="0">
                <a:solidFill>
                  <a:schemeClr val="bg1"/>
                </a:solidFill>
                <a:latin typeface="Impact" pitchFamily="34" charset="0"/>
              </a:rPr>
              <a:t>CNCA</a:t>
            </a:r>
            <a:endParaRPr lang="zh-CN" altLang="en-US" sz="3600" dirty="0">
              <a:solidFill>
                <a:schemeClr val="bg1"/>
              </a:solidFill>
              <a:latin typeface="Impact" pitchFamily="34" charset="0"/>
            </a:endParaRPr>
          </a:p>
        </p:txBody>
      </p:sp>
      <p:sp>
        <p:nvSpPr>
          <p:cNvPr id="30" name="TextBox 29"/>
          <p:cNvSpPr txBox="1"/>
          <p:nvPr/>
        </p:nvSpPr>
        <p:spPr>
          <a:xfrm>
            <a:off x="4499992" y="3610336"/>
            <a:ext cx="4185658" cy="461612"/>
          </a:xfrm>
          <a:prstGeom prst="rect">
            <a:avLst/>
          </a:prstGeom>
          <a:noFill/>
        </p:spPr>
        <p:txBody>
          <a:bodyPr wrap="none" lIns="91389" tIns="45694" rIns="91389" bIns="45694" rtlCol="0">
            <a:spAutoFit/>
          </a:bodyPr>
          <a:lstStyle/>
          <a:p>
            <a:pPr algn="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国家认证认可监督管理委员会</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6187881" y="4110402"/>
            <a:ext cx="1313077" cy="461612"/>
          </a:xfrm>
          <a:prstGeom prst="rect">
            <a:avLst/>
          </a:prstGeom>
          <a:noFill/>
        </p:spPr>
        <p:txBody>
          <a:bodyPr wrap="none" lIns="91389" tIns="45694" rIns="91389" bIns="45694" rtlCol="0">
            <a:spAutoFit/>
          </a:bodyPr>
          <a:lstStyle/>
          <a:p>
            <a:r>
              <a:rPr lang="en-US" altLang="zh-CN" sz="2400" b="1" dirty="0" smtClean="0">
                <a:solidFill>
                  <a:srgbClr val="002060"/>
                </a:solidFill>
                <a:effectLst>
                  <a:outerShdw blurRad="38100" dist="38100" dir="2700000" algn="tl">
                    <a:srgbClr val="000000">
                      <a:alpha val="43137"/>
                    </a:srgbClr>
                  </a:outerShdw>
                </a:effectLst>
                <a:latin typeface="Arial Black" pitchFamily="34" charset="0"/>
                <a:ea typeface="微软雅黑" panose="020B0503020204020204" pitchFamily="34" charset="-122"/>
              </a:rPr>
              <a:t>2017.9</a:t>
            </a:r>
            <a:endParaRPr lang="zh-CN" altLang="en-US" sz="2400" b="1" dirty="0">
              <a:solidFill>
                <a:srgbClr val="002060"/>
              </a:solidFill>
              <a:effectLst>
                <a:outerShdw blurRad="38100" dist="38100" dir="2700000" algn="tl">
                  <a:srgbClr val="000000">
                    <a:alpha val="43137"/>
                  </a:srgbClr>
                </a:outerShdw>
              </a:effectLst>
              <a:latin typeface="Arial Black" pitchFamily="34" charset="0"/>
              <a:ea typeface="微软雅黑" panose="020B0503020204020204" pitchFamily="34" charset="-122"/>
            </a:endParaRPr>
          </a:p>
        </p:txBody>
      </p:sp>
      <p:sp>
        <p:nvSpPr>
          <p:cNvPr id="9" name="TextBox 8"/>
          <p:cNvSpPr txBox="1"/>
          <p:nvPr/>
        </p:nvSpPr>
        <p:spPr>
          <a:xfrm>
            <a:off x="7740352" y="714362"/>
            <a:ext cx="864096" cy="830944"/>
          </a:xfrm>
          <a:prstGeom prst="rect">
            <a:avLst/>
          </a:prstGeom>
          <a:noFill/>
          <a:ln>
            <a:solidFill>
              <a:srgbClr val="FF0000"/>
            </a:solidFill>
          </a:ln>
        </p:spPr>
        <p:txBody>
          <a:bodyPr wrap="square" lIns="91389" tIns="45694" rIns="91389" bIns="45694" rtlCol="0">
            <a:spAutoFit/>
          </a:bodyPr>
          <a:lstStyle/>
          <a:p>
            <a:pPr algn="ctr"/>
            <a:r>
              <a:rPr lang="zh-CN" altLang="en-US" sz="2400" b="1" dirty="0" smtClean="0">
                <a:ln>
                  <a:solidFill>
                    <a:schemeClr val="tx1"/>
                  </a:solidFill>
                </a:ln>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政策</a:t>
            </a:r>
            <a:endParaRPr lang="en-US" altLang="zh-CN" sz="2400" b="1" dirty="0" smtClean="0">
              <a:ln>
                <a:solidFill>
                  <a:schemeClr val="tx1"/>
                </a:solidFill>
              </a:ln>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r>
              <a:rPr lang="zh-CN" altLang="en-US" sz="2400" b="1" dirty="0" smtClean="0">
                <a:ln>
                  <a:solidFill>
                    <a:schemeClr val="tx1"/>
                  </a:solidFill>
                </a:ln>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解读</a:t>
            </a:r>
            <a:r>
              <a:rPr lang="zh-CN" altLang="en-US" sz="2400" b="1" dirty="0" smtClean="0">
                <a:ln>
                  <a:solidFill>
                    <a:schemeClr val="tx1"/>
                  </a:solidFill>
                </a:ln>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endParaRPr lang="zh-CN" altLang="en-US" sz="2400" b="1" dirty="0">
              <a:ln>
                <a:solidFill>
                  <a:schemeClr val="tx1"/>
                </a:solidFill>
              </a:ln>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10" name="Picture 2" descr="F:\2016年二季度会议材料\条例.jpeg"/>
          <p:cNvPicPr>
            <a:picLocks noChangeAspect="1" noChangeArrowheads="1"/>
          </p:cNvPicPr>
          <p:nvPr/>
        </p:nvPicPr>
        <p:blipFill>
          <a:blip r:embed="rId3" cstate="print"/>
          <a:srcRect/>
          <a:stretch>
            <a:fillRect/>
          </a:stretch>
        </p:blipFill>
        <p:spPr bwMode="auto">
          <a:xfrm rot="168361">
            <a:off x="696443" y="105847"/>
            <a:ext cx="1460892" cy="2222786"/>
          </a:xfrm>
          <a:prstGeom prst="rect">
            <a:avLst/>
          </a:prstGeom>
          <a:ln>
            <a:noFill/>
          </a:ln>
          <a:effectLst>
            <a:outerShdw blurRad="76200" dir="13500000" sy="23000" kx="1200000" algn="br" rotWithShape="0">
              <a:prstClr val="black">
                <a:alpha val="20000"/>
              </a:prstClr>
            </a:outerShdw>
          </a:effectLst>
          <a:scene3d>
            <a:camera prst="isometricTopUp"/>
            <a:lightRig rig="threePt" dir="t"/>
          </a:scene3d>
        </p:spPr>
      </p:pic>
      <p:sp>
        <p:nvSpPr>
          <p:cNvPr id="11" name="Rectangle 75"/>
          <p:cNvSpPr>
            <a:spLocks noChangeArrowheads="1"/>
          </p:cNvSpPr>
          <p:nvPr/>
        </p:nvSpPr>
        <p:spPr bwMode="auto">
          <a:xfrm>
            <a:off x="2071670" y="2571750"/>
            <a:ext cx="6464314" cy="892552"/>
          </a:xfrm>
          <a:prstGeom prst="rect">
            <a:avLst/>
          </a:prstGeom>
          <a:noFill/>
          <a:ln w="9525" algn="ctr">
            <a:noFill/>
            <a:miter lim="800000"/>
            <a:headEnd/>
            <a:tailEnd/>
          </a:ln>
        </p:spPr>
        <p:txBody>
          <a:bodyPr wrap="square">
            <a:spAutoFit/>
          </a:bodyPr>
          <a:lstStyle/>
          <a:p>
            <a:pPr algn="ctr"/>
            <a:r>
              <a:rPr lang="en-US" altLang="zh-CN" sz="3200" dirty="0" smtClean="0">
                <a:ln>
                  <a:solidFill>
                    <a:schemeClr val="tx1"/>
                  </a:solidFill>
                </a:ln>
                <a:solidFill>
                  <a:srgbClr val="002060"/>
                </a:solidFill>
                <a:latin typeface="Arial Black" pitchFamily="34" charset="0"/>
                <a:ea typeface="仿宋_GB2312" pitchFamily="49" charset="-122"/>
              </a:rPr>
              <a:t>Legislation &amp; Enforcement</a:t>
            </a:r>
          </a:p>
          <a:p>
            <a:pPr algn="ctr"/>
            <a:r>
              <a:rPr lang="en-US" altLang="zh-CN" sz="2000" dirty="0" smtClean="0">
                <a:ln>
                  <a:solidFill>
                    <a:schemeClr val="tx1"/>
                  </a:solidFill>
                </a:ln>
                <a:solidFill>
                  <a:srgbClr val="002060"/>
                </a:solidFill>
                <a:latin typeface="Arial Black" pitchFamily="34" charset="0"/>
                <a:ea typeface="仿宋_GB2312" pitchFamily="49" charset="-122"/>
              </a:rPr>
              <a:t>----Certification &amp; Accreditation of China</a:t>
            </a:r>
            <a:endParaRPr lang="en-US" altLang="zh-CN" sz="2000" dirty="0">
              <a:ln>
                <a:solidFill>
                  <a:schemeClr val="tx1"/>
                </a:solidFill>
              </a:ln>
              <a:solidFill>
                <a:srgbClr val="002060"/>
              </a:solidFill>
              <a:latin typeface="Arial Black" pitchFamily="34" charset="0"/>
              <a:ea typeface="仿宋_GB2312" pitchFamily="49"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1000"/>
                                        <p:tgtEl>
                                          <p:spTgt spid="30"/>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1000"/>
                                        <p:tgtEl>
                                          <p:spTgt spid="3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000"/>
                                        <p:tgtEl>
                                          <p:spTgt spid="9"/>
                                        </p:tgtEl>
                                      </p:cBhvr>
                                    </p:animEffect>
                                  </p:childTnLst>
                                </p:cTn>
                              </p:par>
                              <p:par>
                                <p:cTn id="23" presetID="29"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ppt_x</p:attrName>
                                        </p:attrNameLst>
                                      </p:cBhvr>
                                      <p:tavLst>
                                        <p:tav tm="0">
                                          <p:val>
                                            <p:strVal val="#ppt_x-.2"/>
                                          </p:val>
                                        </p:tav>
                                        <p:tav tm="100000">
                                          <p:val>
                                            <p:strVal val="#ppt_x"/>
                                          </p:val>
                                        </p:tav>
                                      </p:tavLst>
                                    </p:anim>
                                    <p:anim calcmode="lin" valueType="num">
                                      <p:cBhvr>
                                        <p:cTn id="26"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0"/>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heckerboard(across)">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0" grpId="0"/>
      <p:bldP spid="32" grpId="0"/>
      <p:bldP spid="9" grpId="0" animBg="1"/>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7533" name="Object 13"/>
          <p:cNvGraphicFramePr>
            <a:graphicFrameLocks noChangeAspect="1"/>
          </p:cNvGraphicFramePr>
          <p:nvPr/>
        </p:nvGraphicFramePr>
        <p:xfrm>
          <a:off x="142844" y="357172"/>
          <a:ext cx="1285884" cy="4500563"/>
        </p:xfrm>
        <a:graphic>
          <a:graphicData uri="http://schemas.openxmlformats.org/presentationml/2006/ole">
            <p:oleObj spid="_x0000_s107533" name="Visio" r:id="rId3" imgW="4299868" imgH="7298424" progId="Visio.Drawing.11">
              <p:link updateAutomatic="1"/>
            </p:oleObj>
          </a:graphicData>
        </a:graphic>
      </p:graphicFrame>
      <p:sp>
        <p:nvSpPr>
          <p:cNvPr id="4" name="Rectangle 3"/>
          <p:cNvSpPr txBox="1">
            <a:spLocks noChangeArrowheads="1"/>
          </p:cNvSpPr>
          <p:nvPr/>
        </p:nvSpPr>
        <p:spPr>
          <a:xfrm>
            <a:off x="285720" y="642924"/>
            <a:ext cx="1000132" cy="4071966"/>
          </a:xfrm>
          <a:prstGeom prst="rect">
            <a:avLst/>
          </a:prstGeom>
        </p:spPr>
        <p:txBody>
          <a:bodyPr>
            <a:noAutofit/>
          </a:bodyPr>
          <a:lstStyle/>
          <a:p>
            <a:pPr marL="0" marR="0" lvl="0" indent="-342900" algn="l" defTabSz="914400" rtl="0" eaLnBrk="1" fontAlgn="auto" latinLnBrk="0" hangingPunct="1">
              <a:lnSpc>
                <a:spcPct val="100000"/>
              </a:lnSpc>
              <a:spcBef>
                <a:spcPts val="0"/>
              </a:spcBef>
              <a:spcAft>
                <a:spcPts val="0"/>
              </a:spcAft>
              <a:buClrTx/>
              <a:buSzTx/>
              <a:tabLst/>
              <a:defRPr/>
            </a:pPr>
            <a:r>
              <a:rPr kumimoji="0" lang="zh-CN" altLang="en-US" sz="2800" b="1" i="0" u="none" strike="noStrike" kern="1200" cap="none" spc="0" normalizeH="0" baseline="0" noProof="0" dirty="0" smtClean="0">
                <a:ln>
                  <a:solidFill>
                    <a:sysClr val="windowText" lastClr="000000"/>
                  </a:solidFill>
                </a:ln>
                <a:solidFill>
                  <a:srgbClr val="0070C0"/>
                </a:solidFill>
                <a:effectLst>
                  <a:outerShdw blurRad="38100" dist="38100" dir="2700000" algn="tl">
                    <a:srgbClr val="000000">
                      <a:alpha val="43137"/>
                    </a:srgbClr>
                  </a:outerShdw>
                </a:effectLst>
                <a:uLnTx/>
                <a:uFillTx/>
                <a:latin typeface="微软雅黑" pitchFamily="34" charset="-122"/>
                <a:ea typeface="微软雅黑" pitchFamily="34" charset="-122"/>
                <a:cs typeface="+mn-cs"/>
              </a:rPr>
              <a:t>中国认证行政执法监管主体</a:t>
            </a:r>
            <a:r>
              <a:rPr lang="zh-CN" altLang="en-US" sz="2800" b="1" dirty="0" smtClean="0">
                <a:ln>
                  <a:solidFill>
                    <a:sysClr val="windowText" lastClr="000000"/>
                  </a:solidFill>
                </a:ln>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及其主要职责</a:t>
            </a:r>
            <a:endParaRPr kumimoji="0" lang="en-US" altLang="zh-CN" sz="2800" b="1" i="0" u="none" strike="noStrike" kern="1200" cap="none" spc="0" normalizeH="0" baseline="0" noProof="0" dirty="0" smtClean="0">
              <a:ln>
                <a:solidFill>
                  <a:sysClr val="windowText" lastClr="000000"/>
                </a:solidFill>
              </a:ln>
              <a:solidFill>
                <a:srgbClr val="0070C0"/>
              </a:solidFill>
              <a:effectLst>
                <a:outerShdw blurRad="38100" dist="38100" dir="2700000" algn="tl">
                  <a:srgbClr val="000000">
                    <a:alpha val="43137"/>
                  </a:srgbClr>
                </a:outerShdw>
              </a:effectLst>
              <a:uLnTx/>
              <a:uFillTx/>
              <a:latin typeface="微软雅黑" pitchFamily="34" charset="-122"/>
              <a:ea typeface="微软雅黑" pitchFamily="34" charset="-122"/>
              <a:cs typeface="+mn-cs"/>
            </a:endParaRPr>
          </a:p>
          <a:p>
            <a:pPr marL="0" marR="0" lvl="0" indent="-342900" algn="l" defTabSz="914400" rtl="0" eaLnBrk="1" fontAlgn="auto" latinLnBrk="0" hangingPunct="1">
              <a:lnSpc>
                <a:spcPct val="100000"/>
              </a:lnSpc>
              <a:spcBef>
                <a:spcPts val="0"/>
              </a:spcBef>
              <a:spcAft>
                <a:spcPts val="0"/>
              </a:spcAft>
              <a:buClrTx/>
              <a:buSzTx/>
              <a:tabLst/>
              <a:defRPr/>
            </a:pPr>
            <a:endParaRPr kumimoji="0" lang="en-US" altLang="zh-CN" sz="2800" b="1" i="0" u="none" strike="noStrike" kern="1200" cap="none" spc="0" normalizeH="0" baseline="0" noProof="0" dirty="0" smtClean="0">
              <a:ln>
                <a:solidFill>
                  <a:sysClr val="windowText" lastClr="000000"/>
                </a:solidFill>
              </a:ln>
              <a:solidFill>
                <a:srgbClr val="0070C0"/>
              </a:solidFill>
              <a:effectLst>
                <a:outerShdw blurRad="38100" dist="38100" dir="2700000" algn="tl">
                  <a:srgbClr val="000000">
                    <a:alpha val="43137"/>
                  </a:srgbClr>
                </a:outerShdw>
              </a:effectLst>
              <a:uLnTx/>
              <a:uFillTx/>
              <a:latin typeface="微软雅黑" pitchFamily="34" charset="-122"/>
              <a:ea typeface="微软雅黑" pitchFamily="34" charset="-122"/>
              <a:cs typeface="+mn-cs"/>
            </a:endParaRPr>
          </a:p>
        </p:txBody>
      </p:sp>
      <p:sp>
        <p:nvSpPr>
          <p:cNvPr id="9" name="Rectangle 3"/>
          <p:cNvSpPr txBox="1">
            <a:spLocks noChangeArrowheads="1"/>
          </p:cNvSpPr>
          <p:nvPr/>
        </p:nvSpPr>
        <p:spPr>
          <a:xfrm>
            <a:off x="2857488" y="807203"/>
            <a:ext cx="5857916" cy="857256"/>
          </a:xfrm>
          <a:prstGeom prst="rect">
            <a:avLst/>
          </a:prstGeom>
        </p:spPr>
        <p:txBody>
          <a:bodyPr>
            <a:noAutofit/>
          </a:bodyPr>
          <a:lstStyle/>
          <a:p>
            <a:pPr marL="0" marR="0" lvl="0" indent="-342900" defTabSz="914400" rtl="0" eaLnBrk="1" fontAlgn="auto" latinLnBrk="0" hangingPunct="1">
              <a:lnSpc>
                <a:spcPct val="100000"/>
              </a:lnSpc>
              <a:spcBef>
                <a:spcPts val="0"/>
              </a:spcBef>
              <a:spcAft>
                <a:spcPts val="0"/>
              </a:spcAft>
              <a:buClrTx/>
              <a:buSzTx/>
              <a:tabLst/>
              <a:defRPr/>
            </a:pPr>
            <a:r>
              <a:rPr kumimoji="0" lang="zh-CN" altLang="en-US"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微软雅黑" pitchFamily="34" charset="-122"/>
                <a:ea typeface="微软雅黑" pitchFamily="34" charset="-122"/>
                <a:cs typeface="+mn-cs"/>
              </a:rPr>
              <a:t>负责全国认证认可工作的监督管理；</a:t>
            </a:r>
            <a:r>
              <a:rPr kumimoji="0" lang="en-US" altLang="zh-CN"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微软雅黑" pitchFamily="34" charset="-122"/>
                <a:ea typeface="微软雅黑" pitchFamily="34" charset="-122"/>
                <a:cs typeface="+mn-cs"/>
              </a:rPr>
              <a:t> </a:t>
            </a:r>
            <a:r>
              <a:rPr kumimoji="0" lang="zh-CN" altLang="en-US"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微软雅黑" pitchFamily="34" charset="-122"/>
                <a:ea typeface="微软雅黑" pitchFamily="34" charset="-122"/>
                <a:cs typeface="+mn-cs"/>
              </a:rPr>
              <a:t>依法规范和监督认证行为</a:t>
            </a:r>
            <a:r>
              <a:rPr lang="zh-CN" altLang="en-US" b="1" dirty="0" smtClean="0">
                <a:effectLst>
                  <a:outerShdw blurRad="38100" dist="38100" dir="2700000" algn="tl">
                    <a:srgbClr val="000000">
                      <a:alpha val="43137"/>
                    </a:srgbClr>
                  </a:outerShdw>
                </a:effectLst>
                <a:latin typeface="微软雅黑" pitchFamily="34" charset="-122"/>
                <a:ea typeface="微软雅黑" pitchFamily="34" charset="-122"/>
              </a:rPr>
              <a:t>，</a:t>
            </a:r>
            <a:r>
              <a:rPr kumimoji="0" lang="zh-CN" altLang="en-US"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微软雅黑" pitchFamily="34" charset="-122"/>
                <a:ea typeface="微软雅黑" pitchFamily="34" charset="-122"/>
                <a:cs typeface="+mn-cs"/>
              </a:rPr>
              <a:t>组织认证认可违法行为查处；</a:t>
            </a:r>
            <a:r>
              <a:rPr kumimoji="0" lang="en-US" altLang="zh-CN"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微软雅黑" pitchFamily="34" charset="-122"/>
                <a:ea typeface="微软雅黑" pitchFamily="34" charset="-122"/>
                <a:cs typeface="+mn-cs"/>
              </a:rPr>
              <a:t> </a:t>
            </a:r>
            <a:r>
              <a:rPr kumimoji="0" lang="zh-CN" altLang="en-US"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微软雅黑" pitchFamily="34" charset="-122"/>
                <a:ea typeface="微软雅黑" pitchFamily="34" charset="-122"/>
                <a:cs typeface="+mn-cs"/>
              </a:rPr>
              <a:t>对重大认证违法案件进行指导和督办；实施停业整顿、撤销指定或者撤销批准文件等行政处罚。</a:t>
            </a:r>
            <a:endParaRPr kumimoji="0" lang="en-US" altLang="zh-CN"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微软雅黑" pitchFamily="34" charset="-122"/>
              <a:ea typeface="微软雅黑" pitchFamily="34" charset="-122"/>
              <a:cs typeface="+mn-cs"/>
            </a:endParaRPr>
          </a:p>
        </p:txBody>
      </p:sp>
      <p:pic>
        <p:nvPicPr>
          <p:cNvPr id="107528" name="Picture 8" descr="https://timgsa.baidu.com/timg?image&amp;quality=80&amp;size=b9999_10000&amp;sec=1503547776476&amp;di=072fb25318fb4cfa55c97172b4aefa59&amp;imgtype=0&amp;src=http%3A%2F%2Fpic13.997788.com%2Fpic_search%2F00%2F40%2F80%2F99%2Fse40809940.jpg"/>
          <p:cNvPicPr>
            <a:picLocks noChangeAspect="1" noChangeArrowheads="1"/>
          </p:cNvPicPr>
          <p:nvPr/>
        </p:nvPicPr>
        <p:blipFill>
          <a:blip r:embed="rId4" cstate="print"/>
          <a:srcRect/>
          <a:stretch>
            <a:fillRect/>
          </a:stretch>
        </p:blipFill>
        <p:spPr bwMode="auto">
          <a:xfrm>
            <a:off x="1785918" y="1954526"/>
            <a:ext cx="995628" cy="1143008"/>
          </a:xfrm>
          <a:prstGeom prst="rect">
            <a:avLst/>
          </a:prstGeom>
          <a:ln>
            <a:noFill/>
          </a:ln>
          <a:effectLst>
            <a:softEdge rad="112500"/>
          </a:effectLst>
        </p:spPr>
      </p:pic>
      <p:pic>
        <p:nvPicPr>
          <p:cNvPr id="107530" name="Picture 10" descr="https://timgsa.baidu.com/timg?image&amp;quality=80&amp;size=b9999_10000&amp;sec=1503547871427&amp;di=f21d01c30bf6abdb6e232130e539db65&amp;imgtype=0&amp;src=http%3A%2F%2Fimg008.hc360.cn%2Fy4%2FM01%2FF9%2FD0%2FwKhQiFUza-aEU5nsAAAAAObNBVg188.jpg..300x300.jpg"/>
          <p:cNvPicPr>
            <a:picLocks noChangeAspect="1" noChangeArrowheads="1"/>
          </p:cNvPicPr>
          <p:nvPr/>
        </p:nvPicPr>
        <p:blipFill>
          <a:blip r:embed="rId5"/>
          <a:srcRect/>
          <a:stretch>
            <a:fillRect/>
          </a:stretch>
        </p:blipFill>
        <p:spPr bwMode="auto">
          <a:xfrm>
            <a:off x="1714480" y="3526162"/>
            <a:ext cx="1071570" cy="1117290"/>
          </a:xfrm>
          <a:prstGeom prst="rect">
            <a:avLst/>
          </a:prstGeom>
          <a:ln>
            <a:noFill/>
          </a:ln>
          <a:effectLst>
            <a:softEdge rad="112500"/>
          </a:effectLst>
        </p:spPr>
      </p:pic>
      <p:sp>
        <p:nvSpPr>
          <p:cNvPr id="12" name="矩形 11"/>
          <p:cNvSpPr/>
          <p:nvPr/>
        </p:nvSpPr>
        <p:spPr>
          <a:xfrm>
            <a:off x="2857488" y="2021649"/>
            <a:ext cx="6143668" cy="1323439"/>
          </a:xfrm>
          <a:prstGeom prst="rect">
            <a:avLst/>
          </a:prstGeom>
        </p:spPr>
        <p:txBody>
          <a:bodyPr wrap="square">
            <a:spAutoFit/>
          </a:bodyPr>
          <a:lstStyle/>
          <a:p>
            <a:pPr>
              <a:defRPr/>
            </a:pPr>
            <a:r>
              <a:rPr lang="zh-CN" altLang="en-US" b="1" dirty="0" smtClean="0">
                <a:effectLst>
                  <a:outerShdw blurRad="38100" dist="38100" dir="2700000" algn="tl">
                    <a:srgbClr val="000000">
                      <a:alpha val="43137"/>
                    </a:srgbClr>
                  </a:outerShdw>
                </a:effectLst>
                <a:latin typeface="微软雅黑" pitchFamily="34" charset="-122"/>
                <a:ea typeface="微软雅黑" pitchFamily="34" charset="-122"/>
              </a:rPr>
              <a:t>推动强制性产品认证制度实施；实施强制性产品认证执法检查和行政处罚；受理认证申投诉，组织查处认证违法行为；依法对强制性认证产品实施入境验证；负责强制性认证产品特殊情况免办审批；负责出口食品生产加工企业备案及监管；监督外资认证机构，维护认证市场秩序。 </a:t>
            </a:r>
            <a:r>
              <a:rPr lang="en-US" altLang="zh-CN" b="1" dirty="0" smtClean="0">
                <a:effectLst>
                  <a:outerShdw blurRad="38100" dist="38100" dir="2700000" algn="tl">
                    <a:srgbClr val="000000">
                      <a:alpha val="43137"/>
                    </a:srgbClr>
                  </a:outerShdw>
                </a:effectLst>
                <a:latin typeface="微软雅黑" pitchFamily="34" charset="-122"/>
                <a:ea typeface="微软雅黑" pitchFamily="34" charset="-122"/>
              </a:rPr>
              <a:t> </a:t>
            </a:r>
            <a:endParaRPr lang="zh-CN" altLang="en-US" b="1" dirty="0" smtClean="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3" name="矩形 12"/>
          <p:cNvSpPr/>
          <p:nvPr/>
        </p:nvSpPr>
        <p:spPr>
          <a:xfrm>
            <a:off x="2857488" y="3736161"/>
            <a:ext cx="6143668" cy="978729"/>
          </a:xfrm>
          <a:prstGeom prst="rect">
            <a:avLst/>
          </a:prstGeom>
        </p:spPr>
        <p:txBody>
          <a:bodyPr wrap="square">
            <a:spAutoFit/>
          </a:bodyPr>
          <a:lstStyle/>
          <a:p>
            <a:pPr>
              <a:lnSpc>
                <a:spcPct val="90000"/>
              </a:lnSpc>
              <a:defRPr/>
            </a:pPr>
            <a:r>
              <a:rPr lang="zh-CN" altLang="en-US" b="1" dirty="0" smtClean="0">
                <a:effectLst>
                  <a:outerShdw blurRad="38100" dist="38100" dir="2700000" algn="tl">
                    <a:srgbClr val="000000">
                      <a:alpha val="43137"/>
                    </a:srgbClr>
                  </a:outerShdw>
                </a:effectLst>
                <a:latin typeface="微软雅黑" pitchFamily="34" charset="-122"/>
                <a:ea typeface="微软雅黑" pitchFamily="34" charset="-122"/>
              </a:rPr>
              <a:t>推动强制性产品认证制度实施；实施强制性产品认证执法检查和行政处罚；受理认证申投诉，组织查处认证违法行为；负责本辖区认证机构监管，维护市场秩序；承担所辖区域内检验检测机构资质认定及监督检查工作。</a:t>
            </a:r>
          </a:p>
        </p:txBody>
      </p:sp>
      <p:pic>
        <p:nvPicPr>
          <p:cNvPr id="107532" name="Picture 12" descr="https://timgsa.baidu.com/timg?image&amp;quality=80&amp;size=b9999_10000&amp;sec=1503549883081&amp;di=a17ab753d801d2cea202dfd28e8892ef&amp;imgtype=0&amp;src=http%3A%2F%2Fp2.cri.cn%2FM00%2F1A%2FF3%2FCqgNOlZSaOCAWSWzAAAAAAAAAAA297.400x240.gif"/>
          <p:cNvPicPr>
            <a:picLocks noChangeAspect="1" noChangeArrowheads="1"/>
          </p:cNvPicPr>
          <p:nvPr/>
        </p:nvPicPr>
        <p:blipFill>
          <a:blip r:embed="rId6"/>
          <a:srcRect/>
          <a:stretch>
            <a:fillRect/>
          </a:stretch>
        </p:blipFill>
        <p:spPr bwMode="auto">
          <a:xfrm>
            <a:off x="1643042" y="811518"/>
            <a:ext cx="1186255" cy="785818"/>
          </a:xfrm>
          <a:prstGeom prst="rect">
            <a:avLst/>
          </a:prstGeom>
          <a:noFill/>
        </p:spPr>
      </p:pic>
      <p:graphicFrame>
        <p:nvGraphicFramePr>
          <p:cNvPr id="107534" name="Object 14"/>
          <p:cNvGraphicFramePr>
            <a:graphicFrameLocks noChangeAspect="1"/>
          </p:cNvGraphicFramePr>
          <p:nvPr/>
        </p:nvGraphicFramePr>
        <p:xfrm>
          <a:off x="714348" y="1704888"/>
          <a:ext cx="1470891" cy="1152614"/>
        </p:xfrm>
        <a:graphic>
          <a:graphicData uri="http://schemas.openxmlformats.org/presentationml/2006/ole">
            <p:oleObj spid="_x0000_s107534" name="Visio" r:id="rId7" imgW="2779560" imgH="2256984" progId="Visio.Drawing.11">
              <p:link updateAutomatic="1"/>
            </p:oleObj>
          </a:graphicData>
        </a:graphic>
      </p:graphicFrame>
      <p:sp>
        <p:nvSpPr>
          <p:cNvPr id="14" name="矩形 13"/>
          <p:cNvSpPr/>
          <p:nvPr/>
        </p:nvSpPr>
        <p:spPr>
          <a:xfrm>
            <a:off x="1214414" y="304370"/>
            <a:ext cx="8072494" cy="369332"/>
          </a:xfrm>
          <a:prstGeom prst="rect">
            <a:avLst/>
          </a:prstGeom>
        </p:spPr>
        <p:txBody>
          <a:bodyPr wrap="square">
            <a:spAutoFit/>
          </a:bodyPr>
          <a:lstStyle/>
          <a:p>
            <a:r>
              <a:rPr lang="en-US" altLang="zh-CN" sz="1800" dirty="0" smtClean="0">
                <a:latin typeface="Arial Black" pitchFamily="34" charset="0"/>
              </a:rPr>
              <a:t>Certification and Accreditation </a:t>
            </a:r>
            <a:r>
              <a:rPr lang="en-US" altLang="zh-CN" sz="1800" dirty="0" smtClean="0">
                <a:latin typeface="Arial Black" pitchFamily="34" charset="0"/>
              </a:rPr>
              <a:t>Enforcement</a:t>
            </a:r>
            <a:r>
              <a:rPr lang="en-US" altLang="zh-CN" sz="1800" dirty="0" smtClean="0">
                <a:latin typeface="Arial Black" pitchFamily="34" charset="0"/>
              </a:rPr>
              <a:t> </a:t>
            </a:r>
            <a:r>
              <a:rPr lang="en-US" altLang="zh-CN" sz="1800" dirty="0" smtClean="0">
                <a:latin typeface="Arial Black" pitchFamily="34" charset="0"/>
              </a:rPr>
              <a:t>System of China</a:t>
            </a:r>
            <a:endParaRPr lang="zh-CN" altLang="en-US" sz="18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107533"/>
                                        </p:tgtEl>
                                        <p:attrNameLst>
                                          <p:attrName>style.visibility</p:attrName>
                                        </p:attrNameLst>
                                      </p:cBhvr>
                                      <p:to>
                                        <p:strVal val="visible"/>
                                      </p:to>
                                    </p:set>
                                    <p:animEffect transition="in" filter="plus(in)">
                                      <p:cBhvr>
                                        <p:cTn id="7" dur="1000"/>
                                        <p:tgtEl>
                                          <p:spTgt spid="1075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07532"/>
                                        </p:tgtEl>
                                        <p:attrNameLst>
                                          <p:attrName>style.visibility</p:attrName>
                                        </p:attrNameLst>
                                      </p:cBhvr>
                                      <p:to>
                                        <p:strVal val="visible"/>
                                      </p:to>
                                    </p:set>
                                    <p:animEffect transition="in" filter="wipe(up)">
                                      <p:cBhvr>
                                        <p:cTn id="11" dur="1000"/>
                                        <p:tgtEl>
                                          <p:spTgt spid="107532"/>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107528"/>
                                        </p:tgtEl>
                                        <p:attrNameLst>
                                          <p:attrName>style.visibility</p:attrName>
                                        </p:attrNameLst>
                                      </p:cBhvr>
                                      <p:to>
                                        <p:strVal val="visible"/>
                                      </p:to>
                                    </p:set>
                                    <p:animEffect transition="in" filter="wipe(up)">
                                      <p:cBhvr>
                                        <p:cTn id="15" dur="1000"/>
                                        <p:tgtEl>
                                          <p:spTgt spid="107528"/>
                                        </p:tgtEl>
                                      </p:cBhvr>
                                    </p:animEffect>
                                  </p:childTnLst>
                                </p:cTn>
                              </p:par>
                            </p:childTnLst>
                          </p:cTn>
                        </p:par>
                        <p:par>
                          <p:cTn id="16" fill="hold">
                            <p:stCondLst>
                              <p:cond delay="3000"/>
                            </p:stCondLst>
                            <p:childTnLst>
                              <p:par>
                                <p:cTn id="17" presetID="22" presetClass="entr" presetSubtype="1" fill="hold" nodeType="afterEffect">
                                  <p:stCondLst>
                                    <p:cond delay="0"/>
                                  </p:stCondLst>
                                  <p:childTnLst>
                                    <p:set>
                                      <p:cBhvr>
                                        <p:cTn id="18" dur="1" fill="hold">
                                          <p:stCondLst>
                                            <p:cond delay="0"/>
                                          </p:stCondLst>
                                        </p:cTn>
                                        <p:tgtEl>
                                          <p:spTgt spid="107530"/>
                                        </p:tgtEl>
                                        <p:attrNameLst>
                                          <p:attrName>style.visibility</p:attrName>
                                        </p:attrNameLst>
                                      </p:cBhvr>
                                      <p:to>
                                        <p:strVal val="visible"/>
                                      </p:to>
                                    </p:set>
                                    <p:animEffect transition="in" filter="wipe(up)">
                                      <p:cBhvr>
                                        <p:cTn id="19" dur="1000"/>
                                        <p:tgtEl>
                                          <p:spTgt spid="107530"/>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107534"/>
                                        </p:tgtEl>
                                        <p:attrNameLst>
                                          <p:attrName>style.visibility</p:attrName>
                                        </p:attrNameLst>
                                      </p:cBhvr>
                                      <p:to>
                                        <p:strVal val="visible"/>
                                      </p:to>
                                    </p:set>
                                    <p:animEffect transition="in" filter="wipe(left)">
                                      <p:cBhvr>
                                        <p:cTn id="23" dur="1000"/>
                                        <p:tgtEl>
                                          <p:spTgt spid="107534"/>
                                        </p:tgtEl>
                                      </p:cBhvr>
                                    </p:animEffect>
                                  </p:childTnLst>
                                </p:cTn>
                              </p:par>
                            </p:childTnLst>
                          </p:cTn>
                        </p:par>
                        <p:par>
                          <p:cTn id="24" fill="hold">
                            <p:stCondLst>
                              <p:cond delay="5000"/>
                            </p:stCondLst>
                            <p:childTnLst>
                              <p:par>
                                <p:cTn id="25" presetID="39" presetClass="entr" presetSubtype="0" accel="100000" fill="hold" grpId="0" nodeType="after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p:cTn id="27" dur="2000" fill="hold"/>
                                        <p:tgtEl>
                                          <p:spTgt spid="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2000" fill="hold"/>
                                        <p:tgtEl>
                                          <p:spTgt spid="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2000" fill="hold"/>
                                        <p:tgtEl>
                                          <p:spTgt spid="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2000" fill="hold"/>
                                        <p:tgtEl>
                                          <p:spTgt spid="4">
                                            <p:txEl>
                                              <p:pRg st="0" end="0"/>
                                            </p:txEl>
                                          </p:spTgt>
                                        </p:tgtEl>
                                        <p:attrNameLst>
                                          <p:attrName>ppt_y</p:attrName>
                                        </p:attrNameLst>
                                      </p:cBhvr>
                                      <p:tavLst>
                                        <p:tav tm="0">
                                          <p:val>
                                            <p:strVal val="#ppt_y"/>
                                          </p:val>
                                        </p:tav>
                                        <p:tav tm="100000">
                                          <p:val>
                                            <p:strVal val="#ppt_y"/>
                                          </p:val>
                                        </p:tav>
                                      </p:tavLst>
                                    </p:anim>
                                  </p:childTnLst>
                                </p:cTn>
                              </p:par>
                              <p:par>
                                <p:cTn id="31" presetID="39" presetClass="entr" presetSubtype="0" accel="100000" fill="hold" grpId="0" nodeType="with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 calcmode="lin" valueType="num">
                                      <p:cBhvr>
                                        <p:cTn id="33" dur="2000" fill="hold"/>
                                        <p:tgtEl>
                                          <p:spTgt spid="9">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2000" fill="hold"/>
                                        <p:tgtEl>
                                          <p:spTgt spid="9">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2000" fill="hold"/>
                                        <p:tgtEl>
                                          <p:spTgt spid="9">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2000" fill="hold"/>
                                        <p:tgtEl>
                                          <p:spTgt spid="9">
                                            <p:txEl>
                                              <p:pRg st="0" end="0"/>
                                            </p:txEl>
                                          </p:spTgt>
                                        </p:tgtEl>
                                        <p:attrNameLst>
                                          <p:attrName>ppt_y</p:attrName>
                                        </p:attrNameLst>
                                      </p:cBhvr>
                                      <p:tavLst>
                                        <p:tav tm="0">
                                          <p:val>
                                            <p:strVal val="#ppt_y"/>
                                          </p:val>
                                        </p:tav>
                                        <p:tav tm="100000">
                                          <p:val>
                                            <p:strVal val="#ppt_y"/>
                                          </p:val>
                                        </p:tav>
                                      </p:tavLst>
                                    </p:anim>
                                  </p:childTnLst>
                                </p:cTn>
                              </p:par>
                              <p:par>
                                <p:cTn id="37" presetID="39" presetClass="entr" presetSubtype="0" accel="10000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20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40" dur="20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41" dur="20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42" dur="2000" fill="hold"/>
                                        <p:tgtEl>
                                          <p:spTgt spid="12"/>
                                        </p:tgtEl>
                                        <p:attrNameLst>
                                          <p:attrName>ppt_y</p:attrName>
                                        </p:attrNameLst>
                                      </p:cBhvr>
                                      <p:tavLst>
                                        <p:tav tm="0">
                                          <p:val>
                                            <p:strVal val="#ppt_y"/>
                                          </p:val>
                                        </p:tav>
                                        <p:tav tm="100000">
                                          <p:val>
                                            <p:strVal val="#ppt_y"/>
                                          </p:val>
                                        </p:tav>
                                      </p:tavLst>
                                    </p:anim>
                                  </p:childTnLst>
                                </p:cTn>
                              </p:par>
                              <p:par>
                                <p:cTn id="43" presetID="39" presetClass="entr" presetSubtype="0" accel="10000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20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46" dur="20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47" dur="20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48" dur="2000" fill="hold"/>
                                        <p:tgtEl>
                                          <p:spTgt spid="13"/>
                                        </p:tgtEl>
                                        <p:attrNameLst>
                                          <p:attrName>ppt_y</p:attrName>
                                        </p:attrNameLst>
                                      </p:cBhvr>
                                      <p:tavLst>
                                        <p:tav tm="0">
                                          <p:val>
                                            <p:strVal val="#ppt_y"/>
                                          </p:val>
                                        </p:tav>
                                        <p:tav tm="100000">
                                          <p:val>
                                            <p:strVal val="#ppt_y"/>
                                          </p:val>
                                        </p:tav>
                                      </p:tavLst>
                                    </p:anim>
                                  </p:childTnLst>
                                </p:cTn>
                              </p:par>
                              <p:par>
                                <p:cTn id="49" presetID="22" presetClass="entr" presetSubtype="8"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build="p"/>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Users\liuzs\Desktop\爱奇艺20170708072531.png"/>
          <p:cNvPicPr>
            <a:picLocks noChangeAspect="1" noChangeArrowheads="1"/>
          </p:cNvPicPr>
          <p:nvPr/>
        </p:nvPicPr>
        <p:blipFill>
          <a:blip r:embed="rId2" cstate="print"/>
          <a:srcRect/>
          <a:stretch>
            <a:fillRect/>
          </a:stretch>
        </p:blipFill>
        <p:spPr bwMode="auto">
          <a:xfrm>
            <a:off x="1187624" y="908726"/>
            <a:ext cx="7956376" cy="1929966"/>
          </a:xfrm>
          <a:prstGeom prst="rect">
            <a:avLst/>
          </a:prstGeom>
          <a:noFill/>
        </p:spPr>
      </p:pic>
      <p:pic>
        <p:nvPicPr>
          <p:cNvPr id="61443" name="Picture 3" descr="C:\Users\liuzs\Desktop\爱奇艺20170708072740.png"/>
          <p:cNvPicPr>
            <a:picLocks noChangeAspect="1" noChangeArrowheads="1"/>
          </p:cNvPicPr>
          <p:nvPr/>
        </p:nvPicPr>
        <p:blipFill>
          <a:blip r:embed="rId3" cstate="print"/>
          <a:srcRect/>
          <a:stretch>
            <a:fillRect/>
          </a:stretch>
        </p:blipFill>
        <p:spPr bwMode="auto">
          <a:xfrm>
            <a:off x="1187624" y="3000378"/>
            <a:ext cx="7956376" cy="1802480"/>
          </a:xfrm>
          <a:prstGeom prst="rect">
            <a:avLst/>
          </a:prstGeom>
          <a:noFill/>
        </p:spPr>
      </p:pic>
      <p:sp>
        <p:nvSpPr>
          <p:cNvPr id="4" name="矩形 3"/>
          <p:cNvSpPr/>
          <p:nvPr/>
        </p:nvSpPr>
        <p:spPr>
          <a:xfrm>
            <a:off x="-31" y="214296"/>
            <a:ext cx="1187655" cy="4929222"/>
          </a:xfrm>
          <a:prstGeom prst="rect">
            <a:avLst/>
          </a:prstGeom>
          <a:gradFill flip="none" rotWithShape="1">
            <a:gsLst>
              <a:gs pos="0">
                <a:srgbClr val="006699">
                  <a:shade val="30000"/>
                  <a:satMod val="115000"/>
                </a:srgbClr>
              </a:gs>
              <a:gs pos="50000">
                <a:srgbClr val="006699">
                  <a:shade val="67500"/>
                  <a:satMod val="115000"/>
                </a:srgbClr>
              </a:gs>
              <a:gs pos="100000">
                <a:srgbClr val="006699">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p:cNvSpPr txBox="1"/>
          <p:nvPr/>
        </p:nvSpPr>
        <p:spPr>
          <a:xfrm>
            <a:off x="84511" y="411510"/>
            <a:ext cx="1031105" cy="4555049"/>
          </a:xfrm>
          <a:prstGeom prst="rect">
            <a:avLst/>
          </a:prstGeom>
          <a:noFill/>
        </p:spPr>
        <p:txBody>
          <a:bodyPr wrap="square" lIns="121880" tIns="60938" rIns="121880" bIns="60938">
            <a:spAutoFit/>
          </a:bodyPr>
          <a:lstStyle/>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中</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国</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认</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证</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执</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法</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监</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管</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体</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系</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建</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设</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1214414" y="304370"/>
            <a:ext cx="8072494" cy="369332"/>
          </a:xfrm>
          <a:prstGeom prst="rect">
            <a:avLst/>
          </a:prstGeom>
        </p:spPr>
        <p:txBody>
          <a:bodyPr wrap="square">
            <a:spAutoFit/>
          </a:bodyPr>
          <a:lstStyle/>
          <a:p>
            <a:r>
              <a:rPr lang="en-US" altLang="zh-CN" sz="1800" dirty="0" smtClean="0">
                <a:latin typeface="Arial Black" pitchFamily="34" charset="0"/>
              </a:rPr>
              <a:t>Certification and Accreditation </a:t>
            </a:r>
            <a:r>
              <a:rPr lang="en-US" altLang="zh-CN" sz="1800" dirty="0" smtClean="0">
                <a:latin typeface="Arial Black" pitchFamily="34" charset="0"/>
              </a:rPr>
              <a:t>Enforcement</a:t>
            </a:r>
            <a:r>
              <a:rPr lang="en-US" altLang="zh-CN" sz="1800" dirty="0" smtClean="0">
                <a:latin typeface="Arial Black" pitchFamily="34" charset="0"/>
              </a:rPr>
              <a:t> </a:t>
            </a:r>
            <a:r>
              <a:rPr lang="en-US" altLang="zh-CN" sz="1800" dirty="0" smtClean="0">
                <a:latin typeface="Arial Black" pitchFamily="34" charset="0"/>
              </a:rPr>
              <a:t>System of China</a:t>
            </a:r>
            <a:endParaRPr lang="zh-CN" altLang="en-US" sz="18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1443"/>
                                        </p:tgtEl>
                                        <p:attrNameLst>
                                          <p:attrName>style.visibility</p:attrName>
                                        </p:attrNameLst>
                                      </p:cBhvr>
                                      <p:to>
                                        <p:strVal val="visible"/>
                                      </p:to>
                                    </p:set>
                                    <p:animEffect transition="in" filter="dissolve">
                                      <p:cBhvr>
                                        <p:cTn id="7" dur="1000"/>
                                        <p:tgtEl>
                                          <p:spTgt spid="61443"/>
                                        </p:tgtEl>
                                      </p:cBhvr>
                                    </p:animEffect>
                                  </p:childTnLst>
                                </p:cTn>
                              </p:par>
                              <p:par>
                                <p:cTn id="8" presetID="9" presetClass="entr" presetSubtype="0" fill="hold" nodeType="withEffect">
                                  <p:stCondLst>
                                    <p:cond delay="0"/>
                                  </p:stCondLst>
                                  <p:childTnLst>
                                    <p:set>
                                      <p:cBhvr>
                                        <p:cTn id="9" dur="1" fill="hold">
                                          <p:stCondLst>
                                            <p:cond delay="0"/>
                                          </p:stCondLst>
                                        </p:cTn>
                                        <p:tgtEl>
                                          <p:spTgt spid="61442"/>
                                        </p:tgtEl>
                                        <p:attrNameLst>
                                          <p:attrName>style.visibility</p:attrName>
                                        </p:attrNameLst>
                                      </p:cBhvr>
                                      <p:to>
                                        <p:strVal val="visible"/>
                                      </p:to>
                                    </p:set>
                                    <p:animEffect transition="in" filter="dissolve">
                                      <p:cBhvr>
                                        <p:cTn id="10" dur="1000"/>
                                        <p:tgtEl>
                                          <p:spTgt spid="6144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par>
                                <p:cTn id="14" presetID="22" presetClass="entr" presetSubtype="8"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1000"/>
                                        <p:tgtEl>
                                          <p:spTgt spid="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 descr="C:\Users\liuzs\AppData\Roaming\Tencent\Users\1091516746\QQ\WinTemp\RichOle\Y832OMR2UA`(F1Q(2Q90{7S.png"/>
          <p:cNvPicPr>
            <a:picLocks noChangeAspect="1" noChangeArrowheads="1"/>
          </p:cNvPicPr>
          <p:nvPr/>
        </p:nvPicPr>
        <p:blipFill>
          <a:blip r:embed="rId2" cstate="print"/>
          <a:srcRect/>
          <a:stretch>
            <a:fillRect/>
          </a:stretch>
        </p:blipFill>
        <p:spPr bwMode="auto">
          <a:xfrm>
            <a:off x="1285852" y="630870"/>
            <a:ext cx="7858148" cy="4226896"/>
          </a:xfrm>
          <a:prstGeom prst="rect">
            <a:avLst/>
          </a:prstGeom>
          <a:noFill/>
        </p:spPr>
      </p:pic>
      <p:sp>
        <p:nvSpPr>
          <p:cNvPr id="4" name="矩形 3"/>
          <p:cNvSpPr/>
          <p:nvPr/>
        </p:nvSpPr>
        <p:spPr>
          <a:xfrm>
            <a:off x="-31" y="214296"/>
            <a:ext cx="1187655" cy="4929222"/>
          </a:xfrm>
          <a:prstGeom prst="rect">
            <a:avLst/>
          </a:prstGeom>
          <a:gradFill flip="none" rotWithShape="1">
            <a:gsLst>
              <a:gs pos="0">
                <a:srgbClr val="006699">
                  <a:shade val="30000"/>
                  <a:satMod val="115000"/>
                </a:srgbClr>
              </a:gs>
              <a:gs pos="50000">
                <a:srgbClr val="006699">
                  <a:shade val="67500"/>
                  <a:satMod val="115000"/>
                </a:srgbClr>
              </a:gs>
              <a:gs pos="100000">
                <a:srgbClr val="006699">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p:cNvSpPr txBox="1"/>
          <p:nvPr/>
        </p:nvSpPr>
        <p:spPr>
          <a:xfrm>
            <a:off x="84511" y="411510"/>
            <a:ext cx="1031105" cy="4555049"/>
          </a:xfrm>
          <a:prstGeom prst="rect">
            <a:avLst/>
          </a:prstGeom>
          <a:noFill/>
        </p:spPr>
        <p:txBody>
          <a:bodyPr wrap="square" lIns="121880" tIns="60938" rIns="121880" bIns="60938">
            <a:spAutoFit/>
          </a:bodyPr>
          <a:lstStyle/>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中</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国</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认</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证</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执</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法</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监</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管</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体</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系</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建</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设</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1142976" y="2214560"/>
            <a:ext cx="1785950" cy="923330"/>
          </a:xfrm>
          <a:prstGeom prst="rect">
            <a:avLst/>
          </a:prstGeom>
          <a:ln>
            <a:solidFill>
              <a:srgbClr val="FF0000"/>
            </a:solidFill>
          </a:ln>
        </p:spPr>
        <p:txBody>
          <a:bodyPr wrap="square">
            <a:spAutoFit/>
          </a:bodyPr>
          <a:lstStyle/>
          <a:p>
            <a:pPr algn="ctr"/>
            <a:r>
              <a:rPr lang="en-US" altLang="zh-CN" sz="1800" b="1" dirty="0" smtClean="0">
                <a:latin typeface="Arial Black" pitchFamily="34" charset="0"/>
                <a:ea typeface="楷体_GB2312" pitchFamily="49" charset="-122"/>
              </a:rPr>
              <a:t>  Regional Enforcement Cooperation</a:t>
            </a:r>
            <a:endParaRPr lang="zh-CN" altLang="en-US" sz="1800" dirty="0">
              <a:latin typeface="Arial Black" pitchFamily="34" charset="0"/>
            </a:endParaRPr>
          </a:p>
        </p:txBody>
      </p:sp>
      <p:sp>
        <p:nvSpPr>
          <p:cNvPr id="8" name="矩形 7"/>
          <p:cNvSpPr/>
          <p:nvPr/>
        </p:nvSpPr>
        <p:spPr>
          <a:xfrm>
            <a:off x="1214414" y="304370"/>
            <a:ext cx="8072494" cy="369332"/>
          </a:xfrm>
          <a:prstGeom prst="rect">
            <a:avLst/>
          </a:prstGeom>
        </p:spPr>
        <p:txBody>
          <a:bodyPr wrap="square">
            <a:spAutoFit/>
          </a:bodyPr>
          <a:lstStyle/>
          <a:p>
            <a:r>
              <a:rPr lang="en-US" altLang="zh-CN" sz="1800" dirty="0" smtClean="0">
                <a:latin typeface="Arial Black" pitchFamily="34" charset="0"/>
              </a:rPr>
              <a:t>Certification and Accreditation </a:t>
            </a:r>
            <a:r>
              <a:rPr lang="en-US" altLang="zh-CN" sz="1800" dirty="0" smtClean="0">
                <a:latin typeface="Arial Black" pitchFamily="34" charset="0"/>
              </a:rPr>
              <a:t>Enforcement</a:t>
            </a:r>
            <a:r>
              <a:rPr lang="en-US" altLang="zh-CN" sz="1800" dirty="0" smtClean="0">
                <a:latin typeface="Arial Black" pitchFamily="34" charset="0"/>
              </a:rPr>
              <a:t> </a:t>
            </a:r>
            <a:r>
              <a:rPr lang="en-US" altLang="zh-CN" sz="1800" dirty="0" smtClean="0">
                <a:latin typeface="Arial Black" pitchFamily="34" charset="0"/>
              </a:rPr>
              <a:t>System of China</a:t>
            </a:r>
            <a:endParaRPr lang="zh-CN" altLang="en-US" sz="18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0417"/>
                                        </p:tgtEl>
                                        <p:attrNameLst>
                                          <p:attrName>style.visibility</p:attrName>
                                        </p:attrNameLst>
                                      </p:cBhvr>
                                      <p:to>
                                        <p:strVal val="visible"/>
                                      </p:to>
                                    </p:set>
                                    <p:animEffect transition="in" filter="fade">
                                      <p:cBhvr>
                                        <p:cTn id="7" dur="1000"/>
                                        <p:tgtEl>
                                          <p:spTgt spid="604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1000"/>
                                        <p:tgtEl>
                                          <p:spTgt spid="7"/>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liuzs\Desktop\图片1.png"/>
          <p:cNvPicPr>
            <a:picLocks noChangeAspect="1" noChangeArrowheads="1"/>
          </p:cNvPicPr>
          <p:nvPr/>
        </p:nvPicPr>
        <p:blipFill>
          <a:blip r:embed="rId2" cstate="print"/>
          <a:srcRect/>
          <a:stretch>
            <a:fillRect/>
          </a:stretch>
        </p:blipFill>
        <p:spPr bwMode="auto">
          <a:xfrm>
            <a:off x="1311601" y="1546538"/>
            <a:ext cx="3908471" cy="3168352"/>
          </a:xfrm>
          <a:prstGeom prst="rect">
            <a:avLst/>
          </a:prstGeom>
          <a:noFill/>
        </p:spPr>
      </p:pic>
      <p:pic>
        <p:nvPicPr>
          <p:cNvPr id="44036" name="Picture 4" descr="C:\Users\liuzs\Desktop\图片3.png"/>
          <p:cNvPicPr>
            <a:picLocks noChangeAspect="1" noChangeArrowheads="1"/>
          </p:cNvPicPr>
          <p:nvPr/>
        </p:nvPicPr>
        <p:blipFill>
          <a:blip r:embed="rId3" cstate="print"/>
          <a:srcRect/>
          <a:stretch>
            <a:fillRect/>
          </a:stretch>
        </p:blipFill>
        <p:spPr bwMode="auto">
          <a:xfrm>
            <a:off x="5257764" y="1474530"/>
            <a:ext cx="3706724" cy="3024336"/>
          </a:xfrm>
          <a:prstGeom prst="rect">
            <a:avLst/>
          </a:prstGeom>
          <a:noFill/>
        </p:spPr>
      </p:pic>
      <p:sp>
        <p:nvSpPr>
          <p:cNvPr id="7" name="矩形 6"/>
          <p:cNvSpPr/>
          <p:nvPr/>
        </p:nvSpPr>
        <p:spPr>
          <a:xfrm>
            <a:off x="-31" y="214296"/>
            <a:ext cx="1187655" cy="4929222"/>
          </a:xfrm>
          <a:prstGeom prst="rect">
            <a:avLst/>
          </a:prstGeom>
          <a:gradFill flip="none" rotWithShape="1">
            <a:gsLst>
              <a:gs pos="0">
                <a:srgbClr val="006699">
                  <a:shade val="30000"/>
                  <a:satMod val="115000"/>
                </a:srgbClr>
              </a:gs>
              <a:gs pos="50000">
                <a:srgbClr val="006699">
                  <a:shade val="67500"/>
                  <a:satMod val="115000"/>
                </a:srgbClr>
              </a:gs>
              <a:gs pos="100000">
                <a:srgbClr val="006699">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TextBox 7"/>
          <p:cNvSpPr txBox="1"/>
          <p:nvPr/>
        </p:nvSpPr>
        <p:spPr>
          <a:xfrm>
            <a:off x="84511" y="411510"/>
            <a:ext cx="1031105" cy="4555049"/>
          </a:xfrm>
          <a:prstGeom prst="rect">
            <a:avLst/>
          </a:prstGeom>
          <a:noFill/>
        </p:spPr>
        <p:txBody>
          <a:bodyPr wrap="square" lIns="121880" tIns="60938" rIns="121880" bIns="60938">
            <a:spAutoFit/>
          </a:bodyPr>
          <a:lstStyle/>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中</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国</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认</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证</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执</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法</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监</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管</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体</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系</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建</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设</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1785918" y="1000114"/>
            <a:ext cx="3214710" cy="584775"/>
          </a:xfrm>
          <a:prstGeom prst="rect">
            <a:avLst/>
          </a:prstGeom>
          <a:ln>
            <a:solidFill>
              <a:srgbClr val="FF0000"/>
            </a:solidFill>
          </a:ln>
        </p:spPr>
        <p:txBody>
          <a:bodyPr wrap="square">
            <a:spAutoFit/>
          </a:bodyPr>
          <a:lstStyle/>
          <a:p>
            <a:pPr algn="ctr"/>
            <a:r>
              <a:rPr lang="en-US" altLang="zh-CN" b="1" dirty="0" smtClean="0">
                <a:latin typeface="Arial Black" pitchFamily="34" charset="0"/>
                <a:ea typeface="楷体_GB2312" pitchFamily="49" charset="-122"/>
              </a:rPr>
              <a:t>Central Cities</a:t>
            </a:r>
          </a:p>
          <a:p>
            <a:pPr algn="ctr"/>
            <a:r>
              <a:rPr lang="en-US" altLang="zh-CN" b="1" dirty="0" smtClean="0">
                <a:latin typeface="Arial Black" pitchFamily="34" charset="0"/>
                <a:ea typeface="楷体_GB2312" pitchFamily="49" charset="-122"/>
              </a:rPr>
              <a:t> Enforcement Cooperation</a:t>
            </a:r>
            <a:endParaRPr lang="zh-CN" altLang="en-US" dirty="0">
              <a:latin typeface="Arial Black" pitchFamily="34" charset="0"/>
            </a:endParaRPr>
          </a:p>
        </p:txBody>
      </p:sp>
      <p:sp>
        <p:nvSpPr>
          <p:cNvPr id="11" name="矩形 10"/>
          <p:cNvSpPr/>
          <p:nvPr/>
        </p:nvSpPr>
        <p:spPr>
          <a:xfrm>
            <a:off x="5523505" y="1000114"/>
            <a:ext cx="3191899" cy="584775"/>
          </a:xfrm>
          <a:prstGeom prst="rect">
            <a:avLst/>
          </a:prstGeom>
          <a:ln>
            <a:solidFill>
              <a:srgbClr val="FF0000"/>
            </a:solidFill>
          </a:ln>
        </p:spPr>
        <p:txBody>
          <a:bodyPr wrap="none">
            <a:spAutoFit/>
          </a:bodyPr>
          <a:lstStyle/>
          <a:p>
            <a:pPr algn="ctr"/>
            <a:r>
              <a:rPr lang="en-US" altLang="zh-CN" b="1" dirty="0" smtClean="0">
                <a:latin typeface="Arial Black" pitchFamily="34" charset="0"/>
                <a:ea typeface="楷体_GB2312" pitchFamily="49" charset="-122"/>
              </a:rPr>
              <a:t>Port</a:t>
            </a:r>
          </a:p>
          <a:p>
            <a:pPr algn="ctr"/>
            <a:r>
              <a:rPr lang="en-US" altLang="zh-CN" b="1" dirty="0" smtClean="0">
                <a:latin typeface="Arial Black" pitchFamily="34" charset="0"/>
                <a:ea typeface="楷体_GB2312" pitchFamily="49" charset="-122"/>
              </a:rPr>
              <a:t> Enforcement Coordination</a:t>
            </a:r>
            <a:endParaRPr lang="zh-CN" altLang="en-US" dirty="0">
              <a:latin typeface="Arial Black" pitchFamily="34" charset="0"/>
            </a:endParaRPr>
          </a:p>
        </p:txBody>
      </p:sp>
      <p:sp>
        <p:nvSpPr>
          <p:cNvPr id="12" name="矩形 11"/>
          <p:cNvSpPr/>
          <p:nvPr/>
        </p:nvSpPr>
        <p:spPr>
          <a:xfrm>
            <a:off x="1214414" y="304370"/>
            <a:ext cx="8072494" cy="369332"/>
          </a:xfrm>
          <a:prstGeom prst="rect">
            <a:avLst/>
          </a:prstGeom>
        </p:spPr>
        <p:txBody>
          <a:bodyPr wrap="square">
            <a:spAutoFit/>
          </a:bodyPr>
          <a:lstStyle/>
          <a:p>
            <a:r>
              <a:rPr lang="en-US" altLang="zh-CN" sz="1800" dirty="0" smtClean="0">
                <a:latin typeface="Arial Black" pitchFamily="34" charset="0"/>
              </a:rPr>
              <a:t>Certification and Accreditation </a:t>
            </a:r>
            <a:r>
              <a:rPr lang="en-US" altLang="zh-CN" sz="1800" dirty="0" smtClean="0">
                <a:latin typeface="Arial Black" pitchFamily="34" charset="0"/>
              </a:rPr>
              <a:t>Enforcement</a:t>
            </a:r>
            <a:r>
              <a:rPr lang="en-US" altLang="zh-CN" sz="1800" dirty="0" smtClean="0">
                <a:latin typeface="Arial Black" pitchFamily="34" charset="0"/>
              </a:rPr>
              <a:t> </a:t>
            </a:r>
            <a:r>
              <a:rPr lang="en-US" altLang="zh-CN" sz="1800" dirty="0" smtClean="0">
                <a:latin typeface="Arial Black" pitchFamily="34" charset="0"/>
              </a:rPr>
              <a:t>System of China</a:t>
            </a:r>
            <a:endParaRPr lang="zh-CN" altLang="en-US" sz="18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diamond(in)">
                                      <p:cBhvr>
                                        <p:cTn id="7" dur="1000"/>
                                        <p:tgtEl>
                                          <p:spTgt spid="44034"/>
                                        </p:tgtEl>
                                      </p:cBhvr>
                                    </p:animEffect>
                                  </p:childTnLst>
                                </p:cTn>
                              </p:par>
                              <p:par>
                                <p:cTn id="8" presetID="8" presetClass="entr" presetSubtype="16" fill="hold" nodeType="withEffect">
                                  <p:stCondLst>
                                    <p:cond delay="0"/>
                                  </p:stCondLst>
                                  <p:childTnLst>
                                    <p:set>
                                      <p:cBhvr>
                                        <p:cTn id="9" dur="1" fill="hold">
                                          <p:stCondLst>
                                            <p:cond delay="0"/>
                                          </p:stCondLst>
                                        </p:cTn>
                                        <p:tgtEl>
                                          <p:spTgt spid="44036"/>
                                        </p:tgtEl>
                                        <p:attrNameLst>
                                          <p:attrName>style.visibility</p:attrName>
                                        </p:attrNameLst>
                                      </p:cBhvr>
                                      <p:to>
                                        <p:strVal val="visible"/>
                                      </p:to>
                                    </p:set>
                                    <p:animEffect transition="in" filter="diamond(in)">
                                      <p:cBhvr>
                                        <p:cTn id="10" dur="1000"/>
                                        <p:tgtEl>
                                          <p:spTgt spid="4403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par>
                                <p:cTn id="14" presetID="22" presetClass="entr" presetSubtype="8"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1000"/>
                                        <p:tgtEl>
                                          <p:spTgt spid="8"/>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1000"/>
                                        <p:tgtEl>
                                          <p:spTgt spid="10"/>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1000"/>
                                        <p:tgtEl>
                                          <p:spTgt spid="1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Object 2"/>
          <p:cNvGraphicFramePr>
            <a:graphicFrameLocks noChangeAspect="1"/>
          </p:cNvGraphicFramePr>
          <p:nvPr/>
        </p:nvGraphicFramePr>
        <p:xfrm>
          <a:off x="1357291" y="785800"/>
          <a:ext cx="4857783" cy="3082094"/>
        </p:xfrm>
        <a:graphic>
          <a:graphicData uri="http://schemas.openxmlformats.org/presentationml/2006/ole">
            <p:oleObj spid="_x0000_s44034" name="Visio" r:id="rId3" imgW="10294874" imgH="5372784" progId="Visio.Drawing.11">
              <p:link updateAutomatic="1"/>
            </p:oleObj>
          </a:graphicData>
        </a:graphic>
      </p:graphicFrame>
      <p:sp>
        <p:nvSpPr>
          <p:cNvPr id="2" name="矩形 1"/>
          <p:cNvSpPr/>
          <p:nvPr/>
        </p:nvSpPr>
        <p:spPr>
          <a:xfrm>
            <a:off x="4000496" y="2024878"/>
            <a:ext cx="2568348" cy="923330"/>
          </a:xfrm>
          <a:prstGeom prst="rect">
            <a:avLst/>
          </a:prstGeom>
        </p:spPr>
        <p:txBody>
          <a:bodyPr wrap="square">
            <a:spAutoFit/>
          </a:bodyPr>
          <a:lstStyle/>
          <a:p>
            <a:r>
              <a:rPr lang="zh-CN" altLang="en-US" sz="1800" b="1" dirty="0" smtClean="0">
                <a:effectLst>
                  <a:outerShdw blurRad="38100" dist="38100" dir="2700000" algn="tl">
                    <a:srgbClr val="000000">
                      <a:alpha val="43137"/>
                    </a:srgbClr>
                  </a:outerShdw>
                </a:effectLst>
                <a:latin typeface="黑体" pitchFamily="49" charset="-122"/>
                <a:ea typeface="黑体" pitchFamily="49" charset="-122"/>
              </a:rPr>
              <a:t>执法联动</a:t>
            </a:r>
            <a:r>
              <a:rPr lang="en-US" altLang="zh-CN" sz="1800" b="1" dirty="0" smtClean="0">
                <a:effectLst>
                  <a:outerShdw blurRad="38100" dist="38100" dir="2700000" algn="tl">
                    <a:srgbClr val="000000">
                      <a:alpha val="43137"/>
                    </a:srgbClr>
                  </a:outerShdw>
                </a:effectLst>
                <a:latin typeface="黑体" pitchFamily="49" charset="-122"/>
                <a:ea typeface="黑体" pitchFamily="49" charset="-122"/>
              </a:rPr>
              <a:t>/</a:t>
            </a:r>
            <a:r>
              <a:rPr lang="zh-CN" altLang="en-US" sz="1800" b="1" dirty="0" smtClean="0">
                <a:effectLst>
                  <a:outerShdw blurRad="38100" dist="38100" dir="2700000" algn="tl">
                    <a:srgbClr val="000000">
                      <a:alpha val="43137"/>
                    </a:srgbClr>
                  </a:outerShdw>
                </a:effectLst>
                <a:latin typeface="黑体" pitchFamily="49" charset="-122"/>
                <a:ea typeface="黑体" pitchFamily="49" charset="-122"/>
              </a:rPr>
              <a:t>信息互通  </a:t>
            </a:r>
            <a:endParaRPr lang="en-US" altLang="zh-CN" sz="1800" b="1" dirty="0" smtClean="0">
              <a:effectLst>
                <a:outerShdw blurRad="38100" dist="38100" dir="2700000" algn="tl">
                  <a:srgbClr val="000000">
                    <a:alpha val="43137"/>
                  </a:srgbClr>
                </a:outerShdw>
              </a:effectLst>
              <a:latin typeface="黑体" pitchFamily="49" charset="-122"/>
              <a:ea typeface="黑体" pitchFamily="49" charset="-122"/>
            </a:endParaRPr>
          </a:p>
          <a:p>
            <a:r>
              <a:rPr lang="zh-CN" altLang="en-US" sz="1800" b="1" dirty="0" smtClean="0">
                <a:effectLst>
                  <a:outerShdw blurRad="38100" dist="38100" dir="2700000" algn="tl">
                    <a:srgbClr val="000000">
                      <a:alpha val="43137"/>
                    </a:srgbClr>
                  </a:outerShdw>
                </a:effectLst>
                <a:latin typeface="黑体" pitchFamily="49" charset="-122"/>
                <a:ea typeface="黑体" pitchFamily="49" charset="-122"/>
              </a:rPr>
              <a:t>资源共享</a:t>
            </a:r>
            <a:r>
              <a:rPr lang="en-US" altLang="zh-CN" sz="1800" b="1" dirty="0" smtClean="0">
                <a:effectLst>
                  <a:outerShdw blurRad="38100" dist="38100" dir="2700000" algn="tl">
                    <a:srgbClr val="000000">
                      <a:alpha val="43137"/>
                    </a:srgbClr>
                  </a:outerShdw>
                </a:effectLst>
                <a:latin typeface="黑体" pitchFamily="49" charset="-122"/>
                <a:ea typeface="黑体" pitchFamily="49" charset="-122"/>
              </a:rPr>
              <a:t>/</a:t>
            </a:r>
            <a:r>
              <a:rPr lang="zh-CN" altLang="en-US" sz="1800" b="1" dirty="0" smtClean="0">
                <a:effectLst>
                  <a:outerShdw blurRad="38100" dist="38100" dir="2700000" algn="tl">
                    <a:srgbClr val="000000">
                      <a:alpha val="43137"/>
                    </a:srgbClr>
                  </a:outerShdw>
                </a:effectLst>
                <a:latin typeface="黑体" pitchFamily="49" charset="-122"/>
                <a:ea typeface="黑体" pitchFamily="49" charset="-122"/>
              </a:rPr>
              <a:t>联合培训  </a:t>
            </a:r>
            <a:endParaRPr lang="en-US" altLang="zh-CN" sz="1800" b="1" dirty="0" smtClean="0">
              <a:effectLst>
                <a:outerShdw blurRad="38100" dist="38100" dir="2700000" algn="tl">
                  <a:srgbClr val="000000">
                    <a:alpha val="43137"/>
                  </a:srgbClr>
                </a:outerShdw>
              </a:effectLst>
              <a:latin typeface="黑体" pitchFamily="49" charset="-122"/>
              <a:ea typeface="黑体" pitchFamily="49" charset="-122"/>
            </a:endParaRPr>
          </a:p>
          <a:p>
            <a:r>
              <a:rPr lang="zh-CN" altLang="en-US" sz="1800" b="1" dirty="0" smtClean="0">
                <a:effectLst>
                  <a:outerShdw blurRad="38100" dist="38100" dir="2700000" algn="tl">
                    <a:srgbClr val="000000">
                      <a:alpha val="43137"/>
                    </a:srgbClr>
                  </a:outerShdw>
                </a:effectLst>
                <a:latin typeface="黑体" pitchFamily="49" charset="-122"/>
                <a:ea typeface="黑体" pitchFamily="49" charset="-122"/>
              </a:rPr>
              <a:t>联合宣传</a:t>
            </a:r>
            <a:r>
              <a:rPr lang="en-US" altLang="zh-CN" sz="1800" b="1" dirty="0" smtClean="0">
                <a:effectLst>
                  <a:outerShdw blurRad="38100" dist="38100" dir="2700000" algn="tl">
                    <a:srgbClr val="000000">
                      <a:alpha val="43137"/>
                    </a:srgbClr>
                  </a:outerShdw>
                </a:effectLst>
                <a:latin typeface="黑体" pitchFamily="49" charset="-122"/>
                <a:ea typeface="黑体" pitchFamily="49" charset="-122"/>
              </a:rPr>
              <a:t>/</a:t>
            </a:r>
            <a:r>
              <a:rPr lang="zh-CN" altLang="en-US" sz="1800" b="1" dirty="0" smtClean="0">
                <a:effectLst>
                  <a:outerShdw blurRad="38100" dist="38100" dir="2700000" algn="tl">
                    <a:srgbClr val="000000">
                      <a:alpha val="43137"/>
                    </a:srgbClr>
                  </a:outerShdw>
                </a:effectLst>
                <a:latin typeface="黑体" pitchFamily="49" charset="-122"/>
                <a:ea typeface="黑体" pitchFamily="49" charset="-122"/>
              </a:rPr>
              <a:t>共推发展</a:t>
            </a:r>
            <a:endParaRPr lang="zh-CN" altLang="en-US" sz="1800" b="1" dirty="0">
              <a:effectLst>
                <a:outerShdw blurRad="38100" dist="38100" dir="2700000" algn="tl">
                  <a:srgbClr val="000000">
                    <a:alpha val="43137"/>
                  </a:srgbClr>
                </a:outerShdw>
              </a:effectLst>
              <a:latin typeface="黑体" pitchFamily="49" charset="-122"/>
              <a:ea typeface="黑体" pitchFamily="49" charset="-122"/>
            </a:endParaRPr>
          </a:p>
        </p:txBody>
      </p:sp>
      <p:sp>
        <p:nvSpPr>
          <p:cNvPr id="3" name="矩形 2"/>
          <p:cNvSpPr/>
          <p:nvPr/>
        </p:nvSpPr>
        <p:spPr>
          <a:xfrm>
            <a:off x="1357290" y="2012104"/>
            <a:ext cx="3071834" cy="1477328"/>
          </a:xfrm>
          <a:prstGeom prst="rect">
            <a:avLst/>
          </a:prstGeom>
        </p:spPr>
        <p:txBody>
          <a:bodyPr wrap="square">
            <a:spAutoFit/>
          </a:bodyPr>
          <a:lstStyle/>
          <a:p>
            <a:r>
              <a:rPr lang="zh-CN" altLang="en-US" sz="1800" b="1" dirty="0" smtClean="0">
                <a:effectLst>
                  <a:outerShdw blurRad="38100" dist="38100" dir="2700000" algn="tl">
                    <a:srgbClr val="000000">
                      <a:alpha val="43137"/>
                    </a:srgbClr>
                  </a:outerShdw>
                </a:effectLst>
                <a:latin typeface="黑体" pitchFamily="49" charset="-122"/>
                <a:ea typeface="黑体" pitchFamily="49" charset="-122"/>
              </a:rPr>
              <a:t>整合资源</a:t>
            </a:r>
            <a:r>
              <a:rPr lang="en-US" altLang="zh-CN" sz="1800" b="1" dirty="0" smtClean="0">
                <a:effectLst>
                  <a:outerShdw blurRad="38100" dist="38100" dir="2700000" algn="tl">
                    <a:srgbClr val="000000">
                      <a:alpha val="43137"/>
                    </a:srgbClr>
                  </a:outerShdw>
                </a:effectLst>
                <a:latin typeface="黑体" pitchFamily="49" charset="-122"/>
                <a:ea typeface="黑体" pitchFamily="49" charset="-122"/>
              </a:rPr>
              <a:t>/</a:t>
            </a:r>
            <a:r>
              <a:rPr lang="zh-CN" altLang="en-US" sz="1800" b="1" dirty="0" smtClean="0">
                <a:effectLst>
                  <a:outerShdw blurRad="38100" dist="38100" dir="2700000" algn="tl">
                    <a:srgbClr val="000000">
                      <a:alpha val="43137"/>
                    </a:srgbClr>
                  </a:outerShdw>
                </a:effectLst>
                <a:latin typeface="黑体" pitchFamily="49" charset="-122"/>
                <a:ea typeface="黑体" pitchFamily="49" charset="-122"/>
              </a:rPr>
              <a:t>健全执法机构</a:t>
            </a:r>
            <a:endParaRPr lang="en-US" altLang="zh-CN" sz="1800" b="1" dirty="0" smtClean="0">
              <a:effectLst>
                <a:outerShdw blurRad="38100" dist="38100" dir="2700000" algn="tl">
                  <a:srgbClr val="000000">
                    <a:alpha val="43137"/>
                  </a:srgbClr>
                </a:outerShdw>
              </a:effectLst>
              <a:latin typeface="黑体" pitchFamily="49" charset="-122"/>
              <a:ea typeface="黑体" pitchFamily="49" charset="-122"/>
            </a:endParaRPr>
          </a:p>
          <a:p>
            <a:r>
              <a:rPr lang="zh-CN" altLang="en-US" sz="1800" b="1" dirty="0" smtClean="0">
                <a:effectLst>
                  <a:outerShdw blurRad="38100" dist="38100" dir="2700000" algn="tl">
                    <a:srgbClr val="000000">
                      <a:alpha val="43137"/>
                    </a:srgbClr>
                  </a:outerShdw>
                </a:effectLst>
                <a:latin typeface="黑体" pitchFamily="49" charset="-122"/>
                <a:ea typeface="黑体" pitchFamily="49" charset="-122"/>
              </a:rPr>
              <a:t>完善机制</a:t>
            </a:r>
            <a:r>
              <a:rPr lang="en-US" altLang="zh-CN" sz="1800" b="1" dirty="0" smtClean="0">
                <a:effectLst>
                  <a:outerShdw blurRad="38100" dist="38100" dir="2700000" algn="tl">
                    <a:srgbClr val="000000">
                      <a:alpha val="43137"/>
                    </a:srgbClr>
                  </a:outerShdw>
                </a:effectLst>
                <a:latin typeface="黑体" pitchFamily="49" charset="-122"/>
                <a:ea typeface="黑体" pitchFamily="49" charset="-122"/>
              </a:rPr>
              <a:t>/</a:t>
            </a:r>
            <a:r>
              <a:rPr lang="zh-CN" altLang="en-US" sz="1800" b="1" dirty="0" smtClean="0">
                <a:effectLst>
                  <a:outerShdw blurRad="38100" dist="38100" dir="2700000" algn="tl">
                    <a:srgbClr val="000000">
                      <a:alpha val="43137"/>
                    </a:srgbClr>
                  </a:outerShdw>
                </a:effectLst>
                <a:latin typeface="黑体" pitchFamily="49" charset="-122"/>
                <a:ea typeface="黑体" pitchFamily="49" charset="-122"/>
              </a:rPr>
              <a:t>提升执法效能</a:t>
            </a:r>
            <a:endParaRPr lang="en-US" altLang="zh-CN" sz="1800" b="1" dirty="0" smtClean="0">
              <a:effectLst>
                <a:outerShdw blurRad="38100" dist="38100" dir="2700000" algn="tl">
                  <a:srgbClr val="000000">
                    <a:alpha val="43137"/>
                  </a:srgbClr>
                </a:outerShdw>
              </a:effectLst>
              <a:latin typeface="黑体" pitchFamily="49" charset="-122"/>
              <a:ea typeface="黑体" pitchFamily="49" charset="-122"/>
            </a:endParaRPr>
          </a:p>
          <a:p>
            <a:r>
              <a:rPr lang="zh-CN" altLang="en-US" sz="1800" b="1" dirty="0" smtClean="0">
                <a:effectLst>
                  <a:outerShdw blurRad="38100" dist="38100" dir="2700000" algn="tl">
                    <a:srgbClr val="000000">
                      <a:alpha val="43137"/>
                    </a:srgbClr>
                  </a:outerShdw>
                </a:effectLst>
                <a:latin typeface="黑体" pitchFamily="49" charset="-122"/>
                <a:ea typeface="黑体" pitchFamily="49" charset="-122"/>
              </a:rPr>
              <a:t>建设队伍</a:t>
            </a:r>
            <a:r>
              <a:rPr lang="en-US" altLang="zh-CN" sz="1800" b="1" dirty="0" smtClean="0">
                <a:effectLst>
                  <a:outerShdw blurRad="38100" dist="38100" dir="2700000" algn="tl">
                    <a:srgbClr val="000000">
                      <a:alpha val="43137"/>
                    </a:srgbClr>
                  </a:outerShdw>
                </a:effectLst>
                <a:latin typeface="黑体" pitchFamily="49" charset="-122"/>
                <a:ea typeface="黑体" pitchFamily="49" charset="-122"/>
              </a:rPr>
              <a:t>/</a:t>
            </a:r>
            <a:r>
              <a:rPr lang="zh-CN" altLang="en-US" sz="1800" b="1" dirty="0" smtClean="0">
                <a:effectLst>
                  <a:outerShdw blurRad="38100" dist="38100" dir="2700000" algn="tl">
                    <a:srgbClr val="000000">
                      <a:alpha val="43137"/>
                    </a:srgbClr>
                  </a:outerShdw>
                </a:effectLst>
                <a:latin typeface="黑体" pitchFamily="49" charset="-122"/>
                <a:ea typeface="黑体" pitchFamily="49" charset="-122"/>
              </a:rPr>
              <a:t>提高履职能力</a:t>
            </a:r>
            <a:endParaRPr lang="en-US" altLang="zh-CN" sz="1800" b="1" dirty="0" smtClean="0">
              <a:effectLst>
                <a:outerShdw blurRad="38100" dist="38100" dir="2700000" algn="tl">
                  <a:srgbClr val="000000">
                    <a:alpha val="43137"/>
                  </a:srgbClr>
                </a:outerShdw>
              </a:effectLst>
              <a:latin typeface="黑体" pitchFamily="49" charset="-122"/>
              <a:ea typeface="黑体" pitchFamily="49" charset="-122"/>
            </a:endParaRPr>
          </a:p>
          <a:p>
            <a:r>
              <a:rPr lang="zh-CN" altLang="en-US" sz="1800" b="1" dirty="0" smtClean="0">
                <a:effectLst>
                  <a:outerShdw blurRad="38100" dist="38100" dir="2700000" algn="tl">
                    <a:srgbClr val="000000">
                      <a:alpha val="43137"/>
                    </a:srgbClr>
                  </a:outerShdw>
                </a:effectLst>
                <a:latin typeface="黑体" pitchFamily="49" charset="-122"/>
                <a:ea typeface="黑体" pitchFamily="49" charset="-122"/>
              </a:rPr>
              <a:t>加大力度</a:t>
            </a:r>
            <a:r>
              <a:rPr lang="en-US" altLang="zh-CN" sz="1800" b="1" dirty="0" smtClean="0">
                <a:effectLst>
                  <a:outerShdw blurRad="38100" dist="38100" dir="2700000" algn="tl">
                    <a:srgbClr val="000000">
                      <a:alpha val="43137"/>
                    </a:srgbClr>
                  </a:outerShdw>
                </a:effectLst>
                <a:latin typeface="黑体" pitchFamily="49" charset="-122"/>
                <a:ea typeface="黑体" pitchFamily="49" charset="-122"/>
              </a:rPr>
              <a:t>/</a:t>
            </a:r>
            <a:r>
              <a:rPr lang="zh-CN" altLang="en-US" sz="1800" b="1" dirty="0" smtClean="0">
                <a:effectLst>
                  <a:outerShdw blurRad="38100" dist="38100" dir="2700000" algn="tl">
                    <a:srgbClr val="000000">
                      <a:alpha val="43137"/>
                    </a:srgbClr>
                  </a:outerShdw>
                </a:effectLst>
                <a:latin typeface="黑体" pitchFamily="49" charset="-122"/>
                <a:ea typeface="黑体" pitchFamily="49" charset="-122"/>
              </a:rPr>
              <a:t>加强依法行政</a:t>
            </a:r>
            <a:endParaRPr lang="en-US" altLang="zh-CN" sz="1800" b="1" dirty="0" smtClean="0">
              <a:effectLst>
                <a:outerShdw blurRad="38100" dist="38100" dir="2700000" algn="tl">
                  <a:srgbClr val="000000">
                    <a:alpha val="43137"/>
                  </a:srgbClr>
                </a:outerShdw>
              </a:effectLst>
              <a:latin typeface="黑体" pitchFamily="49" charset="-122"/>
              <a:ea typeface="黑体" pitchFamily="49" charset="-122"/>
            </a:endParaRPr>
          </a:p>
          <a:p>
            <a:r>
              <a:rPr lang="zh-CN" altLang="en-US" sz="1800" b="1" dirty="0" smtClean="0">
                <a:effectLst>
                  <a:outerShdw blurRad="38100" dist="38100" dir="2700000" algn="tl">
                    <a:srgbClr val="000000">
                      <a:alpha val="43137"/>
                    </a:srgbClr>
                  </a:outerShdw>
                </a:effectLst>
                <a:latin typeface="黑体" pitchFamily="49" charset="-122"/>
                <a:ea typeface="黑体" pitchFamily="49" charset="-122"/>
              </a:rPr>
              <a:t>创新理念</a:t>
            </a:r>
            <a:r>
              <a:rPr lang="en-US" altLang="zh-CN" sz="1800" b="1" dirty="0" smtClean="0">
                <a:effectLst>
                  <a:outerShdw blurRad="38100" dist="38100" dir="2700000" algn="tl">
                    <a:srgbClr val="000000">
                      <a:alpha val="43137"/>
                    </a:srgbClr>
                  </a:outerShdw>
                </a:effectLst>
                <a:latin typeface="黑体" pitchFamily="49" charset="-122"/>
                <a:ea typeface="黑体" pitchFamily="49" charset="-122"/>
              </a:rPr>
              <a:t>/</a:t>
            </a:r>
            <a:r>
              <a:rPr lang="zh-CN" altLang="en-US" sz="1800" b="1" dirty="0" smtClean="0">
                <a:effectLst>
                  <a:outerShdw blurRad="38100" dist="38100" dir="2700000" algn="tl">
                    <a:srgbClr val="000000">
                      <a:alpha val="43137"/>
                    </a:srgbClr>
                  </a:outerShdw>
                </a:effectLst>
                <a:latin typeface="黑体" pitchFamily="49" charset="-122"/>
                <a:ea typeface="黑体" pitchFamily="49" charset="-122"/>
              </a:rPr>
              <a:t>服务整体发展</a:t>
            </a:r>
            <a:endParaRPr lang="zh-CN" altLang="en-US" sz="1800" b="1" dirty="0">
              <a:effectLst>
                <a:outerShdw blurRad="38100" dist="38100" dir="2700000" algn="tl">
                  <a:srgbClr val="000000">
                    <a:alpha val="43137"/>
                  </a:srgbClr>
                </a:outerShdw>
              </a:effectLst>
              <a:latin typeface="黑体" pitchFamily="49" charset="-122"/>
              <a:ea typeface="黑体" pitchFamily="49" charset="-122"/>
            </a:endParaRPr>
          </a:p>
        </p:txBody>
      </p:sp>
      <p:sp>
        <p:nvSpPr>
          <p:cNvPr id="6" name="矩形 5"/>
          <p:cNvSpPr/>
          <p:nvPr/>
        </p:nvSpPr>
        <p:spPr>
          <a:xfrm>
            <a:off x="1331640" y="3880088"/>
            <a:ext cx="7416824" cy="707886"/>
          </a:xfrm>
          <a:prstGeom prst="rect">
            <a:avLst/>
          </a:prstGeom>
        </p:spPr>
        <p:txBody>
          <a:bodyPr wrap="square">
            <a:spAutoFit/>
          </a:bodyPr>
          <a:lstStyle/>
          <a:p>
            <a:r>
              <a:rPr lang="zh-CN" altLang="en-US" sz="2000" b="1" dirty="0" smtClean="0">
                <a:effectLst>
                  <a:outerShdw blurRad="38100" dist="38100" dir="2700000" algn="tl">
                    <a:srgbClr val="000000">
                      <a:alpha val="43137"/>
                    </a:srgbClr>
                  </a:outerShdw>
                </a:effectLst>
                <a:latin typeface="黑体" pitchFamily="49" charset="-122"/>
                <a:ea typeface="黑体" pitchFamily="49" charset="-122"/>
              </a:rPr>
              <a:t>作为创新行业治理、优化服务水平的基础性、长期性工作，认证执法监管体系建设任重道远，需要系统上下共同不懈的努力！</a:t>
            </a:r>
            <a:endParaRPr lang="zh-CN" altLang="en-US" sz="2000" b="1" dirty="0">
              <a:effectLst>
                <a:outerShdw blurRad="38100" dist="38100" dir="2700000" algn="tl">
                  <a:srgbClr val="000000">
                    <a:alpha val="43137"/>
                  </a:srgbClr>
                </a:outerShdw>
              </a:effectLst>
              <a:latin typeface="黑体" pitchFamily="49" charset="-122"/>
              <a:ea typeface="黑体" pitchFamily="49" charset="-122"/>
            </a:endParaRPr>
          </a:p>
        </p:txBody>
      </p:sp>
      <p:sp>
        <p:nvSpPr>
          <p:cNvPr id="11" name="TextBox 10"/>
          <p:cNvSpPr txBox="1"/>
          <p:nvPr/>
        </p:nvSpPr>
        <p:spPr>
          <a:xfrm>
            <a:off x="2143108" y="1402749"/>
            <a:ext cx="1080120" cy="461612"/>
          </a:xfrm>
          <a:prstGeom prst="rect">
            <a:avLst/>
          </a:prstGeom>
          <a:noFill/>
        </p:spPr>
        <p:txBody>
          <a:bodyPr wrap="square" lIns="91389" tIns="45694" rIns="91389" bIns="45694" rtlCol="0">
            <a:spAutoFit/>
          </a:bodyPr>
          <a:lstStyle/>
          <a:p>
            <a:r>
              <a:rPr lang="zh-CN" altLang="en-US" sz="2400" b="1" dirty="0" smtClean="0">
                <a:ln>
                  <a:solidFill>
                    <a:schemeClr val="tx1"/>
                  </a:solidFill>
                </a:ln>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内容　</a:t>
            </a:r>
            <a:endParaRPr lang="zh-CN" altLang="en-US" sz="2400" b="1" dirty="0">
              <a:ln>
                <a:solidFill>
                  <a:schemeClr val="tx1"/>
                </a:solidFill>
              </a:ln>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TextBox 11"/>
          <p:cNvSpPr txBox="1"/>
          <p:nvPr/>
        </p:nvSpPr>
        <p:spPr>
          <a:xfrm>
            <a:off x="4572000" y="1395758"/>
            <a:ext cx="1008112" cy="461612"/>
          </a:xfrm>
          <a:prstGeom prst="rect">
            <a:avLst/>
          </a:prstGeom>
          <a:noFill/>
        </p:spPr>
        <p:txBody>
          <a:bodyPr wrap="square" lIns="91389" tIns="45694" rIns="91389" bIns="45694" rtlCol="0">
            <a:spAutoFit/>
          </a:bodyPr>
          <a:lstStyle/>
          <a:p>
            <a:r>
              <a:rPr lang="zh-CN" altLang="en-US" sz="2400" b="1" dirty="0" smtClean="0">
                <a:ln>
                  <a:solidFill>
                    <a:schemeClr val="tx1"/>
                  </a:solidFill>
                </a:ln>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方式　</a:t>
            </a:r>
            <a:endParaRPr lang="zh-CN" altLang="en-US" sz="2400" b="1" dirty="0">
              <a:ln>
                <a:solidFill>
                  <a:schemeClr val="tx1"/>
                </a:solidFill>
              </a:ln>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a:off x="-31" y="214296"/>
            <a:ext cx="1187655" cy="4929222"/>
          </a:xfrm>
          <a:prstGeom prst="rect">
            <a:avLst/>
          </a:prstGeom>
          <a:gradFill flip="none" rotWithShape="1">
            <a:gsLst>
              <a:gs pos="0">
                <a:srgbClr val="006699">
                  <a:shade val="30000"/>
                  <a:satMod val="115000"/>
                </a:srgbClr>
              </a:gs>
              <a:gs pos="50000">
                <a:srgbClr val="006699">
                  <a:shade val="67500"/>
                  <a:satMod val="115000"/>
                </a:srgbClr>
              </a:gs>
              <a:gs pos="100000">
                <a:srgbClr val="006699">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TextBox 13"/>
          <p:cNvSpPr txBox="1"/>
          <p:nvPr/>
        </p:nvSpPr>
        <p:spPr>
          <a:xfrm>
            <a:off x="84511" y="411510"/>
            <a:ext cx="1031105" cy="4555049"/>
          </a:xfrm>
          <a:prstGeom prst="rect">
            <a:avLst/>
          </a:prstGeom>
          <a:noFill/>
        </p:spPr>
        <p:txBody>
          <a:bodyPr wrap="square" lIns="121880" tIns="60938" rIns="121880" bIns="60938">
            <a:spAutoFit/>
          </a:bodyPr>
          <a:lstStyle/>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中</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国</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认</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证</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执</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法</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监</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管</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体</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系</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建</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设</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1357290" y="854938"/>
            <a:ext cx="5572164" cy="400110"/>
          </a:xfrm>
          <a:prstGeom prst="rect">
            <a:avLst/>
          </a:prstGeom>
        </p:spPr>
        <p:txBody>
          <a:bodyPr wrap="square">
            <a:spAutoFit/>
          </a:bodyPr>
          <a:lstStyle/>
          <a:p>
            <a:r>
              <a:rPr lang="zh-CN" altLang="en-US" sz="2000" b="1" spc="-150" dirty="0" smtClean="0">
                <a:effectLst>
                  <a:outerShdw blurRad="38100" dist="38100" dir="2700000" algn="tl">
                    <a:srgbClr val="000000">
                      <a:alpha val="43137"/>
                    </a:srgbClr>
                  </a:outerShdw>
                </a:effectLst>
                <a:latin typeface="黑体" pitchFamily="49" charset="-122"/>
                <a:ea typeface="黑体" pitchFamily="49" charset="-122"/>
              </a:rPr>
              <a:t>区域执法联动</a:t>
            </a:r>
            <a:r>
              <a:rPr lang="en-US" altLang="zh-CN" sz="2000" b="1" spc="-150" dirty="0" smtClean="0">
                <a:effectLst>
                  <a:outerShdw blurRad="38100" dist="38100" dir="2700000" algn="tl">
                    <a:srgbClr val="000000">
                      <a:alpha val="43137"/>
                    </a:srgbClr>
                  </a:outerShdw>
                </a:effectLst>
                <a:latin typeface="黑体" pitchFamily="49" charset="-122"/>
                <a:ea typeface="黑体" pitchFamily="49" charset="-122"/>
              </a:rPr>
              <a:t>/</a:t>
            </a:r>
            <a:r>
              <a:rPr lang="zh-CN" altLang="en-US" sz="2000" b="1" spc="-150" dirty="0" smtClean="0">
                <a:effectLst>
                  <a:outerShdw blurRad="38100" dist="38100" dir="2700000" algn="tl">
                    <a:srgbClr val="000000">
                      <a:alpha val="43137"/>
                    </a:srgbClr>
                  </a:outerShdw>
                </a:effectLst>
                <a:latin typeface="黑体" pitchFamily="49" charset="-122"/>
                <a:ea typeface="黑体" pitchFamily="49" charset="-122"/>
              </a:rPr>
              <a:t>中心城市联建</a:t>
            </a:r>
            <a:r>
              <a:rPr lang="en-US" altLang="zh-CN" sz="2000" b="1" spc="-150" dirty="0" smtClean="0">
                <a:effectLst>
                  <a:outerShdw blurRad="38100" dist="38100" dir="2700000" algn="tl">
                    <a:srgbClr val="000000">
                      <a:alpha val="43137"/>
                    </a:srgbClr>
                  </a:outerShdw>
                </a:effectLst>
                <a:latin typeface="黑体" pitchFamily="49" charset="-122"/>
                <a:ea typeface="黑体" pitchFamily="49" charset="-122"/>
              </a:rPr>
              <a:t>/</a:t>
            </a:r>
            <a:r>
              <a:rPr lang="zh-CN" altLang="en-US" sz="2000" b="1" spc="-150" dirty="0" smtClean="0">
                <a:effectLst>
                  <a:outerShdw blurRad="38100" dist="38100" dir="2700000" algn="tl">
                    <a:srgbClr val="000000">
                      <a:alpha val="43137"/>
                    </a:srgbClr>
                  </a:outerShdw>
                </a:effectLst>
                <a:latin typeface="黑体" pitchFamily="49" charset="-122"/>
                <a:ea typeface="黑体" pitchFamily="49" charset="-122"/>
              </a:rPr>
              <a:t>口岸执法联盟</a:t>
            </a:r>
            <a:endParaRPr lang="zh-CN" altLang="en-US" sz="2000" b="1" spc="-150" dirty="0">
              <a:effectLst>
                <a:outerShdw blurRad="38100" dist="38100" dir="2700000" algn="tl">
                  <a:srgbClr val="000000">
                    <a:alpha val="43137"/>
                  </a:srgbClr>
                </a:outerShdw>
              </a:effectLst>
              <a:latin typeface="黑体" pitchFamily="49" charset="-122"/>
              <a:ea typeface="黑体" pitchFamily="49" charset="-122"/>
            </a:endParaRPr>
          </a:p>
        </p:txBody>
      </p:sp>
      <p:sp>
        <p:nvSpPr>
          <p:cNvPr id="16" name="矩形 15"/>
          <p:cNvSpPr/>
          <p:nvPr/>
        </p:nvSpPr>
        <p:spPr>
          <a:xfrm>
            <a:off x="6143636" y="1571618"/>
            <a:ext cx="4357718" cy="1323439"/>
          </a:xfrm>
          <a:prstGeom prst="rect">
            <a:avLst/>
          </a:prstGeom>
        </p:spPr>
        <p:txBody>
          <a:bodyPr wrap="square">
            <a:spAutoFit/>
          </a:bodyPr>
          <a:lstStyle/>
          <a:p>
            <a:pPr>
              <a:lnSpc>
                <a:spcPts val="2400"/>
              </a:lnSpc>
            </a:pPr>
            <a:r>
              <a:rPr lang="en-US" altLang="zh-CN" sz="2000" spc="-150" dirty="0" smtClean="0">
                <a:latin typeface="Arial Black" pitchFamily="34" charset="0"/>
                <a:ea typeface="楷体_GB2312" pitchFamily="49" charset="-122"/>
              </a:rPr>
              <a:t>Information exchange</a:t>
            </a:r>
          </a:p>
          <a:p>
            <a:pPr>
              <a:lnSpc>
                <a:spcPts val="2400"/>
              </a:lnSpc>
            </a:pPr>
            <a:r>
              <a:rPr lang="en-US" altLang="zh-CN" sz="2000" spc="-150" dirty="0" smtClean="0">
                <a:latin typeface="Arial Black" pitchFamily="34" charset="0"/>
                <a:ea typeface="楷体_GB2312" pitchFamily="49" charset="-122"/>
              </a:rPr>
              <a:t>Resource sharing</a:t>
            </a:r>
          </a:p>
          <a:p>
            <a:pPr>
              <a:lnSpc>
                <a:spcPts val="2400"/>
              </a:lnSpc>
            </a:pPr>
            <a:r>
              <a:rPr lang="en-US" altLang="zh-CN" sz="2000" spc="-150" dirty="0" smtClean="0">
                <a:latin typeface="Arial Black" pitchFamily="34" charset="0"/>
                <a:ea typeface="楷体_GB2312" pitchFamily="49" charset="-122"/>
              </a:rPr>
              <a:t>Joint enforcement </a:t>
            </a:r>
          </a:p>
          <a:p>
            <a:pPr>
              <a:lnSpc>
                <a:spcPts val="2400"/>
              </a:lnSpc>
            </a:pPr>
            <a:r>
              <a:rPr lang="en-US" altLang="zh-CN" sz="2000" spc="-150" dirty="0" smtClean="0">
                <a:latin typeface="Arial Black" pitchFamily="34" charset="0"/>
                <a:ea typeface="楷体_GB2312" pitchFamily="49" charset="-122"/>
              </a:rPr>
              <a:t>Regional harmonization</a:t>
            </a:r>
          </a:p>
        </p:txBody>
      </p:sp>
      <p:sp>
        <p:nvSpPr>
          <p:cNvPr id="18" name="矩形 17"/>
          <p:cNvSpPr/>
          <p:nvPr/>
        </p:nvSpPr>
        <p:spPr>
          <a:xfrm>
            <a:off x="1214414" y="304370"/>
            <a:ext cx="8072494" cy="369332"/>
          </a:xfrm>
          <a:prstGeom prst="rect">
            <a:avLst/>
          </a:prstGeom>
        </p:spPr>
        <p:txBody>
          <a:bodyPr wrap="square">
            <a:spAutoFit/>
          </a:bodyPr>
          <a:lstStyle/>
          <a:p>
            <a:r>
              <a:rPr lang="en-US" altLang="zh-CN" sz="1800" dirty="0" smtClean="0">
                <a:latin typeface="Arial Black" pitchFamily="34" charset="0"/>
              </a:rPr>
              <a:t>Certification and Accreditation </a:t>
            </a:r>
            <a:r>
              <a:rPr lang="en-US" altLang="zh-CN" sz="1800" dirty="0" smtClean="0">
                <a:latin typeface="Arial Black" pitchFamily="34" charset="0"/>
              </a:rPr>
              <a:t>Enforcement</a:t>
            </a:r>
            <a:r>
              <a:rPr lang="en-US" altLang="zh-CN" sz="1800" dirty="0" smtClean="0">
                <a:latin typeface="Arial Black" pitchFamily="34" charset="0"/>
              </a:rPr>
              <a:t> </a:t>
            </a:r>
            <a:r>
              <a:rPr lang="en-US" altLang="zh-CN" sz="1800" dirty="0" smtClean="0">
                <a:latin typeface="Arial Black" pitchFamily="34" charset="0"/>
              </a:rPr>
              <a:t>System of China</a:t>
            </a:r>
            <a:endParaRPr lang="zh-CN" altLang="en-US" sz="18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0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1000"/>
                                        <p:tgtEl>
                                          <p:spTgt spid="1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par>
                          <p:cTn id="20" fill="hold">
                            <p:stCondLst>
                              <p:cond delay="1000"/>
                            </p:stCondLst>
                            <p:childTnLst>
                              <p:par>
                                <p:cTn id="21" presetID="29" presetClass="entr" presetSubtype="0" fill="hold" nodeType="afterEffect">
                                  <p:stCondLst>
                                    <p:cond delay="0"/>
                                  </p:stCondLst>
                                  <p:childTnLst>
                                    <p:set>
                                      <p:cBhvr>
                                        <p:cTn id="22" dur="1" fill="hold">
                                          <p:stCondLst>
                                            <p:cond delay="0"/>
                                          </p:stCondLst>
                                        </p:cTn>
                                        <p:tgtEl>
                                          <p:spTgt spid="45058"/>
                                        </p:tgtEl>
                                        <p:attrNameLst>
                                          <p:attrName>style.visibility</p:attrName>
                                        </p:attrNameLst>
                                      </p:cBhvr>
                                      <p:to>
                                        <p:strVal val="visible"/>
                                      </p:to>
                                    </p:set>
                                    <p:anim calcmode="lin" valueType="num">
                                      <p:cBhvr>
                                        <p:cTn id="23" dur="500" fill="hold"/>
                                        <p:tgtEl>
                                          <p:spTgt spid="45058"/>
                                        </p:tgtEl>
                                        <p:attrNameLst>
                                          <p:attrName>ppt_x</p:attrName>
                                        </p:attrNameLst>
                                      </p:cBhvr>
                                      <p:tavLst>
                                        <p:tav tm="0">
                                          <p:val>
                                            <p:strVal val="#ppt_x-.2"/>
                                          </p:val>
                                        </p:tav>
                                        <p:tav tm="100000">
                                          <p:val>
                                            <p:strVal val="#ppt_x"/>
                                          </p:val>
                                        </p:tav>
                                      </p:tavLst>
                                    </p:anim>
                                    <p:anim calcmode="lin" valueType="num">
                                      <p:cBhvr>
                                        <p:cTn id="24" dur="500" fill="hold"/>
                                        <p:tgtEl>
                                          <p:spTgt spid="45058"/>
                                        </p:tgtEl>
                                        <p:attrNameLst>
                                          <p:attrName>ppt_y</p:attrName>
                                        </p:attrNameLst>
                                      </p:cBhvr>
                                      <p:tavLst>
                                        <p:tav tm="0">
                                          <p:val>
                                            <p:strVal val="#ppt_y"/>
                                          </p:val>
                                        </p:tav>
                                        <p:tav tm="100000">
                                          <p:val>
                                            <p:strVal val="#ppt_y"/>
                                          </p:val>
                                        </p:tav>
                                      </p:tavLst>
                                    </p:anim>
                                    <p:animEffect transition="in" filter="wipe(right)" prLst="gradientSize: 0.1">
                                      <p:cBhvr>
                                        <p:cTn id="25" dur="500"/>
                                        <p:tgtEl>
                                          <p:spTgt spid="4505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1000"/>
                                        <p:tgtEl>
                                          <p:spTgt spid="10"/>
                                        </p:tgtEl>
                                      </p:cBhvr>
                                    </p:animEffect>
                                  </p:childTnLst>
                                </p:cTn>
                              </p:par>
                              <p:par>
                                <p:cTn id="29" presetID="22" presetClass="entr" presetSubtype="8"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1000"/>
                                        <p:tgtEl>
                                          <p:spTgt spid="14"/>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1000"/>
                                        <p:tgtEl>
                                          <p:spTgt spid="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1000"/>
                                        <p:tgtEl>
                                          <p:spTgt spid="16"/>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11" grpId="0"/>
      <p:bldP spid="12" grpId="0"/>
      <p:bldP spid="10" grpId="0" animBg="1"/>
      <p:bldP spid="15" grpId="0"/>
      <p:bldP spid="16"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57290" y="4610415"/>
            <a:ext cx="2809121" cy="461665"/>
          </a:xfrm>
          <a:prstGeom prst="rect">
            <a:avLst/>
          </a:prstGeom>
          <a:noFill/>
        </p:spPr>
        <p:txBody>
          <a:bodyPr wrap="square" rtlCol="0">
            <a:spAutoFit/>
          </a:bodyPr>
          <a:lstStyle/>
          <a:p>
            <a:r>
              <a:rPr lang="en-US" altLang="zh-CN" sz="2400" dirty="0" smtClean="0">
                <a:solidFill>
                  <a:srgbClr val="FF0000"/>
                </a:solidFill>
                <a:effectLst>
                  <a:outerShdw blurRad="50800" dist="38100" dir="2700000" algn="tl" rotWithShape="0">
                    <a:prstClr val="black">
                      <a:alpha val="40000"/>
                    </a:prstClr>
                  </a:outerShdw>
                </a:effectLst>
                <a:latin typeface="Arial Black" pitchFamily="34" charset="0"/>
                <a:ea typeface="造字工房劲黑（非商用）常规体" pitchFamily="50" charset="-122"/>
              </a:rPr>
              <a:t>2016.11.3</a:t>
            </a:r>
            <a:endParaRPr lang="zh-CN" altLang="en-US" sz="2400" dirty="0">
              <a:solidFill>
                <a:srgbClr val="FF0000"/>
              </a:solidFill>
              <a:effectLst>
                <a:outerShdw blurRad="50800" dist="38100" dir="2700000" algn="tl" rotWithShape="0">
                  <a:prstClr val="black">
                    <a:alpha val="40000"/>
                  </a:prstClr>
                </a:outerShdw>
              </a:effectLst>
              <a:latin typeface="Arial Black" pitchFamily="34" charset="0"/>
              <a:ea typeface="造字工房劲黑（非商用）常规体" pitchFamily="50" charset="-122"/>
            </a:endParaRPr>
          </a:p>
        </p:txBody>
      </p:sp>
      <p:sp>
        <p:nvSpPr>
          <p:cNvPr id="12" name="TextBox 11"/>
          <p:cNvSpPr txBox="1"/>
          <p:nvPr/>
        </p:nvSpPr>
        <p:spPr>
          <a:xfrm>
            <a:off x="1500166" y="363666"/>
            <a:ext cx="6929486" cy="707886"/>
          </a:xfrm>
          <a:prstGeom prst="rect">
            <a:avLst/>
          </a:prstGeom>
          <a:noFill/>
        </p:spPr>
        <p:txBody>
          <a:bodyPr wrap="square" rtlCol="0">
            <a:spAutoFit/>
          </a:bodyPr>
          <a:lstStyle/>
          <a:p>
            <a:pPr algn="ctr"/>
            <a:r>
              <a:rPr lang="zh-CN" altLang="en-US" sz="2000" b="1" dirty="0" smtClean="0">
                <a:effectLst>
                  <a:outerShdw blurRad="50800" dist="38100" dir="2700000" algn="tl" rotWithShape="0">
                    <a:prstClr val="black">
                      <a:alpha val="40000"/>
                    </a:prstClr>
                  </a:outerShdw>
                </a:effectLst>
                <a:latin typeface="微软雅黑" pitchFamily="34" charset="-122"/>
                <a:ea typeface="微软雅黑" pitchFamily="34" charset="-122"/>
              </a:rPr>
              <a:t>国家质检总局</a:t>
            </a:r>
            <a:r>
              <a:rPr lang="en-US" altLang="zh-CN" sz="2000" b="1" dirty="0" smtClean="0">
                <a:effectLst>
                  <a:outerShdw blurRad="50800" dist="38100" dir="2700000" algn="tl" rotWithShape="0">
                    <a:prstClr val="black">
                      <a:alpha val="40000"/>
                    </a:prstClr>
                  </a:outerShdw>
                </a:effectLst>
                <a:latin typeface="微软雅黑" pitchFamily="34" charset="-122"/>
                <a:ea typeface="微软雅黑" pitchFamily="34" charset="-122"/>
              </a:rPr>
              <a:t>/</a:t>
            </a:r>
            <a:r>
              <a:rPr lang="zh-CN" altLang="en-US" sz="2000" b="1" dirty="0" smtClean="0">
                <a:effectLst>
                  <a:outerShdw blurRad="50800" dist="38100" dir="2700000" algn="tl" rotWithShape="0">
                    <a:prstClr val="black">
                      <a:alpha val="40000"/>
                    </a:prstClr>
                  </a:outerShdw>
                </a:effectLst>
                <a:latin typeface="微软雅黑" pitchFamily="34" charset="-122"/>
                <a:ea typeface="微软雅黑" pitchFamily="34" charset="-122"/>
              </a:rPr>
              <a:t>国家认监委</a:t>
            </a:r>
            <a:r>
              <a:rPr lang="en-US" altLang="zh-CN" sz="2000" b="1" dirty="0" smtClean="0">
                <a:effectLst>
                  <a:outerShdw blurRad="50800" dist="38100" dir="2700000" algn="tl" rotWithShape="0">
                    <a:prstClr val="black">
                      <a:alpha val="40000"/>
                    </a:prstClr>
                  </a:outerShdw>
                </a:effectLst>
                <a:latin typeface="微软雅黑" pitchFamily="34" charset="-122"/>
                <a:ea typeface="微软雅黑" pitchFamily="34" charset="-122"/>
              </a:rPr>
              <a:t>/</a:t>
            </a:r>
            <a:r>
              <a:rPr lang="zh-CN" altLang="en-US" sz="2000" b="1" dirty="0" smtClean="0">
                <a:effectLst>
                  <a:outerShdw blurRad="50800" dist="38100" dir="2700000" algn="tl" rotWithShape="0">
                    <a:prstClr val="black">
                      <a:alpha val="40000"/>
                    </a:prstClr>
                  </a:outerShdw>
                </a:effectLst>
                <a:latin typeface="微软雅黑" pitchFamily="34" charset="-122"/>
                <a:ea typeface="微软雅黑" pitchFamily="34" charset="-122"/>
              </a:rPr>
              <a:t>国家发改委等</a:t>
            </a:r>
            <a:r>
              <a:rPr lang="en-US" altLang="zh-CN" sz="2000" b="1" dirty="0" smtClean="0">
                <a:effectLst>
                  <a:outerShdw blurRad="50800" dist="38100" dir="2700000" algn="tl" rotWithShape="0">
                    <a:prstClr val="black">
                      <a:alpha val="40000"/>
                    </a:prstClr>
                  </a:outerShdw>
                </a:effectLst>
                <a:latin typeface="微软雅黑" pitchFamily="34" charset="-122"/>
                <a:ea typeface="微软雅黑" pitchFamily="34" charset="-122"/>
              </a:rPr>
              <a:t>32</a:t>
            </a:r>
            <a:r>
              <a:rPr lang="zh-CN" altLang="en-US" sz="2000" b="1" dirty="0" smtClean="0">
                <a:effectLst>
                  <a:outerShdw blurRad="50800" dist="38100" dir="2700000" algn="tl" rotWithShape="0">
                    <a:prstClr val="black">
                      <a:alpha val="40000"/>
                    </a:prstClr>
                  </a:outerShdw>
                </a:effectLst>
                <a:latin typeface="微软雅黑" pitchFamily="34" charset="-122"/>
                <a:ea typeface="微软雅黑" pitchFamily="34" charset="-122"/>
              </a:rPr>
              <a:t>家部委联合发布中国认证认可检验检测发展“十三五”规划</a:t>
            </a:r>
            <a:endParaRPr lang="zh-CN" altLang="en-US" sz="2000" b="1" dirty="0">
              <a:effectLst>
                <a:outerShdw blurRad="50800" dist="38100" dir="2700000" algn="tl" rotWithShape="0">
                  <a:prstClr val="black">
                    <a:alpha val="40000"/>
                  </a:prstClr>
                </a:outerShdw>
              </a:effectLst>
              <a:latin typeface="微软雅黑" pitchFamily="34" charset="-122"/>
              <a:ea typeface="微软雅黑" pitchFamily="34" charset="-122"/>
            </a:endParaRPr>
          </a:p>
        </p:txBody>
      </p:sp>
      <p:pic>
        <p:nvPicPr>
          <p:cNvPr id="84996" name="Picture 4" descr="http://www.cnca.gov.cn/xxgk/tpxw/201611/W020161121605209605263.jpg"/>
          <p:cNvPicPr>
            <a:picLocks noChangeAspect="1" noChangeArrowheads="1"/>
          </p:cNvPicPr>
          <p:nvPr/>
        </p:nvPicPr>
        <p:blipFill>
          <a:blip r:embed="rId2" cstate="print"/>
          <a:srcRect/>
          <a:stretch>
            <a:fillRect/>
          </a:stretch>
        </p:blipFill>
        <p:spPr bwMode="auto">
          <a:xfrm>
            <a:off x="1259632" y="1857370"/>
            <a:ext cx="3888432" cy="2802612"/>
          </a:xfrm>
          <a:prstGeom prst="rect">
            <a:avLst/>
          </a:prstGeom>
          <a:noFill/>
          <a:effectLst>
            <a:outerShdw blurRad="50800" dist="38100" dir="2700000" algn="tl" rotWithShape="0">
              <a:prstClr val="black">
                <a:alpha val="40000"/>
              </a:prstClr>
            </a:outerShdw>
          </a:effectLst>
        </p:spPr>
      </p:pic>
      <p:pic>
        <p:nvPicPr>
          <p:cNvPr id="33793" name="Picture 1" descr="C:\Users\liuzs\AppData\Roaming\Tencent\Users\1091516746\QQ\WinTemp\RichOle\~[GXX_@V`RHP$DG7{(OAG13.png"/>
          <p:cNvPicPr>
            <a:picLocks noChangeAspect="1" noChangeArrowheads="1"/>
          </p:cNvPicPr>
          <p:nvPr/>
        </p:nvPicPr>
        <p:blipFill>
          <a:blip r:embed="rId3" cstate="print"/>
          <a:srcRect/>
          <a:stretch>
            <a:fillRect/>
          </a:stretch>
        </p:blipFill>
        <p:spPr bwMode="auto">
          <a:xfrm>
            <a:off x="5292080" y="1853428"/>
            <a:ext cx="3744416" cy="2854180"/>
          </a:xfrm>
          <a:prstGeom prst="rect">
            <a:avLst/>
          </a:prstGeom>
          <a:noFill/>
        </p:spPr>
      </p:pic>
      <p:sp>
        <p:nvSpPr>
          <p:cNvPr id="6" name="矩形 5"/>
          <p:cNvSpPr/>
          <p:nvPr/>
        </p:nvSpPr>
        <p:spPr>
          <a:xfrm>
            <a:off x="-31" y="214296"/>
            <a:ext cx="1187655" cy="4929222"/>
          </a:xfrm>
          <a:prstGeom prst="rect">
            <a:avLst/>
          </a:prstGeom>
          <a:gradFill flip="none" rotWithShape="1">
            <a:gsLst>
              <a:gs pos="0">
                <a:srgbClr val="006699">
                  <a:shade val="30000"/>
                  <a:satMod val="115000"/>
                </a:srgbClr>
              </a:gs>
              <a:gs pos="50000">
                <a:srgbClr val="006699">
                  <a:shade val="67500"/>
                  <a:satMod val="115000"/>
                </a:srgbClr>
              </a:gs>
              <a:gs pos="100000">
                <a:srgbClr val="006699">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TextBox 6"/>
          <p:cNvSpPr txBox="1"/>
          <p:nvPr/>
        </p:nvSpPr>
        <p:spPr>
          <a:xfrm>
            <a:off x="84511" y="1926044"/>
            <a:ext cx="1031105" cy="1107951"/>
          </a:xfrm>
          <a:prstGeom prst="rect">
            <a:avLst/>
          </a:prstGeom>
          <a:noFill/>
        </p:spPr>
        <p:txBody>
          <a:bodyPr wrap="square" lIns="121880" tIns="60938" rIns="121880" bIns="60938">
            <a:spAutoFit/>
          </a:bodyPr>
          <a:lstStyle/>
          <a:p>
            <a:pPr algn="ctr">
              <a:defRPr/>
            </a:pPr>
            <a:r>
              <a:rPr lang="zh-CN" altLang="en-US" sz="3200" b="1" spc="200" dirty="0" smtClean="0">
                <a:solidFill>
                  <a:schemeClr val="bg1"/>
                </a:solidFill>
                <a:latin typeface="微软雅黑" panose="020B0503020204020204" pitchFamily="34" charset="-122"/>
                <a:ea typeface="微软雅黑" panose="020B0503020204020204" pitchFamily="34" charset="-122"/>
              </a:rPr>
              <a:t>展</a:t>
            </a:r>
            <a:endParaRPr lang="en-US" altLang="zh-CN" sz="32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3200" b="1" spc="200" dirty="0" smtClean="0">
                <a:solidFill>
                  <a:schemeClr val="bg1"/>
                </a:solidFill>
                <a:latin typeface="微软雅黑" panose="020B0503020204020204" pitchFamily="34" charset="-122"/>
                <a:ea typeface="微软雅黑" panose="020B0503020204020204" pitchFamily="34" charset="-122"/>
              </a:rPr>
              <a:t>望　</a:t>
            </a:r>
            <a:endParaRPr lang="en-US" altLang="zh-CN" sz="3200" b="1" spc="200" dirty="0" smtClean="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1500166" y="1071552"/>
            <a:ext cx="7429552" cy="646331"/>
          </a:xfrm>
          <a:prstGeom prst="rect">
            <a:avLst/>
          </a:prstGeom>
        </p:spPr>
        <p:txBody>
          <a:bodyPr wrap="square">
            <a:spAutoFit/>
          </a:bodyPr>
          <a:lstStyle/>
          <a:p>
            <a:pPr algn="ctr"/>
            <a:r>
              <a:rPr lang="en-US" altLang="zh-CN" sz="1800" dirty="0" smtClean="0">
                <a:latin typeface="Arial Black" pitchFamily="34" charset="0"/>
              </a:rPr>
              <a:t>National Plan of Certification , Accreditation , Inspection </a:t>
            </a:r>
          </a:p>
          <a:p>
            <a:pPr algn="ctr"/>
            <a:r>
              <a:rPr lang="en-US" altLang="zh-CN" sz="1800" dirty="0" smtClean="0">
                <a:latin typeface="Arial Black" pitchFamily="34" charset="0"/>
              </a:rPr>
              <a:t>and Testing for 2016-2020</a:t>
            </a:r>
            <a:endParaRPr lang="zh-CN" altLang="en-US" sz="18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900"/>
                            </p:stCondLst>
                            <p:childTnLst>
                              <p:par>
                                <p:cTn id="11" presetID="22" presetClass="entr" presetSubtype="1"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1000"/>
                                        <p:tgtEl>
                                          <p:spTgt spid="9"/>
                                        </p:tgtEl>
                                      </p:cBhvr>
                                    </p:animEffect>
                                  </p:childTnLst>
                                </p:cTn>
                              </p:par>
                            </p:childTnLst>
                          </p:cTn>
                        </p:par>
                        <p:par>
                          <p:cTn id="17" fill="hold">
                            <p:stCondLst>
                              <p:cond delay="1900"/>
                            </p:stCondLst>
                            <p:childTnLst>
                              <p:par>
                                <p:cTn id="18" presetID="22" presetClass="entr" presetSubtype="1" fill="hold" nodeType="afterEffect">
                                  <p:stCondLst>
                                    <p:cond delay="0"/>
                                  </p:stCondLst>
                                  <p:childTnLst>
                                    <p:set>
                                      <p:cBhvr>
                                        <p:cTn id="19" dur="1" fill="hold">
                                          <p:stCondLst>
                                            <p:cond delay="0"/>
                                          </p:stCondLst>
                                        </p:cTn>
                                        <p:tgtEl>
                                          <p:spTgt spid="84996"/>
                                        </p:tgtEl>
                                        <p:attrNameLst>
                                          <p:attrName>style.visibility</p:attrName>
                                        </p:attrNameLst>
                                      </p:cBhvr>
                                      <p:to>
                                        <p:strVal val="visible"/>
                                      </p:to>
                                    </p:set>
                                    <p:animEffect transition="in" filter="wipe(up)">
                                      <p:cBhvr>
                                        <p:cTn id="20" dur="1000"/>
                                        <p:tgtEl>
                                          <p:spTgt spid="84996"/>
                                        </p:tgtEl>
                                      </p:cBhvr>
                                    </p:animEffect>
                                  </p:childTnLst>
                                </p:cTn>
                              </p:par>
                              <p:par>
                                <p:cTn id="21" presetID="22" presetClass="entr" presetSubtype="1" fill="hold" nodeType="withEffect">
                                  <p:stCondLst>
                                    <p:cond delay="0"/>
                                  </p:stCondLst>
                                  <p:childTnLst>
                                    <p:set>
                                      <p:cBhvr>
                                        <p:cTn id="22" dur="1" fill="hold">
                                          <p:stCondLst>
                                            <p:cond delay="0"/>
                                          </p:stCondLst>
                                        </p:cTn>
                                        <p:tgtEl>
                                          <p:spTgt spid="33793"/>
                                        </p:tgtEl>
                                        <p:attrNameLst>
                                          <p:attrName>style.visibility</p:attrName>
                                        </p:attrNameLst>
                                      </p:cBhvr>
                                      <p:to>
                                        <p:strVal val="visible"/>
                                      </p:to>
                                    </p:set>
                                    <p:animEffect transition="in" filter="wipe(up)">
                                      <p:cBhvr>
                                        <p:cTn id="23" dur="1000"/>
                                        <p:tgtEl>
                                          <p:spTgt spid="3379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1000"/>
                                        <p:tgtEl>
                                          <p:spTgt spid="6"/>
                                        </p:tgtEl>
                                      </p:cBhvr>
                                    </p:animEffect>
                                  </p:childTnLst>
                                </p:cTn>
                              </p:par>
                              <p:par>
                                <p:cTn id="27" presetID="22" presetClass="entr" presetSubtype="8"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6"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1259632" y="1000114"/>
            <a:ext cx="7704856" cy="3803884"/>
          </a:xfrm>
          <a:prstGeom prst="rect">
            <a:avLst/>
          </a:prstGeom>
          <a:noFill/>
          <a:ln w="9525">
            <a:noFill/>
            <a:miter lim="800000"/>
            <a:headEnd/>
            <a:tailEnd/>
          </a:ln>
        </p:spPr>
      </p:pic>
      <p:sp>
        <p:nvSpPr>
          <p:cNvPr id="6" name="矩形 5"/>
          <p:cNvSpPr/>
          <p:nvPr/>
        </p:nvSpPr>
        <p:spPr>
          <a:xfrm>
            <a:off x="-31" y="214296"/>
            <a:ext cx="1187655" cy="4929222"/>
          </a:xfrm>
          <a:prstGeom prst="rect">
            <a:avLst/>
          </a:prstGeom>
          <a:gradFill flip="none" rotWithShape="1">
            <a:gsLst>
              <a:gs pos="0">
                <a:srgbClr val="006699">
                  <a:shade val="30000"/>
                  <a:satMod val="115000"/>
                </a:srgbClr>
              </a:gs>
              <a:gs pos="50000">
                <a:srgbClr val="006699">
                  <a:shade val="67500"/>
                  <a:satMod val="115000"/>
                </a:srgbClr>
              </a:gs>
              <a:gs pos="100000">
                <a:srgbClr val="006699">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TextBox 6"/>
          <p:cNvSpPr txBox="1"/>
          <p:nvPr/>
        </p:nvSpPr>
        <p:spPr>
          <a:xfrm>
            <a:off x="84511" y="1926044"/>
            <a:ext cx="1031105" cy="1107951"/>
          </a:xfrm>
          <a:prstGeom prst="rect">
            <a:avLst/>
          </a:prstGeom>
          <a:noFill/>
        </p:spPr>
        <p:txBody>
          <a:bodyPr wrap="square" lIns="121880" tIns="60938" rIns="121880" bIns="60938">
            <a:spAutoFit/>
          </a:bodyPr>
          <a:lstStyle/>
          <a:p>
            <a:pPr algn="ctr">
              <a:defRPr/>
            </a:pPr>
            <a:r>
              <a:rPr lang="zh-CN" altLang="en-US" sz="3200" b="1" spc="200" dirty="0" smtClean="0">
                <a:solidFill>
                  <a:schemeClr val="bg1"/>
                </a:solidFill>
                <a:latin typeface="微软雅黑" panose="020B0503020204020204" pitchFamily="34" charset="-122"/>
                <a:ea typeface="微软雅黑" panose="020B0503020204020204" pitchFamily="34" charset="-122"/>
              </a:rPr>
              <a:t>展</a:t>
            </a:r>
            <a:endParaRPr lang="en-US" altLang="zh-CN" sz="32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3200" b="1" spc="200" dirty="0" smtClean="0">
                <a:solidFill>
                  <a:schemeClr val="bg1"/>
                </a:solidFill>
                <a:latin typeface="微软雅黑" panose="020B0503020204020204" pitchFamily="34" charset="-122"/>
                <a:ea typeface="微软雅黑" panose="020B0503020204020204" pitchFamily="34" charset="-122"/>
              </a:rPr>
              <a:t>望　</a:t>
            </a:r>
            <a:endParaRPr lang="en-US" altLang="zh-CN" sz="3200" b="1" spc="200" dirty="0" smtClean="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1500166" y="285734"/>
            <a:ext cx="7429552" cy="646331"/>
          </a:xfrm>
          <a:prstGeom prst="rect">
            <a:avLst/>
          </a:prstGeom>
        </p:spPr>
        <p:txBody>
          <a:bodyPr wrap="square">
            <a:spAutoFit/>
          </a:bodyPr>
          <a:lstStyle/>
          <a:p>
            <a:pPr algn="ctr"/>
            <a:r>
              <a:rPr lang="en-US" altLang="zh-CN" sz="1800" dirty="0" smtClean="0">
                <a:latin typeface="Arial Black" pitchFamily="34" charset="0"/>
              </a:rPr>
              <a:t>National Plan of Certification , Accreditation , Inspection </a:t>
            </a:r>
          </a:p>
          <a:p>
            <a:pPr algn="ctr"/>
            <a:r>
              <a:rPr lang="en-US" altLang="zh-CN" sz="1800" dirty="0" smtClean="0">
                <a:latin typeface="Arial Black" pitchFamily="34" charset="0"/>
              </a:rPr>
              <a:t>and Testing for 2016-2020</a:t>
            </a:r>
            <a:endParaRPr lang="zh-CN" altLang="en-US" sz="18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par>
                                <p:cTn id="11" presetID="2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descr="https://ss0.bdstatic.com/70cFvHSh_Q1YnxGkpoWK1HF6hhy/it/u=1850263524,81082104&amp;fm=26&amp;gp=0.jpg"/>
          <p:cNvPicPr>
            <a:picLocks noChangeAspect="1" noChangeArrowheads="1"/>
          </p:cNvPicPr>
          <p:nvPr/>
        </p:nvPicPr>
        <p:blipFill>
          <a:blip r:embed="rId3" cstate="print"/>
          <a:srcRect/>
          <a:stretch>
            <a:fillRect/>
          </a:stretch>
        </p:blipFill>
        <p:spPr bwMode="auto">
          <a:xfrm>
            <a:off x="1187625" y="267494"/>
            <a:ext cx="7956376" cy="4876006"/>
          </a:xfrm>
          <a:prstGeom prst="rect">
            <a:avLst/>
          </a:prstGeom>
          <a:noFill/>
        </p:spPr>
      </p:pic>
      <p:sp>
        <p:nvSpPr>
          <p:cNvPr id="4" name="TextBox 3"/>
          <p:cNvSpPr txBox="1"/>
          <p:nvPr/>
        </p:nvSpPr>
        <p:spPr>
          <a:xfrm>
            <a:off x="4932040" y="339502"/>
            <a:ext cx="3960440" cy="1200329"/>
          </a:xfrm>
          <a:prstGeom prst="rect">
            <a:avLst/>
          </a:prstGeom>
          <a:noFill/>
        </p:spPr>
        <p:txBody>
          <a:bodyPr wrap="square" rtlCol="0">
            <a:spAutoFit/>
          </a:bodyPr>
          <a:lstStyle/>
          <a:p>
            <a:pPr algn="ctr"/>
            <a:r>
              <a:rPr lang="zh-CN" altLang="en-US" sz="2400" b="1" dirty="0" smtClean="0">
                <a:effectLst>
                  <a:outerShdw blurRad="50800" dist="38100" dir="2700000" algn="tl" rotWithShape="0">
                    <a:prstClr val="black">
                      <a:alpha val="40000"/>
                    </a:prstClr>
                  </a:outerShdw>
                </a:effectLst>
                <a:latin typeface="微软雅黑" pitchFamily="34" charset="-122"/>
                <a:ea typeface="微软雅黑" pitchFamily="34" charset="-122"/>
              </a:rPr>
              <a:t>十三五期间的核心发展目标：加快推进认证认可强国建设</a:t>
            </a:r>
            <a:endParaRPr lang="en-US" altLang="zh-CN" sz="2400" b="1" dirty="0" smtClean="0">
              <a:effectLst>
                <a:outerShdw blurRad="50800" dist="38100" dir="2700000" algn="tl" rotWithShape="0">
                  <a:prstClr val="black">
                    <a:alpha val="40000"/>
                  </a:prstClr>
                </a:outerShdw>
              </a:effectLst>
              <a:latin typeface="微软雅黑" pitchFamily="34" charset="-122"/>
              <a:ea typeface="微软雅黑" pitchFamily="34" charset="-122"/>
            </a:endParaRPr>
          </a:p>
          <a:p>
            <a:pPr algn="ctr"/>
            <a:r>
              <a:rPr lang="zh-CN" altLang="en-US" sz="2400" b="1" dirty="0" smtClean="0">
                <a:effectLst>
                  <a:outerShdw blurRad="50800" dist="38100" dir="2700000" algn="tl" rotWithShape="0">
                    <a:prstClr val="black">
                      <a:alpha val="40000"/>
                    </a:prstClr>
                  </a:outerShdw>
                </a:effectLst>
                <a:latin typeface="微软雅黑" pitchFamily="34" charset="-122"/>
                <a:ea typeface="微软雅黑" pitchFamily="34" charset="-122"/>
              </a:rPr>
              <a:t>整体迈入世界先进国家行列</a:t>
            </a:r>
            <a:endParaRPr lang="zh-CN" altLang="en-US" sz="2400" b="1" dirty="0">
              <a:effectLst>
                <a:outerShdw blurRad="50800" dist="38100" dir="2700000" algn="tl" rotWithShape="0">
                  <a:prstClr val="black">
                    <a:alpha val="40000"/>
                  </a:prstClr>
                </a:outerShdw>
              </a:effectLst>
              <a:latin typeface="微软雅黑" pitchFamily="34" charset="-122"/>
              <a:ea typeface="微软雅黑" pitchFamily="34" charset="-122"/>
            </a:endParaRPr>
          </a:p>
        </p:txBody>
      </p:sp>
      <p:sp>
        <p:nvSpPr>
          <p:cNvPr id="5" name="TextBox 4"/>
          <p:cNvSpPr txBox="1"/>
          <p:nvPr/>
        </p:nvSpPr>
        <p:spPr>
          <a:xfrm>
            <a:off x="1214414" y="285734"/>
            <a:ext cx="2556792" cy="954107"/>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0" scaled="1"/>
            <a:tileRect/>
          </a:gradFill>
          <a:ln w="3175">
            <a:noFill/>
            <a:prstDash val="dash"/>
          </a:ln>
        </p:spPr>
        <p:txBody>
          <a:bodyPr wrap="square" rtlCol="0">
            <a:spAutoFit/>
          </a:bodyPr>
          <a:lstStyle/>
          <a:p>
            <a:pPr algn="ctr"/>
            <a:r>
              <a:rPr lang="zh-CN" altLang="en-US" sz="2800" b="1" dirty="0" smtClean="0">
                <a:ln>
                  <a:solidFill>
                    <a:schemeClr val="tx1"/>
                  </a:solidFill>
                </a:ln>
                <a:solidFill>
                  <a:srgbClr val="FF0000"/>
                </a:solidFill>
                <a:effectLst>
                  <a:outerShdw blurRad="50800" dist="38100" dir="2700000" algn="tl" rotWithShape="0">
                    <a:prstClr val="black">
                      <a:alpha val="40000"/>
                    </a:prstClr>
                  </a:outerShdw>
                </a:effectLst>
                <a:latin typeface="微软雅黑" pitchFamily="34" charset="-122"/>
                <a:ea typeface="微软雅黑" pitchFamily="34" charset="-122"/>
              </a:rPr>
              <a:t>中国认证认可</a:t>
            </a:r>
            <a:endParaRPr lang="en-US" altLang="zh-CN" sz="2800" b="1" dirty="0" smtClean="0">
              <a:ln>
                <a:solidFill>
                  <a:schemeClr val="tx1"/>
                </a:solidFill>
              </a:ln>
              <a:solidFill>
                <a:srgbClr val="FF0000"/>
              </a:solidFill>
              <a:effectLst>
                <a:outerShdw blurRad="50800" dist="38100" dir="2700000" algn="tl" rotWithShape="0">
                  <a:prstClr val="black">
                    <a:alpha val="40000"/>
                  </a:prstClr>
                </a:outerShdw>
              </a:effectLst>
              <a:latin typeface="微软雅黑" pitchFamily="34" charset="-122"/>
              <a:ea typeface="微软雅黑" pitchFamily="34" charset="-122"/>
            </a:endParaRPr>
          </a:p>
          <a:p>
            <a:pPr algn="ctr"/>
            <a:r>
              <a:rPr lang="zh-CN" altLang="en-US" sz="2800" b="1" dirty="0" smtClean="0">
                <a:ln>
                  <a:solidFill>
                    <a:schemeClr val="tx1"/>
                  </a:solidFill>
                </a:ln>
                <a:solidFill>
                  <a:srgbClr val="FF0000"/>
                </a:solidFill>
                <a:effectLst>
                  <a:outerShdw blurRad="50800" dist="38100" dir="2700000" algn="tl" rotWithShape="0">
                    <a:prstClr val="black">
                      <a:alpha val="40000"/>
                    </a:prstClr>
                  </a:outerShdw>
                </a:effectLst>
                <a:latin typeface="微软雅黑" pitchFamily="34" charset="-122"/>
                <a:ea typeface="微软雅黑" pitchFamily="34" charset="-122"/>
              </a:rPr>
              <a:t>三步走战略</a:t>
            </a:r>
            <a:endParaRPr lang="zh-CN" altLang="en-US" sz="2800" b="1" dirty="0">
              <a:ln>
                <a:solidFill>
                  <a:schemeClr val="tx1"/>
                </a:solidFill>
              </a:ln>
              <a:solidFill>
                <a:srgbClr val="FF0000"/>
              </a:solidFill>
              <a:effectLst>
                <a:outerShdw blurRad="50800" dist="38100" dir="2700000" algn="tl" rotWithShape="0">
                  <a:prstClr val="black">
                    <a:alpha val="40000"/>
                  </a:prstClr>
                </a:outerShdw>
              </a:effectLst>
              <a:latin typeface="微软雅黑" pitchFamily="34" charset="-122"/>
              <a:ea typeface="微软雅黑" pitchFamily="34" charset="-122"/>
            </a:endParaRPr>
          </a:p>
        </p:txBody>
      </p:sp>
      <p:sp>
        <p:nvSpPr>
          <p:cNvPr id="6" name="矩形 5"/>
          <p:cNvSpPr/>
          <p:nvPr/>
        </p:nvSpPr>
        <p:spPr>
          <a:xfrm>
            <a:off x="-31" y="214296"/>
            <a:ext cx="1187655" cy="4929222"/>
          </a:xfrm>
          <a:prstGeom prst="rect">
            <a:avLst/>
          </a:prstGeom>
          <a:gradFill flip="none" rotWithShape="1">
            <a:gsLst>
              <a:gs pos="0">
                <a:srgbClr val="006699">
                  <a:shade val="30000"/>
                  <a:satMod val="115000"/>
                </a:srgbClr>
              </a:gs>
              <a:gs pos="50000">
                <a:srgbClr val="006699">
                  <a:shade val="67500"/>
                  <a:satMod val="115000"/>
                </a:srgbClr>
              </a:gs>
              <a:gs pos="100000">
                <a:srgbClr val="006699">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TextBox 6"/>
          <p:cNvSpPr txBox="1"/>
          <p:nvPr/>
        </p:nvSpPr>
        <p:spPr>
          <a:xfrm>
            <a:off x="84511" y="1926044"/>
            <a:ext cx="1031105" cy="1107951"/>
          </a:xfrm>
          <a:prstGeom prst="rect">
            <a:avLst/>
          </a:prstGeom>
          <a:noFill/>
        </p:spPr>
        <p:txBody>
          <a:bodyPr wrap="square" lIns="121880" tIns="60938" rIns="121880" bIns="60938">
            <a:spAutoFit/>
          </a:bodyPr>
          <a:lstStyle/>
          <a:p>
            <a:pPr algn="ctr">
              <a:defRPr/>
            </a:pPr>
            <a:r>
              <a:rPr lang="zh-CN" altLang="en-US" sz="3200" b="1" spc="200" dirty="0" smtClean="0">
                <a:solidFill>
                  <a:schemeClr val="bg1"/>
                </a:solidFill>
                <a:latin typeface="微软雅黑" panose="020B0503020204020204" pitchFamily="34" charset="-122"/>
                <a:ea typeface="微软雅黑" panose="020B0503020204020204" pitchFamily="34" charset="-122"/>
              </a:rPr>
              <a:t>展</a:t>
            </a:r>
            <a:endParaRPr lang="en-US" altLang="zh-CN" sz="32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3200" b="1" spc="200" dirty="0" smtClean="0">
                <a:solidFill>
                  <a:schemeClr val="bg1"/>
                </a:solidFill>
                <a:latin typeface="微软雅黑" panose="020B0503020204020204" pitchFamily="34" charset="-122"/>
                <a:ea typeface="微软雅黑" panose="020B0503020204020204" pitchFamily="34" charset="-122"/>
              </a:rPr>
              <a:t>望　</a:t>
            </a:r>
            <a:endParaRPr lang="en-US" altLang="zh-CN" sz="3200" b="1" spc="200" dirty="0" smtClean="0">
              <a:solidFill>
                <a:schemeClr val="bg1"/>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5072066" y="3883893"/>
            <a:ext cx="4036438" cy="830997"/>
          </a:xfrm>
          <a:prstGeom prst="rect">
            <a:avLst/>
          </a:prstGeom>
          <a:noFill/>
        </p:spPr>
        <p:txBody>
          <a:bodyPr wrap="square" rtlCol="0">
            <a:spAutoFit/>
          </a:bodyPr>
          <a:lstStyle/>
          <a:p>
            <a:pPr algn="ctr"/>
            <a:r>
              <a:rPr lang="zh-CN" altLang="en-US" sz="2400" b="1" dirty="0" smtClean="0">
                <a:effectLst>
                  <a:outerShdw blurRad="50800" dist="38100" dir="2700000" algn="tl" rotWithShape="0">
                    <a:prstClr val="black">
                      <a:alpha val="40000"/>
                    </a:prstClr>
                  </a:outerShdw>
                </a:effectLst>
                <a:latin typeface="微软雅黑" pitchFamily="34" charset="-122"/>
                <a:ea typeface="微软雅黑" pitchFamily="34" charset="-122"/>
              </a:rPr>
              <a:t>中国认证认可法治建设也将迎来一个全新的发展阶段　</a:t>
            </a:r>
            <a:endParaRPr lang="zh-CN" altLang="en-US" sz="2400" b="1" dirty="0">
              <a:effectLst>
                <a:outerShdw blurRad="50800" dist="38100" dir="2700000" algn="tl" rotWithShape="0">
                  <a:prstClr val="black">
                    <a:alpha val="40000"/>
                  </a:prstClr>
                </a:outerShdw>
              </a:effectLst>
              <a:latin typeface="微软雅黑" pitchFamily="34" charset="-122"/>
              <a:ea typeface="微软雅黑" pitchFamily="34" charset="-122"/>
            </a:endParaRPr>
          </a:p>
        </p:txBody>
      </p:sp>
      <p:sp>
        <p:nvSpPr>
          <p:cNvPr id="8" name="矩形 7"/>
          <p:cNvSpPr/>
          <p:nvPr/>
        </p:nvSpPr>
        <p:spPr>
          <a:xfrm>
            <a:off x="7072330" y="1571618"/>
            <a:ext cx="1785950" cy="646331"/>
          </a:xfrm>
          <a:prstGeom prst="rect">
            <a:avLst/>
          </a:prstGeom>
          <a:ln>
            <a:solidFill>
              <a:srgbClr val="FF0000"/>
            </a:solidFill>
          </a:ln>
        </p:spPr>
        <p:txBody>
          <a:bodyPr wrap="square">
            <a:spAutoFit/>
          </a:bodyPr>
          <a:lstStyle/>
          <a:p>
            <a:pPr algn="ctr"/>
            <a:r>
              <a:rPr lang="en-US" altLang="zh-CN" sz="1800" b="1" dirty="0" smtClean="0">
                <a:latin typeface="Arial Black" pitchFamily="34" charset="0"/>
                <a:ea typeface="楷体_GB2312" pitchFamily="49" charset="-122"/>
              </a:rPr>
              <a:t>  Core Objectives  </a:t>
            </a:r>
            <a:endParaRPr lang="zh-CN" altLang="en-US" sz="18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000"/>
                                        <p:tgtEl>
                                          <p:spTgt spid="7"/>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78852"/>
                                        </p:tgtEl>
                                        <p:attrNameLst>
                                          <p:attrName>style.visibility</p:attrName>
                                        </p:attrNameLst>
                                      </p:cBhvr>
                                      <p:to>
                                        <p:strVal val="visible"/>
                                      </p:to>
                                    </p:set>
                                    <p:animEffect transition="in" filter="wipe(left)">
                                      <p:cBhvr>
                                        <p:cTn id="14" dur="1000"/>
                                        <p:tgtEl>
                                          <p:spTgt spid="78852"/>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par>
                                <p:cTn id="18" presetID="45" presetClass="entr" presetSubtype="0" fill="hold" grpId="0" nodeType="with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ppt_w</p:attrName>
                                        </p:attrNameLst>
                                      </p:cBhvr>
                                      <p:tavLst>
                                        <p:tav tm="0" fmla="#ppt_w*sin(2.5*pi*$)">
                                          <p:val>
                                            <p:fltVal val="0"/>
                                          </p:val>
                                        </p:tav>
                                        <p:tav tm="100000">
                                          <p:val>
                                            <p:fltVal val="1"/>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childTnLst>
                                </p:cTn>
                              </p:par>
                              <p:par>
                                <p:cTn id="23" presetID="45" presetClass="entr" presetSubtype="0" fill="hold" grpId="0" nodeType="withEffect">
                                  <p:stCondLst>
                                    <p:cond delay="0"/>
                                  </p:stCondLst>
                                  <p:iterate type="lt">
                                    <p:tmPct val="10000"/>
                                  </p:iterate>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ppt_w</p:attrName>
                                        </p:attrNameLst>
                                      </p:cBhvr>
                                      <p:tavLst>
                                        <p:tav tm="0" fmla="#ppt_w*sin(2.5*pi*$)">
                                          <p:val>
                                            <p:fltVal val="0"/>
                                          </p:val>
                                        </p:tav>
                                        <p:tav tm="100000">
                                          <p:val>
                                            <p:fltVal val="1"/>
                                          </p:val>
                                        </p:tav>
                                      </p:tavLst>
                                    </p:anim>
                                    <p:anim calcmode="lin" valueType="num">
                                      <p:cBhvr>
                                        <p:cTn id="27" dur="1000" fill="hold"/>
                                        <p:tgtEl>
                                          <p:spTgt spid="10"/>
                                        </p:tgtEl>
                                        <p:attrNameLst>
                                          <p:attrName>ppt_h</p:attrName>
                                        </p:attrNameLst>
                                      </p:cBhvr>
                                      <p:tavLst>
                                        <p:tav tm="0">
                                          <p:val>
                                            <p:strVal val="#ppt_h"/>
                                          </p:val>
                                        </p:tav>
                                        <p:tav tm="100000">
                                          <p:val>
                                            <p:strVal val="#ppt_h"/>
                                          </p:val>
                                        </p:tav>
                                      </p:tavLst>
                                    </p:anim>
                                  </p:childTnLst>
                                </p:cTn>
                              </p:par>
                              <p:par>
                                <p:cTn id="28" presetID="22" presetClass="entr" presetSubtype="8"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10" grpId="0"/>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ic.nipic.com/2008-05-27/2008527212618981_2.jpg"/>
          <p:cNvPicPr>
            <a:picLocks noChangeAspect="1" noChangeArrowheads="1"/>
          </p:cNvPicPr>
          <p:nvPr/>
        </p:nvPicPr>
        <p:blipFill>
          <a:blip r:embed="rId2" cstate="print"/>
          <a:srcRect/>
          <a:stretch>
            <a:fillRect/>
          </a:stretch>
        </p:blipFill>
        <p:spPr bwMode="auto">
          <a:xfrm>
            <a:off x="3131840" y="2097684"/>
            <a:ext cx="5015492" cy="1545636"/>
          </a:xfrm>
          <a:prstGeom prst="rect">
            <a:avLst/>
          </a:prstGeom>
          <a:noFill/>
        </p:spPr>
      </p:pic>
      <p:sp>
        <p:nvSpPr>
          <p:cNvPr id="4" name="矩形 3"/>
          <p:cNvSpPr/>
          <p:nvPr/>
        </p:nvSpPr>
        <p:spPr>
          <a:xfrm>
            <a:off x="-31" y="214296"/>
            <a:ext cx="2000263" cy="492922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p:cNvSpPr txBox="1"/>
          <p:nvPr/>
        </p:nvSpPr>
        <p:spPr>
          <a:xfrm>
            <a:off x="357158" y="1419622"/>
            <a:ext cx="1428760" cy="3170054"/>
          </a:xfrm>
          <a:prstGeom prst="rect">
            <a:avLst/>
          </a:prstGeom>
          <a:noFill/>
        </p:spPr>
        <p:txBody>
          <a:bodyPr wrap="square" lIns="121880" tIns="60938" rIns="121880" bIns="60938">
            <a:spAutoFit/>
          </a:bodyPr>
          <a:lstStyle/>
          <a:p>
            <a:pPr algn="ctr">
              <a:defRPr/>
            </a:pPr>
            <a:r>
              <a:rPr lang="zh-CN" altLang="en-US" sz="6600" b="1" spc="200" dirty="0" smtClean="0">
                <a:ln>
                  <a:solidFill>
                    <a:sysClr val="windowText" lastClr="000000"/>
                  </a:solidFill>
                </a:ln>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谢</a:t>
            </a:r>
            <a:endParaRPr lang="en-US" altLang="zh-CN" sz="6600" b="1" spc="200" dirty="0" smtClean="0">
              <a:ln>
                <a:solidFill>
                  <a:sysClr val="windowText" lastClr="000000"/>
                </a:solidFill>
              </a:ln>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defRPr/>
            </a:pPr>
            <a:r>
              <a:rPr lang="zh-CN" altLang="en-US" sz="6600" b="1" spc="200" dirty="0" smtClean="0">
                <a:ln>
                  <a:solidFill>
                    <a:sysClr val="windowText" lastClr="000000"/>
                  </a:solidFill>
                </a:ln>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谢 </a:t>
            </a:r>
            <a:endParaRPr lang="en-US" altLang="zh-CN" sz="6600" b="1" spc="200" dirty="0">
              <a:ln>
                <a:solidFill>
                  <a:sysClr val="windowText" lastClr="000000"/>
                </a:solidFill>
              </a:ln>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defRPr/>
            </a:pPr>
            <a:endParaRPr lang="zh-CN" altLang="en-US" sz="6600" b="1" spc="200" dirty="0">
              <a:ln>
                <a:solidFill>
                  <a:sysClr val="windowText" lastClr="000000"/>
                </a:solidFill>
              </a:ln>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Rectangle 75"/>
          <p:cNvSpPr>
            <a:spLocks noChangeArrowheads="1"/>
          </p:cNvSpPr>
          <p:nvPr/>
        </p:nvSpPr>
        <p:spPr bwMode="auto">
          <a:xfrm>
            <a:off x="3571868" y="1142990"/>
            <a:ext cx="4071966" cy="830997"/>
          </a:xfrm>
          <a:prstGeom prst="rect">
            <a:avLst/>
          </a:prstGeom>
          <a:noFill/>
          <a:ln w="9525" algn="ctr">
            <a:noFill/>
            <a:miter lim="800000"/>
            <a:headEnd/>
            <a:tailEnd/>
          </a:ln>
        </p:spPr>
        <p:txBody>
          <a:bodyPr wrap="square">
            <a:spAutoFit/>
          </a:bodyPr>
          <a:lstStyle/>
          <a:p>
            <a:r>
              <a:rPr lang="en-US" altLang="zh-CN" sz="4800" dirty="0" smtClean="0">
                <a:latin typeface="Arial Black" pitchFamily="34" charset="0"/>
                <a:ea typeface="仿宋_GB2312" pitchFamily="49" charset="-122"/>
              </a:rPr>
              <a:t>Thank You</a:t>
            </a:r>
            <a:endParaRPr lang="en-US" altLang="zh-CN" sz="4800" dirty="0">
              <a:latin typeface="Arial Black" pitchFamily="34" charset="0"/>
              <a:ea typeface="仿宋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plus(in)">
                                      <p:cBhvr>
                                        <p:cTn id="7" dur="1000"/>
                                        <p:tgtEl>
                                          <p:spTgt spid="102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901" name="Object 5"/>
          <p:cNvGraphicFramePr>
            <a:graphicFrameLocks noChangeAspect="1"/>
          </p:cNvGraphicFramePr>
          <p:nvPr/>
        </p:nvGraphicFramePr>
        <p:xfrm>
          <a:off x="3944992" y="1643057"/>
          <a:ext cx="5127602" cy="3500444"/>
        </p:xfrm>
        <a:graphic>
          <a:graphicData uri="http://schemas.openxmlformats.org/presentationml/2006/ole">
            <p:oleObj spid="_x0000_s80901" name="Visio" r:id="rId4" imgW="9214991" imgH="3003912" progId="Visio.Drawing.11">
              <p:link updateAutomatic="1"/>
            </p:oleObj>
          </a:graphicData>
        </a:graphic>
      </p:graphicFrame>
      <p:pic>
        <p:nvPicPr>
          <p:cNvPr id="2" name="Picture 3" descr="H:\timg.jpg"/>
          <p:cNvPicPr>
            <a:picLocks noChangeAspect="1" noChangeArrowheads="1"/>
          </p:cNvPicPr>
          <p:nvPr/>
        </p:nvPicPr>
        <p:blipFill>
          <a:blip r:embed="rId5" cstate="print"/>
          <a:srcRect/>
          <a:stretch>
            <a:fillRect/>
          </a:stretch>
        </p:blipFill>
        <p:spPr bwMode="auto">
          <a:xfrm>
            <a:off x="142844" y="2571750"/>
            <a:ext cx="3643338" cy="1571636"/>
          </a:xfrm>
          <a:prstGeom prst="rect">
            <a:avLst/>
          </a:prstGeom>
          <a:noFill/>
        </p:spPr>
      </p:pic>
      <p:sp>
        <p:nvSpPr>
          <p:cNvPr id="4" name="文本框 17"/>
          <p:cNvSpPr>
            <a:spLocks noChangeArrowheads="1"/>
          </p:cNvSpPr>
          <p:nvPr/>
        </p:nvSpPr>
        <p:spPr bwMode="auto">
          <a:xfrm>
            <a:off x="4143372" y="285734"/>
            <a:ext cx="4643470" cy="1285884"/>
          </a:xfrm>
          <a:prstGeom prst="rect">
            <a:avLst/>
          </a:prstGeom>
          <a:noFill/>
          <a:ln>
            <a:noFill/>
          </a:ln>
          <a:effectLst>
            <a:outerShdw blurRad="76200" dir="13500000" sy="23000" kx="1200000" algn="br" rotWithShape="0">
              <a:prstClr val="black">
                <a:alpha val="20000"/>
              </a:prstClr>
            </a:outerShdw>
          </a:effectLst>
          <a:scene3d>
            <a:camera prst="orthographicFront">
              <a:rot lat="0" lon="0" rev="0"/>
            </a:camera>
            <a:lightRig rig="brightRoom" dir="t">
              <a:rot lat="0" lon="0" rev="600000"/>
            </a:lightRig>
          </a:scene3d>
          <a:sp3d prstMaterial="metal">
            <a:bevelT w="38100" h="57150" prst="angle"/>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b="1" spc="300" dirty="0" smtClean="0">
                <a:effectLst>
                  <a:outerShdw blurRad="38100" dist="38100" dir="2700000" algn="tl">
                    <a:srgbClr val="000000">
                      <a:alpha val="43137"/>
                    </a:srgbClr>
                  </a:outerShdw>
                </a:effectLst>
                <a:latin typeface="微软雅黑" pitchFamily="34" charset="-122"/>
                <a:ea typeface="微软雅黑" pitchFamily="34" charset="-122"/>
                <a:sym typeface="方正兰亭黑_GBK" panose="02000000000000000000" pitchFamily="2" charset="-122"/>
              </a:rPr>
              <a:t>2001</a:t>
            </a:r>
            <a:r>
              <a:rPr lang="zh-CN" altLang="en-US" sz="1600" b="1" spc="300" dirty="0" smtClean="0">
                <a:effectLst>
                  <a:outerShdw blurRad="38100" dist="38100" dir="2700000" algn="tl">
                    <a:srgbClr val="000000">
                      <a:alpha val="43137"/>
                    </a:srgbClr>
                  </a:outerShdw>
                </a:effectLst>
                <a:latin typeface="微软雅黑" pitchFamily="34" charset="-122"/>
                <a:ea typeface="微软雅黑" pitchFamily="34" charset="-122"/>
                <a:sym typeface="方正兰亭黑_GBK" panose="02000000000000000000" pitchFamily="2" charset="-122"/>
              </a:rPr>
              <a:t>年，中国国务院组建并授权国家认证认可监督管理委员会统一管理、监督和综合协调全国认证认可工作。以此为标志，中国认证认可统一管理、共同实施的的体制机制格局就此形成。</a:t>
            </a:r>
            <a:endParaRPr lang="en-US" altLang="zh-CN" sz="1600" b="1" spc="300" dirty="0" smtClean="0">
              <a:effectLst>
                <a:outerShdw blurRad="38100" dist="38100" dir="2700000" algn="tl">
                  <a:srgbClr val="000000">
                    <a:alpha val="43137"/>
                  </a:srgbClr>
                </a:outerShdw>
              </a:effectLst>
              <a:latin typeface="微软雅黑" pitchFamily="34" charset="-122"/>
              <a:ea typeface="微软雅黑" pitchFamily="34" charset="-122"/>
              <a:sym typeface="方正兰亭黑_GBK" panose="02000000000000000000" pitchFamily="2" charset="-122"/>
            </a:endParaRPr>
          </a:p>
        </p:txBody>
      </p:sp>
      <p:pic>
        <p:nvPicPr>
          <p:cNvPr id="80903" name="Picture 7" descr="https://timgsa.baidu.com/timg?image&amp;quality=80&amp;size=b9999_10000&amp;sec=1503481087638&amp;di=3bc9ff2ae31076457a204dfd7f5ea199&amp;imgtype=jpg&amp;src=http%3A%2F%2Fimg1.imgtn.bdimg.com%2Fit%2Fu%3D2263399313%2C2876675493%26fm%3D214%26gp%3D0.jpg"/>
          <p:cNvPicPr>
            <a:picLocks noChangeAspect="1" noChangeArrowheads="1"/>
          </p:cNvPicPr>
          <p:nvPr/>
        </p:nvPicPr>
        <p:blipFill>
          <a:blip r:embed="rId6" cstate="print"/>
          <a:srcRect/>
          <a:stretch>
            <a:fillRect/>
          </a:stretch>
        </p:blipFill>
        <p:spPr bwMode="auto">
          <a:xfrm>
            <a:off x="142845" y="285734"/>
            <a:ext cx="3713402" cy="1571636"/>
          </a:xfrm>
          <a:prstGeom prst="rect">
            <a:avLst/>
          </a:prstGeom>
          <a:noFill/>
        </p:spPr>
      </p:pic>
      <p:pic>
        <p:nvPicPr>
          <p:cNvPr id="80904" name="Picture 8"/>
          <p:cNvPicPr>
            <a:picLocks noChangeAspect="1" noChangeArrowheads="1"/>
          </p:cNvPicPr>
          <p:nvPr/>
        </p:nvPicPr>
        <p:blipFill>
          <a:blip r:embed="rId7" cstate="print"/>
          <a:srcRect/>
          <a:stretch>
            <a:fillRect/>
          </a:stretch>
        </p:blipFill>
        <p:spPr bwMode="auto">
          <a:xfrm>
            <a:off x="4214810" y="2143122"/>
            <a:ext cx="4465647" cy="2428892"/>
          </a:xfrm>
          <a:prstGeom prst="rect">
            <a:avLst/>
          </a:prstGeom>
          <a:noFill/>
          <a:ln w="9525">
            <a:noFill/>
            <a:miter lim="800000"/>
            <a:headEnd/>
            <a:tailEnd/>
          </a:ln>
          <a:effectLst/>
        </p:spPr>
      </p:pic>
      <p:sp>
        <p:nvSpPr>
          <p:cNvPr id="7" name="矩形 6"/>
          <p:cNvSpPr/>
          <p:nvPr/>
        </p:nvSpPr>
        <p:spPr>
          <a:xfrm>
            <a:off x="-142908" y="4286262"/>
            <a:ext cx="4286248" cy="486287"/>
          </a:xfrm>
          <a:prstGeom prst="rect">
            <a:avLst/>
          </a:prstGeom>
        </p:spPr>
        <p:txBody>
          <a:bodyPr wrap="square">
            <a:spAutoFit/>
          </a:bodyPr>
          <a:lstStyle/>
          <a:p>
            <a:pPr algn="ctr">
              <a:lnSpc>
                <a:spcPct val="80000"/>
              </a:lnSpc>
              <a:defRPr/>
            </a:pPr>
            <a:r>
              <a:rPr lang="en-US" altLang="zh-CN" b="1" dirty="0" smtClean="0">
                <a:effectLst>
                  <a:outerShdw blurRad="38100" dist="38100" dir="2700000" algn="tl">
                    <a:srgbClr val="000000">
                      <a:alpha val="43137"/>
                    </a:srgbClr>
                  </a:outerShdw>
                </a:effectLst>
                <a:latin typeface="+mj-lt"/>
              </a:rPr>
              <a:t>Certification and Accreditation Administration </a:t>
            </a:r>
          </a:p>
          <a:p>
            <a:pPr algn="ctr">
              <a:lnSpc>
                <a:spcPct val="80000"/>
              </a:lnSpc>
              <a:defRPr/>
            </a:pPr>
            <a:r>
              <a:rPr lang="en-US" altLang="zh-CN" b="1" dirty="0" smtClean="0">
                <a:effectLst>
                  <a:outerShdw blurRad="38100" dist="38100" dir="2700000" algn="tl">
                    <a:srgbClr val="000000">
                      <a:alpha val="43137"/>
                    </a:srgbClr>
                  </a:outerShdw>
                </a:effectLst>
                <a:latin typeface="+mj-lt"/>
              </a:rPr>
              <a:t>   of  the People’s Republic of  China</a:t>
            </a:r>
          </a:p>
        </p:txBody>
      </p:sp>
      <p:sp>
        <p:nvSpPr>
          <p:cNvPr id="8" name="矩形 7"/>
          <p:cNvSpPr/>
          <p:nvPr/>
        </p:nvSpPr>
        <p:spPr>
          <a:xfrm>
            <a:off x="71406" y="1928808"/>
            <a:ext cx="3976986" cy="369332"/>
          </a:xfrm>
          <a:prstGeom prst="rect">
            <a:avLst/>
          </a:prstGeom>
        </p:spPr>
        <p:txBody>
          <a:bodyPr wrap="none">
            <a:spAutoFit/>
          </a:bodyPr>
          <a:lstStyle/>
          <a:p>
            <a:pPr>
              <a:buFontTx/>
              <a:buNone/>
              <a:defRPr/>
            </a:pPr>
            <a:r>
              <a:rPr lang="en-US" altLang="zh-CN" sz="1800" b="1" dirty="0" smtClean="0">
                <a:effectLst>
                  <a:outerShdw blurRad="38100" dist="38100" dir="2700000" algn="tl">
                    <a:srgbClr val="000000">
                      <a:alpha val="43137"/>
                    </a:srgbClr>
                  </a:outerShdw>
                </a:effectLst>
              </a:rPr>
              <a:t>established in 2001 by the State Council</a:t>
            </a:r>
          </a:p>
        </p:txBody>
      </p:sp>
      <p:sp>
        <p:nvSpPr>
          <p:cNvPr id="9" name="AutoShape 6"/>
          <p:cNvSpPr>
            <a:spLocks noChangeAspect="1" noChangeArrowheads="1"/>
          </p:cNvSpPr>
          <p:nvPr/>
        </p:nvSpPr>
        <p:spPr bwMode="auto">
          <a:xfrm rot="10800000">
            <a:off x="214282" y="2285998"/>
            <a:ext cx="3598690" cy="220480"/>
          </a:xfrm>
          <a:prstGeom prst="triangle">
            <a:avLst>
              <a:gd name="adj" fmla="val 50000"/>
            </a:avLst>
          </a:prstGeom>
          <a:solidFill>
            <a:srgbClr val="00B0F0"/>
          </a:solidFill>
          <a:ln w="9525">
            <a:noFill/>
            <a:miter lim="800000"/>
            <a:headEnd/>
            <a:tailEnd/>
          </a:ln>
          <a:effectLst>
            <a:outerShdw dist="17961" dir="2700000" algn="ctr" rotWithShape="0">
              <a:srgbClr val="808080"/>
            </a:outerShdw>
          </a:effectLst>
        </p:spPr>
        <p:txBody>
          <a:bodyPr tIns="91440" bIns="91440" anchor="ctr"/>
          <a:lstStyle/>
          <a:p>
            <a:pPr>
              <a:defRPr/>
            </a:pPr>
            <a:r>
              <a:rPr lang="zh-CN" altLang="en-US" sz="2400" b="1" dirty="0" smtClean="0">
                <a:latin typeface="华文中宋" pitchFamily="2" charset="-122"/>
                <a:ea typeface="华文中宋" pitchFamily="2" charset="-122"/>
              </a:rPr>
              <a:t> </a:t>
            </a:r>
            <a:endParaRPr lang="zh-CN" altLang="en-US" sz="2400" b="1" dirty="0">
              <a:latin typeface="华文中宋" pitchFamily="2" charset="-122"/>
              <a:ea typeface="华文中宋" pitchFamily="2" charset="-122"/>
            </a:endParaRPr>
          </a:p>
        </p:txBody>
      </p:sp>
      <p:sp>
        <p:nvSpPr>
          <p:cNvPr id="10" name="Rectangle 75"/>
          <p:cNvSpPr>
            <a:spLocks noChangeArrowheads="1"/>
          </p:cNvSpPr>
          <p:nvPr/>
        </p:nvSpPr>
        <p:spPr bwMode="auto">
          <a:xfrm>
            <a:off x="4286248" y="1746247"/>
            <a:ext cx="4464050" cy="396875"/>
          </a:xfrm>
          <a:prstGeom prst="rect">
            <a:avLst/>
          </a:prstGeom>
          <a:noFill/>
          <a:ln w="9525" algn="ctr">
            <a:noFill/>
            <a:miter lim="800000"/>
            <a:headEnd/>
            <a:tailEnd/>
          </a:ln>
        </p:spPr>
        <p:txBody>
          <a:bodyPr>
            <a:spAutoFit/>
          </a:bodyPr>
          <a:lstStyle/>
          <a:p>
            <a:r>
              <a:rPr lang="en-US" altLang="zh-CN" sz="2000" dirty="0">
                <a:latin typeface="Arial Black" pitchFamily="34" charset="0"/>
                <a:ea typeface="仿宋_GB2312" pitchFamily="49" charset="-122"/>
              </a:rPr>
              <a:t>Organization Chart of CNCA</a:t>
            </a:r>
          </a:p>
        </p:txBody>
      </p:sp>
      <p:sp>
        <p:nvSpPr>
          <p:cNvPr id="12" name="Text Box 66"/>
          <p:cNvSpPr txBox="1">
            <a:spLocks noChangeAspect="1" noChangeArrowheads="1"/>
          </p:cNvSpPr>
          <p:nvPr/>
        </p:nvSpPr>
        <p:spPr bwMode="auto">
          <a:xfrm>
            <a:off x="5357818" y="2509065"/>
            <a:ext cx="1143008" cy="276999"/>
          </a:xfrm>
          <a:prstGeom prst="rect">
            <a:avLst/>
          </a:prstGeom>
          <a:noFill/>
          <a:ln w="9525">
            <a:noFill/>
            <a:miter lim="800000"/>
            <a:headEnd/>
            <a:tailEnd/>
          </a:ln>
        </p:spPr>
        <p:txBody>
          <a:bodyPr wrap="square">
            <a:spAutoFit/>
          </a:bodyPr>
          <a:lstStyle/>
          <a:p>
            <a:pPr algn="ctr"/>
            <a:r>
              <a:rPr lang="en-US" altLang="zh-CN" sz="1200" b="1" dirty="0">
                <a:ea typeface="仿宋_GB2312" pitchFamily="49" charset="-122"/>
              </a:rPr>
              <a:t>Admin. Office</a:t>
            </a:r>
          </a:p>
        </p:txBody>
      </p:sp>
      <p:sp>
        <p:nvSpPr>
          <p:cNvPr id="13" name="Text Box 67"/>
          <p:cNvSpPr txBox="1">
            <a:spLocks noChangeAspect="1" noChangeArrowheads="1"/>
          </p:cNvSpPr>
          <p:nvPr/>
        </p:nvSpPr>
        <p:spPr bwMode="auto">
          <a:xfrm>
            <a:off x="7572396" y="4368022"/>
            <a:ext cx="1263420" cy="246221"/>
          </a:xfrm>
          <a:prstGeom prst="rect">
            <a:avLst/>
          </a:prstGeom>
          <a:noFill/>
          <a:ln w="9525">
            <a:noFill/>
            <a:miter lim="800000"/>
            <a:headEnd/>
            <a:tailEnd/>
          </a:ln>
        </p:spPr>
        <p:txBody>
          <a:bodyPr wrap="square">
            <a:spAutoFit/>
          </a:bodyPr>
          <a:lstStyle/>
          <a:p>
            <a:pPr algn="ctr"/>
            <a:r>
              <a:rPr lang="en-US" altLang="zh-CN" sz="1000" b="1" dirty="0">
                <a:ea typeface="仿宋_GB2312" pitchFamily="49" charset="-122"/>
              </a:rPr>
              <a:t>Dept. for Finance</a:t>
            </a:r>
          </a:p>
        </p:txBody>
      </p:sp>
      <p:sp>
        <p:nvSpPr>
          <p:cNvPr id="14" name="Text Box 68"/>
          <p:cNvSpPr txBox="1">
            <a:spLocks noChangeAspect="1" noChangeArrowheads="1"/>
          </p:cNvSpPr>
          <p:nvPr/>
        </p:nvSpPr>
        <p:spPr bwMode="auto">
          <a:xfrm>
            <a:off x="6429388" y="4385528"/>
            <a:ext cx="1184687" cy="553998"/>
          </a:xfrm>
          <a:prstGeom prst="rect">
            <a:avLst/>
          </a:prstGeom>
          <a:noFill/>
          <a:ln w="9525">
            <a:noFill/>
            <a:miter lim="800000"/>
            <a:headEnd/>
            <a:tailEnd/>
          </a:ln>
        </p:spPr>
        <p:txBody>
          <a:bodyPr>
            <a:spAutoFit/>
          </a:bodyPr>
          <a:lstStyle/>
          <a:p>
            <a:pPr algn="ctr"/>
            <a:r>
              <a:rPr lang="en-US" altLang="zh-CN" sz="1000" b="1" dirty="0">
                <a:ea typeface="仿宋_GB2312" pitchFamily="49" charset="-122"/>
              </a:rPr>
              <a:t>Dept. for Science &amp; Technology and Standards</a:t>
            </a:r>
          </a:p>
        </p:txBody>
      </p:sp>
      <p:sp>
        <p:nvSpPr>
          <p:cNvPr id="15" name="Text Box 69"/>
          <p:cNvSpPr txBox="1">
            <a:spLocks noChangeAspect="1" noChangeArrowheads="1"/>
          </p:cNvSpPr>
          <p:nvPr/>
        </p:nvSpPr>
        <p:spPr bwMode="auto">
          <a:xfrm>
            <a:off x="4137593" y="2757404"/>
            <a:ext cx="1148787" cy="600164"/>
          </a:xfrm>
          <a:prstGeom prst="rect">
            <a:avLst/>
          </a:prstGeom>
          <a:noFill/>
          <a:ln w="9525">
            <a:noFill/>
            <a:miter lim="800000"/>
            <a:headEnd/>
            <a:tailEnd/>
          </a:ln>
        </p:spPr>
        <p:txBody>
          <a:bodyPr>
            <a:spAutoFit/>
          </a:bodyPr>
          <a:lstStyle/>
          <a:p>
            <a:pPr algn="ctr"/>
            <a:r>
              <a:rPr lang="en-US" altLang="zh-CN" sz="1100" b="1" dirty="0">
                <a:ea typeface="仿宋_GB2312" pitchFamily="49" charset="-122"/>
              </a:rPr>
              <a:t>Dept. for Policies and Legal Affairs</a:t>
            </a:r>
          </a:p>
        </p:txBody>
      </p:sp>
      <p:sp>
        <p:nvSpPr>
          <p:cNvPr id="16" name="Text Box 70"/>
          <p:cNvSpPr txBox="1">
            <a:spLocks noChangeAspect="1" noChangeArrowheads="1"/>
          </p:cNvSpPr>
          <p:nvPr/>
        </p:nvSpPr>
        <p:spPr bwMode="auto">
          <a:xfrm>
            <a:off x="5000628" y="3102594"/>
            <a:ext cx="1571636" cy="246221"/>
          </a:xfrm>
          <a:prstGeom prst="rect">
            <a:avLst/>
          </a:prstGeom>
          <a:noFill/>
          <a:ln w="9525">
            <a:noFill/>
            <a:miter lim="800000"/>
            <a:headEnd/>
            <a:tailEnd/>
          </a:ln>
        </p:spPr>
        <p:txBody>
          <a:bodyPr wrap="square">
            <a:spAutoFit/>
          </a:bodyPr>
          <a:lstStyle/>
          <a:p>
            <a:pPr algn="ctr"/>
            <a:r>
              <a:rPr lang="en-US" altLang="zh-CN" sz="1000" b="1" dirty="0">
                <a:ea typeface="仿宋_GB2312" pitchFamily="49" charset="-122"/>
              </a:rPr>
              <a:t>Dept. for </a:t>
            </a:r>
            <a:r>
              <a:rPr lang="en-US" altLang="zh-CN" sz="1000" b="1" dirty="0" smtClean="0">
                <a:ea typeface="仿宋_GB2312" pitchFamily="49" charset="-122"/>
              </a:rPr>
              <a:t>Accreditation</a:t>
            </a:r>
            <a:endParaRPr lang="en-US" altLang="zh-CN" sz="1000" b="1" dirty="0">
              <a:ea typeface="仿宋_GB2312" pitchFamily="49" charset="-122"/>
            </a:endParaRPr>
          </a:p>
        </p:txBody>
      </p:sp>
      <p:sp>
        <p:nvSpPr>
          <p:cNvPr id="17" name="Text Box 71"/>
          <p:cNvSpPr txBox="1">
            <a:spLocks noChangeAspect="1" noChangeArrowheads="1"/>
          </p:cNvSpPr>
          <p:nvPr/>
        </p:nvSpPr>
        <p:spPr bwMode="auto">
          <a:xfrm>
            <a:off x="6357950" y="3102594"/>
            <a:ext cx="1357290" cy="246221"/>
          </a:xfrm>
          <a:prstGeom prst="rect">
            <a:avLst/>
          </a:prstGeom>
          <a:noFill/>
          <a:ln w="9525">
            <a:noFill/>
            <a:miter lim="800000"/>
            <a:headEnd/>
            <a:tailEnd/>
          </a:ln>
        </p:spPr>
        <p:txBody>
          <a:bodyPr wrap="square">
            <a:spAutoFit/>
          </a:bodyPr>
          <a:lstStyle/>
          <a:p>
            <a:pPr algn="ctr"/>
            <a:r>
              <a:rPr lang="en-US" altLang="zh-CN" sz="1000" b="1" dirty="0">
                <a:ea typeface="仿宋_GB2312" pitchFamily="49" charset="-122"/>
              </a:rPr>
              <a:t>Dept. for </a:t>
            </a:r>
            <a:r>
              <a:rPr lang="en-US" altLang="zh-CN" sz="1000" b="1" dirty="0" smtClean="0">
                <a:ea typeface="仿宋_GB2312" pitchFamily="49" charset="-122"/>
              </a:rPr>
              <a:t>Certification</a:t>
            </a:r>
            <a:endParaRPr lang="en-US" altLang="zh-CN" sz="1000" b="1" dirty="0">
              <a:ea typeface="仿宋_GB2312" pitchFamily="49" charset="-122"/>
            </a:endParaRPr>
          </a:p>
        </p:txBody>
      </p:sp>
      <p:sp>
        <p:nvSpPr>
          <p:cNvPr id="18" name="Text Box 72"/>
          <p:cNvSpPr txBox="1">
            <a:spLocks noChangeAspect="1" noChangeArrowheads="1"/>
          </p:cNvSpPr>
          <p:nvPr/>
        </p:nvSpPr>
        <p:spPr bwMode="auto">
          <a:xfrm>
            <a:off x="7498304" y="3111347"/>
            <a:ext cx="1788604" cy="246221"/>
          </a:xfrm>
          <a:prstGeom prst="rect">
            <a:avLst/>
          </a:prstGeom>
          <a:noFill/>
          <a:ln w="9525">
            <a:noFill/>
            <a:miter lim="800000"/>
            <a:headEnd/>
            <a:tailEnd/>
          </a:ln>
        </p:spPr>
        <p:txBody>
          <a:bodyPr wrap="square">
            <a:spAutoFit/>
          </a:bodyPr>
          <a:lstStyle/>
          <a:p>
            <a:pPr algn="ctr"/>
            <a:r>
              <a:rPr lang="en-US" altLang="zh-CN" sz="1000" b="1" dirty="0">
                <a:ea typeface="仿宋_GB2312" pitchFamily="49" charset="-122"/>
              </a:rPr>
              <a:t>Dept. for </a:t>
            </a:r>
            <a:r>
              <a:rPr lang="en-US" altLang="zh-CN" sz="1000" b="1" dirty="0" smtClean="0">
                <a:ea typeface="仿宋_GB2312" pitchFamily="49" charset="-122"/>
              </a:rPr>
              <a:t>Registration</a:t>
            </a:r>
            <a:endParaRPr lang="en-US" altLang="zh-CN" sz="1000" b="1" dirty="0">
              <a:ea typeface="仿宋_GB2312" pitchFamily="49" charset="-122"/>
            </a:endParaRPr>
          </a:p>
        </p:txBody>
      </p:sp>
      <p:sp>
        <p:nvSpPr>
          <p:cNvPr id="19" name="Text Box 73"/>
          <p:cNvSpPr txBox="1">
            <a:spLocks noChangeAspect="1" noChangeArrowheads="1"/>
          </p:cNvSpPr>
          <p:nvPr/>
        </p:nvSpPr>
        <p:spPr bwMode="auto">
          <a:xfrm>
            <a:off x="3968978" y="4439460"/>
            <a:ext cx="1531716" cy="400110"/>
          </a:xfrm>
          <a:prstGeom prst="rect">
            <a:avLst/>
          </a:prstGeom>
          <a:noFill/>
          <a:ln w="9525">
            <a:noFill/>
            <a:miter lim="800000"/>
            <a:headEnd/>
            <a:tailEnd/>
          </a:ln>
        </p:spPr>
        <p:txBody>
          <a:bodyPr>
            <a:spAutoFit/>
          </a:bodyPr>
          <a:lstStyle/>
          <a:p>
            <a:pPr algn="ctr"/>
            <a:r>
              <a:rPr lang="en-US" altLang="zh-CN" sz="1000" b="1" dirty="0">
                <a:ea typeface="仿宋_GB2312" pitchFamily="49" charset="-122"/>
              </a:rPr>
              <a:t>Dept. for Laboratories and Inspection Bodies</a:t>
            </a:r>
          </a:p>
        </p:txBody>
      </p:sp>
      <p:sp>
        <p:nvSpPr>
          <p:cNvPr id="20" name="Text Box 74"/>
          <p:cNvSpPr txBox="1">
            <a:spLocks noChangeAspect="1" noChangeArrowheads="1"/>
          </p:cNvSpPr>
          <p:nvPr/>
        </p:nvSpPr>
        <p:spPr bwMode="auto">
          <a:xfrm>
            <a:off x="5214942" y="4357700"/>
            <a:ext cx="1256486" cy="553998"/>
          </a:xfrm>
          <a:prstGeom prst="rect">
            <a:avLst/>
          </a:prstGeom>
          <a:noFill/>
          <a:ln w="9525">
            <a:noFill/>
            <a:miter lim="800000"/>
            <a:headEnd/>
            <a:tailEnd/>
          </a:ln>
        </p:spPr>
        <p:txBody>
          <a:bodyPr>
            <a:spAutoFit/>
          </a:bodyPr>
          <a:lstStyle/>
          <a:p>
            <a:pPr algn="ctr"/>
            <a:r>
              <a:rPr lang="en-US" altLang="zh-CN" sz="1000" b="1" dirty="0">
                <a:ea typeface="仿宋_GB2312" pitchFamily="49" charset="-122"/>
              </a:rPr>
              <a:t>Dept. for International Cooperation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80903"/>
                                        </p:tgtEl>
                                        <p:attrNameLst>
                                          <p:attrName>style.visibility</p:attrName>
                                        </p:attrNameLst>
                                      </p:cBhvr>
                                      <p:to>
                                        <p:strVal val="visible"/>
                                      </p:to>
                                    </p:set>
                                    <p:animEffect transition="in" filter="wipe(up)">
                                      <p:cBhvr>
                                        <p:cTn id="7" dur="500"/>
                                        <p:tgtEl>
                                          <p:spTgt spid="8090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1000"/>
                                        <p:tgtEl>
                                          <p:spTgt spid="4"/>
                                        </p:tgtEl>
                                      </p:cBhvr>
                                    </p:animEffect>
                                  </p:childTnLst>
                                </p:cTn>
                              </p:par>
                            </p:childTnLst>
                          </p:cTn>
                        </p:par>
                        <p:par>
                          <p:cTn id="12" fill="hold">
                            <p:stCondLst>
                              <p:cond delay="1500"/>
                            </p:stCondLst>
                            <p:childTnLst>
                              <p:par>
                                <p:cTn id="13" presetID="5" presetClass="entr" presetSubtype="1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heckerboard(across)">
                                      <p:cBhvr>
                                        <p:cTn id="15" dur="1000"/>
                                        <p:tgtEl>
                                          <p:spTgt spid="2"/>
                                        </p:tgtEl>
                                      </p:cBhvr>
                                    </p:animEffect>
                                  </p:childTnLst>
                                </p:cTn>
                              </p:par>
                              <p:par>
                                <p:cTn id="16" presetID="5" presetClass="entr" presetSubtype="10" fill="hold" nodeType="withEffect">
                                  <p:stCondLst>
                                    <p:cond delay="0"/>
                                  </p:stCondLst>
                                  <p:childTnLst>
                                    <p:set>
                                      <p:cBhvr>
                                        <p:cTn id="17" dur="1" fill="hold">
                                          <p:stCondLst>
                                            <p:cond delay="0"/>
                                          </p:stCondLst>
                                        </p:cTn>
                                        <p:tgtEl>
                                          <p:spTgt spid="80904"/>
                                        </p:tgtEl>
                                        <p:attrNameLst>
                                          <p:attrName>style.visibility</p:attrName>
                                        </p:attrNameLst>
                                      </p:cBhvr>
                                      <p:to>
                                        <p:strVal val="visible"/>
                                      </p:to>
                                    </p:set>
                                    <p:animEffect transition="in" filter="checkerboard(across)">
                                      <p:cBhvr>
                                        <p:cTn id="18" dur="1000"/>
                                        <p:tgtEl>
                                          <p:spTgt spid="80904"/>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heckerboard(across)">
                                      <p:cBhvr>
                                        <p:cTn id="21" dur="1000"/>
                                        <p:tgtEl>
                                          <p:spTgt spid="15"/>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heckerboard(across)">
                                      <p:cBhvr>
                                        <p:cTn id="24" dur="1000"/>
                                        <p:tgtEl>
                                          <p:spTgt spid="12"/>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heckerboard(across)">
                                      <p:cBhvr>
                                        <p:cTn id="27" dur="1000"/>
                                        <p:tgtEl>
                                          <p:spTgt spid="16"/>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checkerboard(across)">
                                      <p:cBhvr>
                                        <p:cTn id="30" dur="1000"/>
                                        <p:tgtEl>
                                          <p:spTgt spid="17"/>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checkerboard(across)">
                                      <p:cBhvr>
                                        <p:cTn id="33" dur="1000"/>
                                        <p:tgtEl>
                                          <p:spTgt spid="18"/>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checkerboard(across)">
                                      <p:cBhvr>
                                        <p:cTn id="36" dur="1000"/>
                                        <p:tgtEl>
                                          <p:spTgt spid="14"/>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checkerboard(across)">
                                      <p:cBhvr>
                                        <p:cTn id="39" dur="1000"/>
                                        <p:tgtEl>
                                          <p:spTgt spid="20"/>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checkerboard(across)">
                                      <p:cBhvr>
                                        <p:cTn id="42" dur="1000"/>
                                        <p:tgtEl>
                                          <p:spTgt spid="19"/>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checkerboard(across)">
                                      <p:cBhvr>
                                        <p:cTn id="45" dur="1000"/>
                                        <p:tgtEl>
                                          <p:spTgt spid="13"/>
                                        </p:tgtEl>
                                      </p:cBhvr>
                                    </p:animEffect>
                                  </p:childTnLst>
                                </p:cTn>
                              </p:par>
                            </p:childTnLst>
                          </p:cTn>
                        </p:par>
                        <p:par>
                          <p:cTn id="46" fill="hold">
                            <p:stCondLst>
                              <p:cond delay="2500"/>
                            </p:stCondLst>
                            <p:childTnLst>
                              <p:par>
                                <p:cTn id="47" presetID="29" presetClass="entr" presetSubtype="0"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ppt_x</p:attrName>
                                        </p:attrNameLst>
                                      </p:cBhvr>
                                      <p:tavLst>
                                        <p:tav tm="0">
                                          <p:val>
                                            <p:strVal val="#ppt_x-.2"/>
                                          </p:val>
                                        </p:tav>
                                        <p:tav tm="100000">
                                          <p:val>
                                            <p:strVal val="#ppt_x"/>
                                          </p:val>
                                        </p:tav>
                                      </p:tavLst>
                                    </p:anim>
                                    <p:anim calcmode="lin" valueType="num">
                                      <p:cBhvr>
                                        <p:cTn id="50"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51" dur="1000"/>
                                        <p:tgtEl>
                                          <p:spTgt spid="9"/>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checkerboard(across)">
                                      <p:cBhvr>
                                        <p:cTn id="54" dur="1000"/>
                                        <p:tgtEl>
                                          <p:spTgt spid="8"/>
                                        </p:tgtEl>
                                      </p:cBhvr>
                                    </p:animEffect>
                                  </p:childTnLst>
                                </p:cTn>
                              </p:par>
                              <p:par>
                                <p:cTn id="55" presetID="5" presetClass="entr" presetSubtype="1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checkerboard(across)">
                                      <p:cBhvr>
                                        <p:cTn id="57" dur="1000"/>
                                        <p:tgtEl>
                                          <p:spTgt spid="7"/>
                                        </p:tgtEl>
                                      </p:cBhvr>
                                    </p:animEffect>
                                  </p:childTnLst>
                                </p:cTn>
                              </p:par>
                              <p:par>
                                <p:cTn id="58" presetID="5" presetClass="entr" presetSubtype="10"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checkerboard(across)">
                                      <p:cBhvr>
                                        <p:cTn id="60" dur="1000"/>
                                        <p:tgtEl>
                                          <p:spTgt spid="10"/>
                                        </p:tgtEl>
                                      </p:cBhvr>
                                    </p:animEffect>
                                  </p:childTnLst>
                                </p:cTn>
                              </p:par>
                              <p:par>
                                <p:cTn id="61" presetID="5" presetClass="entr" presetSubtype="10" fill="hold" nodeType="withEffect">
                                  <p:stCondLst>
                                    <p:cond delay="0"/>
                                  </p:stCondLst>
                                  <p:childTnLst>
                                    <p:set>
                                      <p:cBhvr>
                                        <p:cTn id="62" dur="1" fill="hold">
                                          <p:stCondLst>
                                            <p:cond delay="0"/>
                                          </p:stCondLst>
                                        </p:cTn>
                                        <p:tgtEl>
                                          <p:spTgt spid="80901"/>
                                        </p:tgtEl>
                                        <p:attrNameLst>
                                          <p:attrName>style.visibility</p:attrName>
                                        </p:attrNameLst>
                                      </p:cBhvr>
                                      <p:to>
                                        <p:strVal val="visible"/>
                                      </p:to>
                                    </p:set>
                                    <p:animEffect transition="in" filter="checkerboard(across)">
                                      <p:cBhvr>
                                        <p:cTn id="63" dur="1000"/>
                                        <p:tgtEl>
                                          <p:spTgt spid="80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animBg="1"/>
      <p:bldP spid="10" grpId="0"/>
      <p:bldP spid="12" grpId="0"/>
      <p:bldP spid="13" grpId="0"/>
      <p:bldP spid="14" grpId="0"/>
      <p:bldP spid="15" grpId="0"/>
      <p:bldP spid="16" grpId="0"/>
      <p:bldP spid="17" grpId="0"/>
      <p:bldP spid="18" grpId="0"/>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huangxu\Desktop\工作\工作\法规制修订 后评估\体系表 有效法律法规目录\体系表\Versions\最终印刷版2015-11_页面_2.jpg"/>
          <p:cNvPicPr>
            <a:picLocks noChangeAspect="1" noChangeArrowheads="1"/>
          </p:cNvPicPr>
          <p:nvPr/>
        </p:nvPicPr>
        <p:blipFill>
          <a:blip r:embed="rId3" cstate="print"/>
          <a:srcRect/>
          <a:stretch>
            <a:fillRect/>
          </a:stretch>
        </p:blipFill>
        <p:spPr bwMode="auto">
          <a:xfrm>
            <a:off x="1043608" y="214296"/>
            <a:ext cx="8100392" cy="4929204"/>
          </a:xfrm>
          <a:prstGeom prst="rect">
            <a:avLst/>
          </a:prstGeom>
          <a:noFill/>
          <a:ln w="9525">
            <a:noFill/>
            <a:miter lim="800000"/>
            <a:headEnd/>
            <a:tailEnd/>
          </a:ln>
        </p:spPr>
      </p:pic>
      <p:sp>
        <p:nvSpPr>
          <p:cNvPr id="3" name="云形标注 4"/>
          <p:cNvSpPr>
            <a:spLocks noChangeArrowheads="1"/>
          </p:cNvSpPr>
          <p:nvPr/>
        </p:nvSpPr>
        <p:spPr bwMode="auto">
          <a:xfrm>
            <a:off x="5786446" y="285734"/>
            <a:ext cx="1643074" cy="503237"/>
          </a:xfrm>
          <a:prstGeom prst="cloudCallout">
            <a:avLst>
              <a:gd name="adj1" fmla="val -20833"/>
              <a:gd name="adj2" fmla="val 62500"/>
            </a:avLst>
          </a:prstGeom>
          <a:noFill/>
          <a:ln w="9525" algn="ctr">
            <a:solidFill>
              <a:schemeClr val="tx1"/>
            </a:solidFill>
            <a:round/>
            <a:headEnd/>
            <a:tailEnd/>
          </a:ln>
        </p:spPr>
        <p:txBody>
          <a:bodyPr/>
          <a:lstStyle/>
          <a:p>
            <a:r>
              <a:rPr lang="zh-CN" altLang="en-US" sz="1200" b="1" dirty="0" smtClean="0">
                <a:latin typeface="微软雅黑" pitchFamily="34" charset="-122"/>
                <a:ea typeface="微软雅黑" pitchFamily="34" charset="-122"/>
              </a:rPr>
              <a:t>  法律 </a:t>
            </a:r>
            <a:r>
              <a:rPr lang="en-US" altLang="zh-CN" sz="1200" b="1" dirty="0" smtClean="0">
                <a:latin typeface="微软雅黑" pitchFamily="34" charset="-122"/>
                <a:ea typeface="微软雅黑" pitchFamily="34" charset="-122"/>
              </a:rPr>
              <a:t>Laws</a:t>
            </a:r>
            <a:endParaRPr lang="zh-CN" altLang="en-US" sz="1200" b="1" dirty="0">
              <a:latin typeface="微软雅黑" pitchFamily="34" charset="-122"/>
              <a:ea typeface="微软雅黑" pitchFamily="34" charset="-122"/>
            </a:endParaRPr>
          </a:p>
        </p:txBody>
      </p:sp>
      <p:sp>
        <p:nvSpPr>
          <p:cNvPr id="4" name="云形标注 5"/>
          <p:cNvSpPr>
            <a:spLocks noChangeArrowheads="1"/>
          </p:cNvSpPr>
          <p:nvPr/>
        </p:nvSpPr>
        <p:spPr bwMode="auto">
          <a:xfrm>
            <a:off x="1475656" y="1347614"/>
            <a:ext cx="2239088" cy="795508"/>
          </a:xfrm>
          <a:prstGeom prst="cloudCallout">
            <a:avLst>
              <a:gd name="adj1" fmla="val 20511"/>
              <a:gd name="adj2" fmla="val 70047"/>
            </a:avLst>
          </a:prstGeom>
          <a:noFill/>
          <a:ln w="9525" algn="ctr">
            <a:solidFill>
              <a:schemeClr val="tx1"/>
            </a:solidFill>
            <a:round/>
            <a:headEnd/>
            <a:tailEnd/>
          </a:ln>
        </p:spPr>
        <p:txBody>
          <a:bodyPr/>
          <a:lstStyle/>
          <a:p>
            <a:r>
              <a:rPr lang="zh-CN" altLang="en-US" sz="1200" b="1" dirty="0" smtClean="0">
                <a:latin typeface="微软雅黑" pitchFamily="34" charset="-122"/>
                <a:ea typeface="微软雅黑" pitchFamily="34" charset="-122"/>
              </a:rPr>
              <a:t>行政法规</a:t>
            </a:r>
            <a:r>
              <a:rPr lang="en-US" altLang="zh-CN" sz="1200" dirty="0" smtClean="0">
                <a:latin typeface="Arial Black" pitchFamily="34" charset="0"/>
              </a:rPr>
              <a:t>Administrative Regulations</a:t>
            </a:r>
            <a:endParaRPr lang="zh-CN" altLang="en-US" sz="1200" dirty="0" smtClean="0">
              <a:latin typeface="Arial Black" pitchFamily="34" charset="0"/>
            </a:endParaRPr>
          </a:p>
          <a:p>
            <a:endParaRPr lang="en-US" altLang="zh-CN" sz="1200" b="1" dirty="0" smtClean="0">
              <a:latin typeface="微软雅黑" pitchFamily="34" charset="-122"/>
              <a:ea typeface="微软雅黑" pitchFamily="34" charset="-122"/>
            </a:endParaRPr>
          </a:p>
          <a:p>
            <a:r>
              <a:rPr lang="en-US" altLang="zh-CN" sz="1200" b="1" dirty="0" smtClean="0">
                <a:latin typeface="微软雅黑" pitchFamily="34" charset="-122"/>
                <a:ea typeface="微软雅黑" pitchFamily="34" charset="-122"/>
              </a:rPr>
              <a:t> </a:t>
            </a:r>
            <a:endParaRPr lang="zh-CN" altLang="en-US" sz="1200" b="1" dirty="0">
              <a:latin typeface="微软雅黑" pitchFamily="34" charset="-122"/>
              <a:ea typeface="微软雅黑" pitchFamily="34" charset="-122"/>
            </a:endParaRPr>
          </a:p>
        </p:txBody>
      </p:sp>
      <p:sp>
        <p:nvSpPr>
          <p:cNvPr id="5" name="云形标注 6"/>
          <p:cNvSpPr>
            <a:spLocks noChangeArrowheads="1"/>
          </p:cNvSpPr>
          <p:nvPr/>
        </p:nvSpPr>
        <p:spPr bwMode="auto">
          <a:xfrm>
            <a:off x="7715272" y="2638429"/>
            <a:ext cx="1571636" cy="790577"/>
          </a:xfrm>
          <a:prstGeom prst="cloudCallout">
            <a:avLst>
              <a:gd name="adj1" fmla="val -39510"/>
              <a:gd name="adj2" fmla="val 62500"/>
            </a:avLst>
          </a:prstGeom>
          <a:noFill/>
          <a:ln w="9525" algn="ctr">
            <a:solidFill>
              <a:schemeClr val="tx1"/>
            </a:solidFill>
            <a:round/>
            <a:headEnd/>
            <a:tailEnd/>
          </a:ln>
        </p:spPr>
        <p:txBody>
          <a:bodyPr/>
          <a:lstStyle/>
          <a:p>
            <a:r>
              <a:rPr lang="zh-CN" altLang="en-US" sz="1200" b="1" dirty="0" smtClean="0">
                <a:latin typeface="微软雅黑" pitchFamily="34" charset="-122"/>
                <a:ea typeface="微软雅黑" pitchFamily="34" charset="-122"/>
              </a:rPr>
              <a:t>部门规章</a:t>
            </a:r>
            <a:endParaRPr lang="en-US" altLang="zh-CN" sz="1200" b="1" dirty="0" smtClean="0">
              <a:latin typeface="微软雅黑" pitchFamily="34" charset="-122"/>
              <a:ea typeface="微软雅黑" pitchFamily="34" charset="-122"/>
            </a:endParaRPr>
          </a:p>
          <a:p>
            <a:r>
              <a:rPr lang="en-US" altLang="zh-CN" sz="1200" b="1" dirty="0" smtClean="0">
                <a:latin typeface="Arial Black" pitchFamily="34" charset="0"/>
              </a:rPr>
              <a:t>Ministry Decrees</a:t>
            </a:r>
            <a:endParaRPr lang="zh-CN" altLang="en-US" sz="1200" b="1" dirty="0" smtClean="0">
              <a:latin typeface="Arial Black" pitchFamily="34" charset="0"/>
            </a:endParaRPr>
          </a:p>
          <a:p>
            <a:endParaRPr lang="zh-CN" altLang="en-US" sz="1200" b="1" dirty="0">
              <a:latin typeface="微软雅黑" pitchFamily="34" charset="-122"/>
              <a:ea typeface="微软雅黑" pitchFamily="34" charset="-122"/>
            </a:endParaRPr>
          </a:p>
        </p:txBody>
      </p:sp>
      <p:sp>
        <p:nvSpPr>
          <p:cNvPr id="6" name="云形标注 5"/>
          <p:cNvSpPr/>
          <p:nvPr/>
        </p:nvSpPr>
        <p:spPr bwMode="auto">
          <a:xfrm>
            <a:off x="1142976" y="3868143"/>
            <a:ext cx="1882468" cy="703871"/>
          </a:xfrm>
          <a:prstGeom prst="cloudCallout">
            <a:avLst>
              <a:gd name="adj1" fmla="val 17800"/>
              <a:gd name="adj2" fmla="val 66920"/>
            </a:avLst>
          </a:prstGeom>
          <a:noFill/>
          <a:ln w="9525" cap="flat" cmpd="sng" algn="ctr">
            <a:solidFill>
              <a:schemeClr val="tx1"/>
            </a:solidFill>
            <a:prstDash val="solid"/>
            <a:round/>
            <a:headEnd type="none" w="med" len="med"/>
            <a:tailEnd type="none" w="med" len="med"/>
          </a:ln>
          <a:effectLst/>
        </p:spPr>
        <p:txBody>
          <a:bodyPr/>
          <a:lstStyle/>
          <a:p>
            <a:pPr algn="ctr">
              <a:defRPr/>
            </a:pPr>
            <a:r>
              <a:rPr lang="zh-CN" altLang="en-US" sz="1200" b="1" dirty="0" smtClean="0">
                <a:latin typeface="微软雅黑" pitchFamily="34" charset="-122"/>
                <a:ea typeface="微软雅黑" pitchFamily="34" charset="-122"/>
              </a:rPr>
              <a:t>规范性文件</a:t>
            </a:r>
            <a:endParaRPr lang="en-US" altLang="zh-CN" sz="1200" b="1" dirty="0" smtClean="0">
              <a:latin typeface="微软雅黑" pitchFamily="34" charset="-122"/>
              <a:ea typeface="微软雅黑" pitchFamily="34" charset="-122"/>
            </a:endParaRPr>
          </a:p>
          <a:p>
            <a:pPr algn="ctr">
              <a:defRPr/>
            </a:pPr>
            <a:r>
              <a:rPr lang="en-US" altLang="zh-CN" sz="1200" dirty="0" smtClean="0">
                <a:latin typeface="Arial Black" pitchFamily="34" charset="0"/>
                <a:ea typeface="宋体" pitchFamily="2" charset="-122"/>
              </a:rPr>
              <a:t>Normative Documents</a:t>
            </a:r>
            <a:endParaRPr lang="zh-CN" altLang="en-US" sz="1200" dirty="0" smtClean="0">
              <a:latin typeface="Arial Black" pitchFamily="34" charset="0"/>
              <a:ea typeface="宋体" pitchFamily="2" charset="-122"/>
            </a:endParaRPr>
          </a:p>
          <a:p>
            <a:pPr algn="ctr">
              <a:defRPr/>
            </a:pPr>
            <a:endParaRPr lang="zh-CN" altLang="en-US" sz="1200" b="1" dirty="0">
              <a:latin typeface="微软雅黑" pitchFamily="34" charset="-122"/>
              <a:ea typeface="微软雅黑" pitchFamily="34" charset="-122"/>
            </a:endParaRPr>
          </a:p>
        </p:txBody>
      </p:sp>
      <p:sp>
        <p:nvSpPr>
          <p:cNvPr id="7" name="矩形 6"/>
          <p:cNvSpPr/>
          <p:nvPr/>
        </p:nvSpPr>
        <p:spPr>
          <a:xfrm>
            <a:off x="-32" y="214296"/>
            <a:ext cx="1357321" cy="4929222"/>
          </a:xfrm>
          <a:prstGeom prst="rect">
            <a:avLst/>
          </a:prstGeom>
          <a:gradFill flip="none" rotWithShape="1">
            <a:gsLst>
              <a:gs pos="0">
                <a:srgbClr val="006699">
                  <a:shade val="30000"/>
                  <a:satMod val="115000"/>
                </a:srgbClr>
              </a:gs>
              <a:gs pos="50000">
                <a:srgbClr val="006699">
                  <a:shade val="67500"/>
                  <a:satMod val="115000"/>
                </a:srgbClr>
              </a:gs>
              <a:gs pos="100000">
                <a:srgbClr val="006699">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TextBox 7"/>
          <p:cNvSpPr txBox="1"/>
          <p:nvPr/>
        </p:nvSpPr>
        <p:spPr>
          <a:xfrm>
            <a:off x="285720" y="785800"/>
            <a:ext cx="1031105" cy="3816385"/>
          </a:xfrm>
          <a:prstGeom prst="rect">
            <a:avLst/>
          </a:prstGeom>
          <a:noFill/>
        </p:spPr>
        <p:txBody>
          <a:bodyPr wrap="square" lIns="121880" tIns="60938" rIns="121880" bIns="60938">
            <a:spAutoFit/>
          </a:bodyPr>
          <a:lstStyle/>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中</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国</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认</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证</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认</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可</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法</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律</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法</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规</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1492005" y="285734"/>
            <a:ext cx="4003084" cy="584775"/>
          </a:xfrm>
          <a:prstGeom prst="rect">
            <a:avLst/>
          </a:prstGeom>
        </p:spPr>
        <p:txBody>
          <a:bodyPr wrap="none">
            <a:spAutoFit/>
          </a:bodyPr>
          <a:lstStyle/>
          <a:p>
            <a:r>
              <a:rPr lang="en-US" altLang="zh-CN" dirty="0" smtClean="0">
                <a:latin typeface="Arial Black" pitchFamily="34" charset="0"/>
              </a:rPr>
              <a:t>Laws and Regulations: framework</a:t>
            </a:r>
            <a:endParaRPr lang="zh-CN" altLang="en-US" dirty="0" smtClean="0">
              <a:latin typeface="Arial Black" pitchFamily="34" charset="0"/>
            </a:endParaRPr>
          </a:p>
          <a:p>
            <a:endParaRPr lang="zh-CN" altLang="en-US"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20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20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2000"/>
                                        <p:tgtEl>
                                          <p:spTgt spid="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20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2000"/>
                                        <p:tgtEl>
                                          <p:spTgt spid="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par>
                                <p:cTn id="23" presetID="22" presetClass="entr" presetSubtype="8"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500167" y="240990"/>
          <a:ext cx="7608338" cy="4402462"/>
        </p:xfrm>
        <a:graphic>
          <a:graphicData uri="http://schemas.openxmlformats.org/drawingml/2006/table">
            <a:tbl>
              <a:tblPr/>
              <a:tblGrid>
                <a:gridCol w="677969"/>
                <a:gridCol w="451980"/>
                <a:gridCol w="3691175"/>
                <a:gridCol w="2787214"/>
              </a:tblGrid>
              <a:tr h="375189">
                <a:tc>
                  <a:txBody>
                    <a:bodyPr/>
                    <a:lstStyle/>
                    <a:p>
                      <a:pPr algn="ctr" fontAlgn="ctr"/>
                      <a:r>
                        <a:rPr lang="zh-CN" altLang="en-US" sz="1100" b="0" i="0" u="none" strike="noStrike" dirty="0">
                          <a:solidFill>
                            <a:srgbClr val="000000"/>
                          </a:solidFill>
                          <a:latin typeface="微软雅黑" pitchFamily="34" charset="-122"/>
                          <a:ea typeface="微软雅黑" pitchFamily="34" charset="-122"/>
                        </a:rPr>
                        <a:t>法规层级</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zh-CN" altLang="en-US" sz="1100" b="0" i="0" u="none" strike="noStrike" dirty="0">
                          <a:solidFill>
                            <a:srgbClr val="000000"/>
                          </a:solidFill>
                          <a:latin typeface="微软雅黑" pitchFamily="34" charset="-122"/>
                          <a:ea typeface="微软雅黑" pitchFamily="34" charset="-122"/>
                        </a:rPr>
                        <a:t>序号</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zh-CN" altLang="en-US" sz="1100" b="0" i="0" u="none" strike="noStrike" dirty="0">
                          <a:solidFill>
                            <a:srgbClr val="000000"/>
                          </a:solidFill>
                          <a:latin typeface="微软雅黑" pitchFamily="34" charset="-122"/>
                          <a:ea typeface="微软雅黑" pitchFamily="34" charset="-122"/>
                        </a:rPr>
                        <a:t>法律法规名称</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zh-CN" altLang="en-US" sz="1100" b="0" i="0" u="none" strike="noStrike" dirty="0" smtClean="0">
                          <a:solidFill>
                            <a:srgbClr val="000000"/>
                          </a:solidFill>
                          <a:latin typeface="微软雅黑" pitchFamily="34" charset="-122"/>
                          <a:ea typeface="微软雅黑" pitchFamily="34" charset="-122"/>
                        </a:rPr>
                        <a:t>公布时间</a:t>
                      </a:r>
                      <a:r>
                        <a:rPr lang="en-US" altLang="zh-CN" sz="1100" b="0" i="0" u="none" strike="noStrike" dirty="0" smtClean="0">
                          <a:solidFill>
                            <a:srgbClr val="000000"/>
                          </a:solidFill>
                          <a:latin typeface="微软雅黑" pitchFamily="34" charset="-122"/>
                          <a:ea typeface="微软雅黑" pitchFamily="34" charset="-122"/>
                        </a:rPr>
                        <a:t>/</a:t>
                      </a:r>
                      <a:r>
                        <a:rPr lang="zh-CN" altLang="en-US" sz="1100" b="0" i="0" u="none" strike="noStrike" dirty="0" smtClean="0">
                          <a:solidFill>
                            <a:srgbClr val="000000"/>
                          </a:solidFill>
                          <a:latin typeface="微软雅黑" pitchFamily="34" charset="-122"/>
                          <a:ea typeface="微软雅黑" pitchFamily="34" charset="-122"/>
                        </a:rPr>
                        <a:t>修订时间</a:t>
                      </a:r>
                      <a:endParaRPr lang="zh-CN" altLang="en-US" sz="1100" b="0" i="0" u="none" strike="noStrike" dirty="0">
                        <a:solidFill>
                          <a:srgbClr val="000000"/>
                        </a:solidFill>
                        <a:latin typeface="微软雅黑" pitchFamily="34" charset="-122"/>
                        <a:ea typeface="微软雅黑" pitchFamily="34" charset="-122"/>
                      </a:endParaRP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r>
              <a:tr h="192728">
                <a:tc rowSpan="21">
                  <a:txBody>
                    <a:bodyPr/>
                    <a:lstStyle/>
                    <a:p>
                      <a:pPr algn="ctr" fontAlgn="ctr"/>
                      <a:r>
                        <a:rPr lang="zh-CN" altLang="en-US" sz="1100" b="1" i="0" u="none" strike="noStrike" dirty="0">
                          <a:solidFill>
                            <a:srgbClr val="FF0000"/>
                          </a:solidFill>
                          <a:latin typeface="微软雅黑" pitchFamily="34" charset="-122"/>
                          <a:ea typeface="微软雅黑" pitchFamily="34" charset="-122"/>
                        </a:rPr>
                        <a:t>法律</a:t>
                      </a:r>
                      <a:br>
                        <a:rPr lang="zh-CN" altLang="en-US" sz="1100" b="1" i="0" u="none" strike="noStrike" dirty="0">
                          <a:solidFill>
                            <a:srgbClr val="FF0000"/>
                          </a:solidFill>
                          <a:latin typeface="微软雅黑" pitchFamily="34" charset="-122"/>
                          <a:ea typeface="微软雅黑" pitchFamily="34" charset="-122"/>
                        </a:rPr>
                      </a:br>
                      <a:r>
                        <a:rPr lang="en-US" altLang="zh-CN" sz="1100" b="1" i="0" u="none" strike="noStrike" dirty="0">
                          <a:solidFill>
                            <a:srgbClr val="FF0000"/>
                          </a:solidFill>
                          <a:latin typeface="微软雅黑" pitchFamily="34" charset="-122"/>
                          <a:ea typeface="微软雅黑" pitchFamily="34" charset="-122"/>
                        </a:rPr>
                        <a:t>21</a:t>
                      </a:r>
                      <a:r>
                        <a:rPr lang="zh-CN" altLang="en-US" sz="1100" b="1" i="0" u="none" strike="noStrike" dirty="0">
                          <a:solidFill>
                            <a:srgbClr val="FF0000"/>
                          </a:solidFill>
                          <a:latin typeface="微软雅黑" pitchFamily="34" charset="-122"/>
                          <a:ea typeface="微软雅黑" pitchFamily="34" charset="-122"/>
                        </a:rPr>
                        <a:t>件</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1</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a:t>
                      </a:r>
                      <a:r>
                        <a:rPr lang="zh-CN" altLang="en-US" sz="1100" b="0" i="0" u="none" strike="noStrike">
                          <a:solidFill>
                            <a:srgbClr val="000000"/>
                          </a:solidFill>
                          <a:latin typeface="微软雅黑" pitchFamily="34" charset="-122"/>
                          <a:ea typeface="微软雅黑" pitchFamily="34" charset="-122"/>
                        </a:rPr>
                        <a:t>计量法</a:t>
                      </a:r>
                      <a:r>
                        <a:rPr lang="en-US" altLang="zh-CN" sz="1100" b="0" i="0" u="none" strike="noStrike">
                          <a:solidFill>
                            <a:srgbClr val="000000"/>
                          </a:solidFill>
                          <a:latin typeface="微软雅黑" pitchFamily="34" charset="-122"/>
                          <a:ea typeface="微软雅黑" pitchFamily="34" charset="-122"/>
                        </a:rPr>
                        <a:t>》</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zh-CN" sz="1100" b="0" i="0" u="none" strike="noStrike">
                          <a:solidFill>
                            <a:srgbClr val="000000"/>
                          </a:solidFill>
                          <a:latin typeface="微软雅黑" pitchFamily="34" charset="-122"/>
                          <a:ea typeface="微软雅黑" pitchFamily="34" charset="-122"/>
                        </a:rPr>
                        <a:t>1985</a:t>
                      </a:r>
                      <a:r>
                        <a:rPr lang="zh-CN" altLang="en-US" sz="1100" b="0" i="0" u="none" strike="noStrike">
                          <a:solidFill>
                            <a:srgbClr val="000000"/>
                          </a:solidFill>
                          <a:latin typeface="微软雅黑" pitchFamily="34" charset="-122"/>
                          <a:ea typeface="微软雅黑" pitchFamily="34" charset="-122"/>
                        </a:rPr>
                        <a:t>年</a:t>
                      </a:r>
                      <a:r>
                        <a:rPr lang="en-US" altLang="zh-CN" sz="1100" b="0" i="0" u="none" strike="noStrike">
                          <a:solidFill>
                            <a:srgbClr val="000000"/>
                          </a:solidFill>
                          <a:latin typeface="微软雅黑" pitchFamily="34" charset="-122"/>
                          <a:ea typeface="微软雅黑" pitchFamily="34" charset="-122"/>
                        </a:rPr>
                        <a:t>9</a:t>
                      </a:r>
                      <a:r>
                        <a:rPr lang="zh-CN" altLang="en-US" sz="1100" b="0" i="0" u="none" strike="noStrike">
                          <a:solidFill>
                            <a:srgbClr val="000000"/>
                          </a:solidFill>
                          <a:latin typeface="微软雅黑" pitchFamily="34" charset="-122"/>
                          <a:ea typeface="微软雅黑" pitchFamily="34" charset="-122"/>
                        </a:rPr>
                        <a:t>月</a:t>
                      </a:r>
                      <a:r>
                        <a:rPr lang="en-US" altLang="zh-CN" sz="1100" b="0" i="0" u="none" strike="noStrike">
                          <a:solidFill>
                            <a:srgbClr val="000000"/>
                          </a:solidFill>
                          <a:latin typeface="微软雅黑" pitchFamily="34" charset="-122"/>
                          <a:ea typeface="微软雅黑" pitchFamily="34" charset="-122"/>
                        </a:rPr>
                        <a:t>6</a:t>
                      </a:r>
                      <a:r>
                        <a:rPr lang="zh-CN" altLang="en-US" sz="1100" b="0" i="0" u="none" strike="noStrike">
                          <a:solidFill>
                            <a:srgbClr val="000000"/>
                          </a:solidFill>
                          <a:latin typeface="微软雅黑" pitchFamily="34" charset="-122"/>
                          <a:ea typeface="微软雅黑" pitchFamily="34" charset="-122"/>
                        </a:rPr>
                        <a:t>日公布，</a:t>
                      </a:r>
                      <a:r>
                        <a:rPr lang="en-US" altLang="zh-CN" sz="1100" b="0" i="0" u="none" strike="noStrike">
                          <a:solidFill>
                            <a:srgbClr val="000000"/>
                          </a:solidFill>
                          <a:latin typeface="微软雅黑" pitchFamily="34" charset="-122"/>
                          <a:ea typeface="微软雅黑" pitchFamily="34" charset="-122"/>
                        </a:rPr>
                        <a:t>2015</a:t>
                      </a:r>
                      <a:r>
                        <a:rPr lang="zh-CN" altLang="en-US" sz="1100" b="0" i="0" u="none" strike="noStrike">
                          <a:solidFill>
                            <a:srgbClr val="000000"/>
                          </a:solidFill>
                          <a:latin typeface="微软雅黑" pitchFamily="34" charset="-122"/>
                          <a:ea typeface="微软雅黑" pitchFamily="34" charset="-122"/>
                        </a:rPr>
                        <a:t>年修订</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728">
                <a:tc vMerge="1">
                  <a:txBody>
                    <a:bodyPr/>
                    <a:lstStyle/>
                    <a:p>
                      <a:endParaRPr lang="zh-CN" altLang="en-US"/>
                    </a:p>
                  </a:txBody>
                  <a:tcPr/>
                </a:tc>
                <a:tc>
                  <a:txBody>
                    <a:bodyPr/>
                    <a:lstStyle/>
                    <a:p>
                      <a:pPr algn="ctr" fontAlgn="ctr"/>
                      <a:r>
                        <a:rPr lang="en-US" altLang="zh-CN" sz="1100" b="0" i="0" u="none" strike="noStrike" dirty="0">
                          <a:solidFill>
                            <a:srgbClr val="000000"/>
                          </a:solidFill>
                          <a:latin typeface="微软雅黑" pitchFamily="34" charset="-122"/>
                          <a:ea typeface="微软雅黑" pitchFamily="34" charset="-122"/>
                        </a:rPr>
                        <a:t>2</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a:t>
                      </a:r>
                      <a:r>
                        <a:rPr lang="zh-CN" altLang="en-US" sz="1100" b="0" i="0" u="none" strike="noStrike">
                          <a:solidFill>
                            <a:srgbClr val="000000"/>
                          </a:solidFill>
                          <a:latin typeface="微软雅黑" pitchFamily="34" charset="-122"/>
                          <a:ea typeface="微软雅黑" pitchFamily="34" charset="-122"/>
                        </a:rPr>
                        <a:t>标准化法</a:t>
                      </a:r>
                      <a:r>
                        <a:rPr lang="en-US" altLang="zh-CN" sz="1100" b="0" i="0" u="none" strike="noStrike">
                          <a:solidFill>
                            <a:srgbClr val="000000"/>
                          </a:solidFill>
                          <a:latin typeface="微软雅黑" pitchFamily="34" charset="-122"/>
                          <a:ea typeface="微软雅黑" pitchFamily="34" charset="-122"/>
                        </a:rPr>
                        <a:t>》</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zh-CN" sz="1100" b="0" i="0" u="none" strike="noStrike">
                          <a:solidFill>
                            <a:srgbClr val="000000"/>
                          </a:solidFill>
                          <a:latin typeface="微软雅黑" pitchFamily="34" charset="-122"/>
                          <a:ea typeface="微软雅黑" pitchFamily="34" charset="-122"/>
                        </a:rPr>
                        <a:t>1988</a:t>
                      </a:r>
                      <a:r>
                        <a:rPr lang="zh-CN" altLang="en-US" sz="1100" b="0" i="0" u="none" strike="noStrike">
                          <a:solidFill>
                            <a:srgbClr val="000000"/>
                          </a:solidFill>
                          <a:latin typeface="微软雅黑" pitchFamily="34" charset="-122"/>
                          <a:ea typeface="微软雅黑" pitchFamily="34" charset="-122"/>
                        </a:rPr>
                        <a:t>年</a:t>
                      </a:r>
                      <a:r>
                        <a:rPr lang="en-US" altLang="zh-CN" sz="1100" b="0" i="0" u="none" strike="noStrike">
                          <a:solidFill>
                            <a:srgbClr val="000000"/>
                          </a:solidFill>
                          <a:latin typeface="微软雅黑" pitchFamily="34" charset="-122"/>
                          <a:ea typeface="微软雅黑" pitchFamily="34" charset="-122"/>
                        </a:rPr>
                        <a:t>12</a:t>
                      </a:r>
                      <a:r>
                        <a:rPr lang="zh-CN" altLang="en-US" sz="1100" b="0" i="0" u="none" strike="noStrike">
                          <a:solidFill>
                            <a:srgbClr val="000000"/>
                          </a:solidFill>
                          <a:latin typeface="微软雅黑" pitchFamily="34" charset="-122"/>
                          <a:ea typeface="微软雅黑" pitchFamily="34" charset="-122"/>
                        </a:rPr>
                        <a:t>月</a:t>
                      </a:r>
                      <a:r>
                        <a:rPr lang="en-US" altLang="zh-CN" sz="1100" b="0" i="0" u="none" strike="noStrike">
                          <a:solidFill>
                            <a:srgbClr val="000000"/>
                          </a:solidFill>
                          <a:latin typeface="微软雅黑" pitchFamily="34" charset="-122"/>
                          <a:ea typeface="微软雅黑" pitchFamily="34" charset="-122"/>
                        </a:rPr>
                        <a:t>29</a:t>
                      </a:r>
                      <a:r>
                        <a:rPr lang="zh-CN" altLang="en-US" sz="1100" b="0" i="0" u="none" strike="noStrike">
                          <a:solidFill>
                            <a:srgbClr val="000000"/>
                          </a:solidFill>
                          <a:latin typeface="微软雅黑" pitchFamily="34" charset="-122"/>
                          <a:ea typeface="微软雅黑" pitchFamily="34" charset="-122"/>
                        </a:rPr>
                        <a:t>日公布</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728">
                <a:tc vMerge="1">
                  <a:txBody>
                    <a:bodyPr/>
                    <a:lstStyle/>
                    <a:p>
                      <a:endParaRPr lang="zh-CN" altLang="en-US"/>
                    </a:p>
                  </a:txBody>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3</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dirty="0">
                          <a:solidFill>
                            <a:srgbClr val="000000"/>
                          </a:solidFill>
                          <a:latin typeface="微软雅黑" pitchFamily="34" charset="-122"/>
                          <a:ea typeface="微软雅黑" pitchFamily="34" charset="-122"/>
                        </a:rPr>
                        <a:t>《</a:t>
                      </a:r>
                      <a:r>
                        <a:rPr lang="zh-CN" altLang="en-US" sz="1100" b="0" i="0" u="none" strike="noStrike" dirty="0">
                          <a:solidFill>
                            <a:srgbClr val="000000"/>
                          </a:solidFill>
                          <a:latin typeface="微软雅黑" pitchFamily="34" charset="-122"/>
                          <a:ea typeface="微软雅黑" pitchFamily="34" charset="-122"/>
                        </a:rPr>
                        <a:t>产品质量法</a:t>
                      </a:r>
                      <a:r>
                        <a:rPr lang="en-US" altLang="zh-CN" sz="1100" b="0" i="0" u="none" strike="noStrike" dirty="0">
                          <a:solidFill>
                            <a:srgbClr val="000000"/>
                          </a:solidFill>
                          <a:latin typeface="微软雅黑" pitchFamily="34" charset="-122"/>
                          <a:ea typeface="微软雅黑" pitchFamily="34" charset="-122"/>
                        </a:rPr>
                        <a:t>》</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zh-CN" sz="1100" b="0" i="0" u="none" strike="noStrike">
                          <a:solidFill>
                            <a:srgbClr val="000000"/>
                          </a:solidFill>
                          <a:latin typeface="微软雅黑" pitchFamily="34" charset="-122"/>
                          <a:ea typeface="微软雅黑" pitchFamily="34" charset="-122"/>
                        </a:rPr>
                        <a:t>1993</a:t>
                      </a:r>
                      <a:r>
                        <a:rPr lang="zh-CN" altLang="en-US" sz="1100" b="0" i="0" u="none" strike="noStrike">
                          <a:solidFill>
                            <a:srgbClr val="000000"/>
                          </a:solidFill>
                          <a:latin typeface="微软雅黑" pitchFamily="34" charset="-122"/>
                          <a:ea typeface="微软雅黑" pitchFamily="34" charset="-122"/>
                        </a:rPr>
                        <a:t>年</a:t>
                      </a:r>
                      <a:r>
                        <a:rPr lang="en-US" altLang="zh-CN" sz="1100" b="0" i="0" u="none" strike="noStrike">
                          <a:solidFill>
                            <a:srgbClr val="000000"/>
                          </a:solidFill>
                          <a:latin typeface="微软雅黑" pitchFamily="34" charset="-122"/>
                          <a:ea typeface="微软雅黑" pitchFamily="34" charset="-122"/>
                        </a:rPr>
                        <a:t>2</a:t>
                      </a:r>
                      <a:r>
                        <a:rPr lang="zh-CN" altLang="en-US" sz="1100" b="0" i="0" u="none" strike="noStrike">
                          <a:solidFill>
                            <a:srgbClr val="000000"/>
                          </a:solidFill>
                          <a:latin typeface="微软雅黑" pitchFamily="34" charset="-122"/>
                          <a:ea typeface="微软雅黑" pitchFamily="34" charset="-122"/>
                        </a:rPr>
                        <a:t>月</a:t>
                      </a:r>
                      <a:r>
                        <a:rPr lang="en-US" altLang="zh-CN" sz="1100" b="0" i="0" u="none" strike="noStrike">
                          <a:solidFill>
                            <a:srgbClr val="000000"/>
                          </a:solidFill>
                          <a:latin typeface="微软雅黑" pitchFamily="34" charset="-122"/>
                          <a:ea typeface="微软雅黑" pitchFamily="34" charset="-122"/>
                        </a:rPr>
                        <a:t>22</a:t>
                      </a:r>
                      <a:r>
                        <a:rPr lang="zh-CN" altLang="en-US" sz="1100" b="0" i="0" u="none" strike="noStrike">
                          <a:solidFill>
                            <a:srgbClr val="000000"/>
                          </a:solidFill>
                          <a:latin typeface="微软雅黑" pitchFamily="34" charset="-122"/>
                          <a:ea typeface="微软雅黑" pitchFamily="34" charset="-122"/>
                        </a:rPr>
                        <a:t>日公布，</a:t>
                      </a:r>
                      <a:r>
                        <a:rPr lang="en-US" altLang="zh-CN" sz="1100" b="0" i="0" u="none" strike="noStrike">
                          <a:solidFill>
                            <a:srgbClr val="000000"/>
                          </a:solidFill>
                          <a:latin typeface="微软雅黑" pitchFamily="34" charset="-122"/>
                          <a:ea typeface="微软雅黑" pitchFamily="34" charset="-122"/>
                        </a:rPr>
                        <a:t>2009</a:t>
                      </a:r>
                      <a:r>
                        <a:rPr lang="zh-CN" altLang="en-US" sz="1100" b="0" i="0" u="none" strike="noStrike">
                          <a:solidFill>
                            <a:srgbClr val="000000"/>
                          </a:solidFill>
                          <a:latin typeface="微软雅黑" pitchFamily="34" charset="-122"/>
                          <a:ea typeface="微软雅黑" pitchFamily="34" charset="-122"/>
                        </a:rPr>
                        <a:t>年修订</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728">
                <a:tc vMerge="1">
                  <a:txBody>
                    <a:bodyPr/>
                    <a:lstStyle/>
                    <a:p>
                      <a:endParaRPr lang="zh-CN" altLang="en-US"/>
                    </a:p>
                  </a:txBody>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4</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a:t>
                      </a:r>
                      <a:r>
                        <a:rPr lang="zh-CN" altLang="en-US" sz="1100" b="0" i="0" u="none" strike="noStrike">
                          <a:solidFill>
                            <a:srgbClr val="000000"/>
                          </a:solidFill>
                          <a:latin typeface="微软雅黑" pitchFamily="34" charset="-122"/>
                          <a:ea typeface="微软雅黑" pitchFamily="34" charset="-122"/>
                        </a:rPr>
                        <a:t>进出口商品检验法</a:t>
                      </a:r>
                      <a:r>
                        <a:rPr lang="en-US" altLang="zh-CN" sz="1100" b="0" i="0" u="none" strike="noStrike">
                          <a:solidFill>
                            <a:srgbClr val="000000"/>
                          </a:solidFill>
                          <a:latin typeface="微软雅黑" pitchFamily="34" charset="-122"/>
                          <a:ea typeface="微软雅黑" pitchFamily="34" charset="-122"/>
                        </a:rPr>
                        <a:t>》</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zh-CN" sz="1100" b="0" i="0" u="none" strike="noStrike">
                          <a:solidFill>
                            <a:srgbClr val="000000"/>
                          </a:solidFill>
                          <a:latin typeface="微软雅黑" pitchFamily="34" charset="-122"/>
                          <a:ea typeface="微软雅黑" pitchFamily="34" charset="-122"/>
                        </a:rPr>
                        <a:t>1989</a:t>
                      </a:r>
                      <a:r>
                        <a:rPr lang="zh-CN" altLang="en-US" sz="1100" b="0" i="0" u="none" strike="noStrike">
                          <a:solidFill>
                            <a:srgbClr val="000000"/>
                          </a:solidFill>
                          <a:latin typeface="微软雅黑" pitchFamily="34" charset="-122"/>
                          <a:ea typeface="微软雅黑" pitchFamily="34" charset="-122"/>
                        </a:rPr>
                        <a:t>年</a:t>
                      </a:r>
                      <a:r>
                        <a:rPr lang="en-US" altLang="zh-CN" sz="1100" b="0" i="0" u="none" strike="noStrike">
                          <a:solidFill>
                            <a:srgbClr val="000000"/>
                          </a:solidFill>
                          <a:latin typeface="微软雅黑" pitchFamily="34" charset="-122"/>
                          <a:ea typeface="微软雅黑" pitchFamily="34" charset="-122"/>
                        </a:rPr>
                        <a:t>2</a:t>
                      </a:r>
                      <a:r>
                        <a:rPr lang="zh-CN" altLang="en-US" sz="1100" b="0" i="0" u="none" strike="noStrike">
                          <a:solidFill>
                            <a:srgbClr val="000000"/>
                          </a:solidFill>
                          <a:latin typeface="微软雅黑" pitchFamily="34" charset="-122"/>
                          <a:ea typeface="微软雅黑" pitchFamily="34" charset="-122"/>
                        </a:rPr>
                        <a:t>月</a:t>
                      </a:r>
                      <a:r>
                        <a:rPr lang="en-US" altLang="zh-CN" sz="1100" b="0" i="0" u="none" strike="noStrike">
                          <a:solidFill>
                            <a:srgbClr val="000000"/>
                          </a:solidFill>
                          <a:latin typeface="微软雅黑" pitchFamily="34" charset="-122"/>
                          <a:ea typeface="微软雅黑" pitchFamily="34" charset="-122"/>
                        </a:rPr>
                        <a:t>21</a:t>
                      </a:r>
                      <a:r>
                        <a:rPr lang="zh-CN" altLang="en-US" sz="1100" b="0" i="0" u="none" strike="noStrike">
                          <a:solidFill>
                            <a:srgbClr val="000000"/>
                          </a:solidFill>
                          <a:latin typeface="微软雅黑" pitchFamily="34" charset="-122"/>
                          <a:ea typeface="微软雅黑" pitchFamily="34" charset="-122"/>
                        </a:rPr>
                        <a:t>日公布，</a:t>
                      </a:r>
                      <a:r>
                        <a:rPr lang="en-US" altLang="zh-CN" sz="1100" b="0" i="0" u="none" strike="noStrike">
                          <a:solidFill>
                            <a:srgbClr val="000000"/>
                          </a:solidFill>
                          <a:latin typeface="微软雅黑" pitchFamily="34" charset="-122"/>
                          <a:ea typeface="微软雅黑" pitchFamily="34" charset="-122"/>
                        </a:rPr>
                        <a:t>2013</a:t>
                      </a:r>
                      <a:r>
                        <a:rPr lang="zh-CN" altLang="en-US" sz="1100" b="0" i="0" u="none" strike="noStrike">
                          <a:solidFill>
                            <a:srgbClr val="000000"/>
                          </a:solidFill>
                          <a:latin typeface="微软雅黑" pitchFamily="34" charset="-122"/>
                          <a:ea typeface="微软雅黑" pitchFamily="34" charset="-122"/>
                        </a:rPr>
                        <a:t>修订</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728">
                <a:tc vMerge="1">
                  <a:txBody>
                    <a:bodyPr/>
                    <a:lstStyle/>
                    <a:p>
                      <a:endParaRPr lang="zh-CN" altLang="en-US"/>
                    </a:p>
                  </a:txBody>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5</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a:t>
                      </a:r>
                      <a:r>
                        <a:rPr lang="zh-CN" altLang="en-US" sz="1100" b="0" i="0" u="none" strike="noStrike">
                          <a:solidFill>
                            <a:srgbClr val="000000"/>
                          </a:solidFill>
                          <a:latin typeface="微软雅黑" pitchFamily="34" charset="-122"/>
                          <a:ea typeface="微软雅黑" pitchFamily="34" charset="-122"/>
                        </a:rPr>
                        <a:t>农业法</a:t>
                      </a:r>
                      <a:r>
                        <a:rPr lang="en-US" altLang="zh-CN" sz="1100" b="0" i="0" u="none" strike="noStrike">
                          <a:solidFill>
                            <a:srgbClr val="000000"/>
                          </a:solidFill>
                          <a:latin typeface="微软雅黑" pitchFamily="34" charset="-122"/>
                          <a:ea typeface="微软雅黑" pitchFamily="34" charset="-122"/>
                        </a:rPr>
                        <a:t>》</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zh-CN" sz="1100" b="0" i="0" u="none" strike="noStrike">
                          <a:solidFill>
                            <a:srgbClr val="000000"/>
                          </a:solidFill>
                          <a:latin typeface="微软雅黑" pitchFamily="34" charset="-122"/>
                          <a:ea typeface="微软雅黑" pitchFamily="34" charset="-122"/>
                        </a:rPr>
                        <a:t>1993</a:t>
                      </a:r>
                      <a:r>
                        <a:rPr lang="zh-CN" altLang="en-US" sz="1100" b="0" i="0" u="none" strike="noStrike">
                          <a:solidFill>
                            <a:srgbClr val="000000"/>
                          </a:solidFill>
                          <a:latin typeface="微软雅黑" pitchFamily="34" charset="-122"/>
                          <a:ea typeface="微软雅黑" pitchFamily="34" charset="-122"/>
                        </a:rPr>
                        <a:t>年</a:t>
                      </a:r>
                      <a:r>
                        <a:rPr lang="en-US" altLang="zh-CN" sz="1100" b="0" i="0" u="none" strike="noStrike">
                          <a:solidFill>
                            <a:srgbClr val="000000"/>
                          </a:solidFill>
                          <a:latin typeface="微软雅黑" pitchFamily="34" charset="-122"/>
                          <a:ea typeface="微软雅黑" pitchFamily="34" charset="-122"/>
                        </a:rPr>
                        <a:t>7</a:t>
                      </a:r>
                      <a:r>
                        <a:rPr lang="zh-CN" altLang="en-US" sz="1100" b="0" i="0" u="none" strike="noStrike">
                          <a:solidFill>
                            <a:srgbClr val="000000"/>
                          </a:solidFill>
                          <a:latin typeface="微软雅黑" pitchFamily="34" charset="-122"/>
                          <a:ea typeface="微软雅黑" pitchFamily="34" charset="-122"/>
                        </a:rPr>
                        <a:t>月</a:t>
                      </a:r>
                      <a:r>
                        <a:rPr lang="en-US" altLang="zh-CN" sz="1100" b="0" i="0" u="none" strike="noStrike">
                          <a:solidFill>
                            <a:srgbClr val="000000"/>
                          </a:solidFill>
                          <a:latin typeface="微软雅黑" pitchFamily="34" charset="-122"/>
                          <a:ea typeface="微软雅黑" pitchFamily="34" charset="-122"/>
                        </a:rPr>
                        <a:t>2</a:t>
                      </a:r>
                      <a:r>
                        <a:rPr lang="zh-CN" altLang="en-US" sz="1100" b="0" i="0" u="none" strike="noStrike">
                          <a:solidFill>
                            <a:srgbClr val="000000"/>
                          </a:solidFill>
                          <a:latin typeface="微软雅黑" pitchFamily="34" charset="-122"/>
                          <a:ea typeface="微软雅黑" pitchFamily="34" charset="-122"/>
                        </a:rPr>
                        <a:t>日公布，</a:t>
                      </a:r>
                      <a:r>
                        <a:rPr lang="en-US" altLang="zh-CN" sz="1100" b="0" i="0" u="none" strike="noStrike">
                          <a:solidFill>
                            <a:srgbClr val="000000"/>
                          </a:solidFill>
                          <a:latin typeface="微软雅黑" pitchFamily="34" charset="-122"/>
                          <a:ea typeface="微软雅黑" pitchFamily="34" charset="-122"/>
                        </a:rPr>
                        <a:t>2012</a:t>
                      </a:r>
                      <a:r>
                        <a:rPr lang="zh-CN" altLang="en-US" sz="1100" b="0" i="0" u="none" strike="noStrike">
                          <a:solidFill>
                            <a:srgbClr val="000000"/>
                          </a:solidFill>
                          <a:latin typeface="微软雅黑" pitchFamily="34" charset="-122"/>
                          <a:ea typeface="微软雅黑" pitchFamily="34" charset="-122"/>
                        </a:rPr>
                        <a:t>年修订</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728">
                <a:tc vMerge="1">
                  <a:txBody>
                    <a:bodyPr/>
                    <a:lstStyle/>
                    <a:p>
                      <a:endParaRPr lang="zh-CN" altLang="en-US"/>
                    </a:p>
                  </a:txBody>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6</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a:t>
                      </a:r>
                      <a:r>
                        <a:rPr lang="zh-CN" altLang="en-US" sz="1100" b="0" i="0" u="none" strike="noStrike">
                          <a:solidFill>
                            <a:srgbClr val="000000"/>
                          </a:solidFill>
                          <a:latin typeface="微软雅黑" pitchFamily="34" charset="-122"/>
                          <a:ea typeface="微软雅黑" pitchFamily="34" charset="-122"/>
                        </a:rPr>
                        <a:t>反不正当竞争法</a:t>
                      </a:r>
                      <a:r>
                        <a:rPr lang="en-US" altLang="zh-CN" sz="1100" b="0" i="0" u="none" strike="noStrike">
                          <a:solidFill>
                            <a:srgbClr val="000000"/>
                          </a:solidFill>
                          <a:latin typeface="微软雅黑" pitchFamily="34" charset="-122"/>
                          <a:ea typeface="微软雅黑" pitchFamily="34" charset="-122"/>
                        </a:rPr>
                        <a:t>》</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zh-CN" sz="1100" b="0" i="0" u="none" strike="noStrike">
                          <a:solidFill>
                            <a:srgbClr val="000000"/>
                          </a:solidFill>
                          <a:latin typeface="微软雅黑" pitchFamily="34" charset="-122"/>
                          <a:ea typeface="微软雅黑" pitchFamily="34" charset="-122"/>
                        </a:rPr>
                        <a:t>1993</a:t>
                      </a:r>
                      <a:r>
                        <a:rPr lang="zh-CN" altLang="en-US" sz="1100" b="0" i="0" u="none" strike="noStrike">
                          <a:solidFill>
                            <a:srgbClr val="000000"/>
                          </a:solidFill>
                          <a:latin typeface="微软雅黑" pitchFamily="34" charset="-122"/>
                          <a:ea typeface="微软雅黑" pitchFamily="34" charset="-122"/>
                        </a:rPr>
                        <a:t>年</a:t>
                      </a:r>
                      <a:r>
                        <a:rPr lang="en-US" altLang="zh-CN" sz="1100" b="0" i="0" u="none" strike="noStrike">
                          <a:solidFill>
                            <a:srgbClr val="000000"/>
                          </a:solidFill>
                          <a:latin typeface="微软雅黑" pitchFamily="34" charset="-122"/>
                          <a:ea typeface="微软雅黑" pitchFamily="34" charset="-122"/>
                        </a:rPr>
                        <a:t>9</a:t>
                      </a:r>
                      <a:r>
                        <a:rPr lang="zh-CN" altLang="en-US" sz="1100" b="0" i="0" u="none" strike="noStrike">
                          <a:solidFill>
                            <a:srgbClr val="000000"/>
                          </a:solidFill>
                          <a:latin typeface="微软雅黑" pitchFamily="34" charset="-122"/>
                          <a:ea typeface="微软雅黑" pitchFamily="34" charset="-122"/>
                        </a:rPr>
                        <a:t>月</a:t>
                      </a:r>
                      <a:r>
                        <a:rPr lang="en-US" altLang="zh-CN" sz="1100" b="0" i="0" u="none" strike="noStrike">
                          <a:solidFill>
                            <a:srgbClr val="000000"/>
                          </a:solidFill>
                          <a:latin typeface="微软雅黑" pitchFamily="34" charset="-122"/>
                          <a:ea typeface="微软雅黑" pitchFamily="34" charset="-122"/>
                        </a:rPr>
                        <a:t>2</a:t>
                      </a:r>
                      <a:r>
                        <a:rPr lang="zh-CN" altLang="en-US" sz="1100" b="0" i="0" u="none" strike="noStrike">
                          <a:solidFill>
                            <a:srgbClr val="000000"/>
                          </a:solidFill>
                          <a:latin typeface="微软雅黑" pitchFamily="34" charset="-122"/>
                          <a:ea typeface="微软雅黑" pitchFamily="34" charset="-122"/>
                        </a:rPr>
                        <a:t>日公布</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728">
                <a:tc vMerge="1">
                  <a:txBody>
                    <a:bodyPr/>
                    <a:lstStyle/>
                    <a:p>
                      <a:endParaRPr lang="zh-CN" altLang="en-US"/>
                    </a:p>
                  </a:txBody>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7</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a:t>
                      </a:r>
                      <a:r>
                        <a:rPr lang="zh-CN" altLang="en-US" sz="1100" b="0" i="0" u="none" strike="noStrike">
                          <a:solidFill>
                            <a:srgbClr val="000000"/>
                          </a:solidFill>
                          <a:latin typeface="微软雅黑" pitchFamily="34" charset="-122"/>
                          <a:ea typeface="微软雅黑" pitchFamily="34" charset="-122"/>
                        </a:rPr>
                        <a:t>消费者权益保护法</a:t>
                      </a:r>
                      <a:r>
                        <a:rPr lang="en-US" altLang="zh-CN" sz="1100" b="0" i="0" u="none" strike="noStrike">
                          <a:solidFill>
                            <a:srgbClr val="000000"/>
                          </a:solidFill>
                          <a:latin typeface="微软雅黑" pitchFamily="34" charset="-122"/>
                          <a:ea typeface="微软雅黑" pitchFamily="34" charset="-122"/>
                        </a:rPr>
                        <a:t>》</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zh-CN" sz="1100" b="0" i="0" u="none" strike="noStrike">
                          <a:solidFill>
                            <a:srgbClr val="000000"/>
                          </a:solidFill>
                          <a:latin typeface="微软雅黑" pitchFamily="34" charset="-122"/>
                          <a:ea typeface="微软雅黑" pitchFamily="34" charset="-122"/>
                        </a:rPr>
                        <a:t>1993</a:t>
                      </a:r>
                      <a:r>
                        <a:rPr lang="zh-CN" altLang="en-US" sz="1100" b="0" i="0" u="none" strike="noStrike">
                          <a:solidFill>
                            <a:srgbClr val="000000"/>
                          </a:solidFill>
                          <a:latin typeface="微软雅黑" pitchFamily="34" charset="-122"/>
                          <a:ea typeface="微软雅黑" pitchFamily="34" charset="-122"/>
                        </a:rPr>
                        <a:t>年</a:t>
                      </a:r>
                      <a:r>
                        <a:rPr lang="en-US" altLang="zh-CN" sz="1100" b="0" i="0" u="none" strike="noStrike">
                          <a:solidFill>
                            <a:srgbClr val="000000"/>
                          </a:solidFill>
                          <a:latin typeface="微软雅黑" pitchFamily="34" charset="-122"/>
                          <a:ea typeface="微软雅黑" pitchFamily="34" charset="-122"/>
                        </a:rPr>
                        <a:t>10</a:t>
                      </a:r>
                      <a:r>
                        <a:rPr lang="zh-CN" altLang="en-US" sz="1100" b="0" i="0" u="none" strike="noStrike">
                          <a:solidFill>
                            <a:srgbClr val="000000"/>
                          </a:solidFill>
                          <a:latin typeface="微软雅黑" pitchFamily="34" charset="-122"/>
                          <a:ea typeface="微软雅黑" pitchFamily="34" charset="-122"/>
                        </a:rPr>
                        <a:t>月</a:t>
                      </a:r>
                      <a:r>
                        <a:rPr lang="en-US" altLang="zh-CN" sz="1100" b="0" i="0" u="none" strike="noStrike">
                          <a:solidFill>
                            <a:srgbClr val="000000"/>
                          </a:solidFill>
                          <a:latin typeface="微软雅黑" pitchFamily="34" charset="-122"/>
                          <a:ea typeface="微软雅黑" pitchFamily="34" charset="-122"/>
                        </a:rPr>
                        <a:t>31</a:t>
                      </a:r>
                      <a:r>
                        <a:rPr lang="zh-CN" altLang="en-US" sz="1100" b="0" i="0" u="none" strike="noStrike">
                          <a:solidFill>
                            <a:srgbClr val="000000"/>
                          </a:solidFill>
                          <a:latin typeface="微软雅黑" pitchFamily="34" charset="-122"/>
                          <a:ea typeface="微软雅黑" pitchFamily="34" charset="-122"/>
                        </a:rPr>
                        <a:t>日公布，</a:t>
                      </a:r>
                      <a:r>
                        <a:rPr lang="en-US" altLang="zh-CN" sz="1100" b="0" i="0" u="none" strike="noStrike">
                          <a:solidFill>
                            <a:srgbClr val="000000"/>
                          </a:solidFill>
                          <a:latin typeface="微软雅黑" pitchFamily="34" charset="-122"/>
                          <a:ea typeface="微软雅黑" pitchFamily="34" charset="-122"/>
                        </a:rPr>
                        <a:t>2013</a:t>
                      </a:r>
                      <a:r>
                        <a:rPr lang="zh-CN" altLang="en-US" sz="1100" b="0" i="0" u="none" strike="noStrike">
                          <a:solidFill>
                            <a:srgbClr val="000000"/>
                          </a:solidFill>
                          <a:latin typeface="微软雅黑" pitchFamily="34" charset="-122"/>
                          <a:ea typeface="微软雅黑" pitchFamily="34" charset="-122"/>
                        </a:rPr>
                        <a:t>年修订</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728">
                <a:tc vMerge="1">
                  <a:txBody>
                    <a:bodyPr/>
                    <a:lstStyle/>
                    <a:p>
                      <a:endParaRPr lang="zh-CN" altLang="en-US"/>
                    </a:p>
                  </a:txBody>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8</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dirty="0">
                          <a:solidFill>
                            <a:srgbClr val="000000"/>
                          </a:solidFill>
                          <a:latin typeface="微软雅黑" pitchFamily="34" charset="-122"/>
                          <a:ea typeface="微软雅黑" pitchFamily="34" charset="-122"/>
                        </a:rPr>
                        <a:t>《</a:t>
                      </a:r>
                      <a:r>
                        <a:rPr lang="zh-CN" altLang="en-US" sz="1100" b="0" i="0" u="none" strike="noStrike" dirty="0">
                          <a:solidFill>
                            <a:srgbClr val="000000"/>
                          </a:solidFill>
                          <a:latin typeface="微软雅黑" pitchFamily="34" charset="-122"/>
                          <a:ea typeface="微软雅黑" pitchFamily="34" charset="-122"/>
                        </a:rPr>
                        <a:t>建筑法</a:t>
                      </a:r>
                      <a:r>
                        <a:rPr lang="en-US" altLang="zh-CN" sz="1100" b="0" i="0" u="none" strike="noStrike" dirty="0">
                          <a:solidFill>
                            <a:srgbClr val="000000"/>
                          </a:solidFill>
                          <a:latin typeface="微软雅黑" pitchFamily="34" charset="-122"/>
                          <a:ea typeface="微软雅黑" pitchFamily="34" charset="-122"/>
                        </a:rPr>
                        <a:t>》</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zh-CN" sz="1100" b="0" i="0" u="none" strike="noStrike">
                          <a:solidFill>
                            <a:srgbClr val="000000"/>
                          </a:solidFill>
                          <a:latin typeface="微软雅黑" pitchFamily="34" charset="-122"/>
                          <a:ea typeface="微软雅黑" pitchFamily="34" charset="-122"/>
                        </a:rPr>
                        <a:t>1997</a:t>
                      </a:r>
                      <a:r>
                        <a:rPr lang="zh-CN" altLang="en-US" sz="1100" b="0" i="0" u="none" strike="noStrike">
                          <a:solidFill>
                            <a:srgbClr val="000000"/>
                          </a:solidFill>
                          <a:latin typeface="微软雅黑" pitchFamily="34" charset="-122"/>
                          <a:ea typeface="微软雅黑" pitchFamily="34" charset="-122"/>
                        </a:rPr>
                        <a:t>年</a:t>
                      </a:r>
                      <a:r>
                        <a:rPr lang="en-US" altLang="zh-CN" sz="1100" b="0" i="0" u="none" strike="noStrike">
                          <a:solidFill>
                            <a:srgbClr val="000000"/>
                          </a:solidFill>
                          <a:latin typeface="微软雅黑" pitchFamily="34" charset="-122"/>
                          <a:ea typeface="微软雅黑" pitchFamily="34" charset="-122"/>
                        </a:rPr>
                        <a:t>11</a:t>
                      </a:r>
                      <a:r>
                        <a:rPr lang="zh-CN" altLang="en-US" sz="1100" b="0" i="0" u="none" strike="noStrike">
                          <a:solidFill>
                            <a:srgbClr val="000000"/>
                          </a:solidFill>
                          <a:latin typeface="微软雅黑" pitchFamily="34" charset="-122"/>
                          <a:ea typeface="微软雅黑" pitchFamily="34" charset="-122"/>
                        </a:rPr>
                        <a:t>月</a:t>
                      </a:r>
                      <a:r>
                        <a:rPr lang="en-US" altLang="zh-CN" sz="1100" b="0" i="0" u="none" strike="noStrike">
                          <a:solidFill>
                            <a:srgbClr val="000000"/>
                          </a:solidFill>
                          <a:latin typeface="微软雅黑" pitchFamily="34" charset="-122"/>
                          <a:ea typeface="微软雅黑" pitchFamily="34" charset="-122"/>
                        </a:rPr>
                        <a:t>1</a:t>
                      </a:r>
                      <a:r>
                        <a:rPr lang="zh-CN" altLang="en-US" sz="1100" b="0" i="0" u="none" strike="noStrike">
                          <a:solidFill>
                            <a:srgbClr val="000000"/>
                          </a:solidFill>
                          <a:latin typeface="微软雅黑" pitchFamily="34" charset="-122"/>
                          <a:ea typeface="微软雅黑" pitchFamily="34" charset="-122"/>
                        </a:rPr>
                        <a:t>日公布，</a:t>
                      </a:r>
                      <a:r>
                        <a:rPr lang="en-US" altLang="zh-CN" sz="1100" b="0" i="0" u="none" strike="noStrike">
                          <a:solidFill>
                            <a:srgbClr val="000000"/>
                          </a:solidFill>
                          <a:latin typeface="微软雅黑" pitchFamily="34" charset="-122"/>
                          <a:ea typeface="微软雅黑" pitchFamily="34" charset="-122"/>
                        </a:rPr>
                        <a:t>2011</a:t>
                      </a:r>
                      <a:r>
                        <a:rPr lang="zh-CN" altLang="en-US" sz="1100" b="0" i="0" u="none" strike="noStrike">
                          <a:solidFill>
                            <a:srgbClr val="000000"/>
                          </a:solidFill>
                          <a:latin typeface="微软雅黑" pitchFamily="34" charset="-122"/>
                          <a:ea typeface="微软雅黑" pitchFamily="34" charset="-122"/>
                        </a:rPr>
                        <a:t>年修订</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728">
                <a:tc vMerge="1">
                  <a:txBody>
                    <a:bodyPr/>
                    <a:lstStyle/>
                    <a:p>
                      <a:endParaRPr lang="zh-CN" altLang="en-US"/>
                    </a:p>
                  </a:txBody>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9</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dirty="0">
                          <a:solidFill>
                            <a:srgbClr val="000000"/>
                          </a:solidFill>
                          <a:latin typeface="微软雅黑" pitchFamily="34" charset="-122"/>
                          <a:ea typeface="微软雅黑" pitchFamily="34" charset="-122"/>
                        </a:rPr>
                        <a:t>《</a:t>
                      </a:r>
                      <a:r>
                        <a:rPr lang="zh-CN" altLang="en-US" sz="1100" b="0" i="0" u="none" strike="noStrike" dirty="0">
                          <a:solidFill>
                            <a:srgbClr val="000000"/>
                          </a:solidFill>
                          <a:latin typeface="微软雅黑" pitchFamily="34" charset="-122"/>
                          <a:ea typeface="微软雅黑" pitchFamily="34" charset="-122"/>
                        </a:rPr>
                        <a:t>安全生产法</a:t>
                      </a:r>
                      <a:r>
                        <a:rPr lang="en-US" altLang="zh-CN" sz="1100" b="0" i="0" u="none" strike="noStrike" dirty="0">
                          <a:solidFill>
                            <a:srgbClr val="000000"/>
                          </a:solidFill>
                          <a:latin typeface="微软雅黑" pitchFamily="34" charset="-122"/>
                          <a:ea typeface="微软雅黑" pitchFamily="34" charset="-122"/>
                        </a:rPr>
                        <a:t>》</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zh-CN" sz="1100" b="0" i="0" u="none" strike="noStrike">
                          <a:solidFill>
                            <a:srgbClr val="000000"/>
                          </a:solidFill>
                          <a:latin typeface="微软雅黑" pitchFamily="34" charset="-122"/>
                          <a:ea typeface="微软雅黑" pitchFamily="34" charset="-122"/>
                        </a:rPr>
                        <a:t>2002</a:t>
                      </a:r>
                      <a:r>
                        <a:rPr lang="zh-CN" altLang="en-US" sz="1100" b="0" i="0" u="none" strike="noStrike">
                          <a:solidFill>
                            <a:srgbClr val="000000"/>
                          </a:solidFill>
                          <a:latin typeface="微软雅黑" pitchFamily="34" charset="-122"/>
                          <a:ea typeface="微软雅黑" pitchFamily="34" charset="-122"/>
                        </a:rPr>
                        <a:t>年６月</a:t>
                      </a:r>
                      <a:r>
                        <a:rPr lang="en-US" altLang="zh-CN" sz="1100" b="0" i="0" u="none" strike="noStrike">
                          <a:solidFill>
                            <a:srgbClr val="000000"/>
                          </a:solidFill>
                          <a:latin typeface="微软雅黑" pitchFamily="34" charset="-122"/>
                          <a:ea typeface="微软雅黑" pitchFamily="34" charset="-122"/>
                        </a:rPr>
                        <a:t>29</a:t>
                      </a:r>
                      <a:r>
                        <a:rPr lang="zh-CN" altLang="en-US" sz="1100" b="0" i="0" u="none" strike="noStrike">
                          <a:solidFill>
                            <a:srgbClr val="000000"/>
                          </a:solidFill>
                          <a:latin typeface="微软雅黑" pitchFamily="34" charset="-122"/>
                          <a:ea typeface="微软雅黑" pitchFamily="34" charset="-122"/>
                        </a:rPr>
                        <a:t>日公布，</a:t>
                      </a:r>
                      <a:r>
                        <a:rPr lang="en-US" altLang="zh-CN" sz="1100" b="0" i="0" u="none" strike="noStrike">
                          <a:solidFill>
                            <a:srgbClr val="000000"/>
                          </a:solidFill>
                          <a:latin typeface="微软雅黑" pitchFamily="34" charset="-122"/>
                          <a:ea typeface="微软雅黑" pitchFamily="34" charset="-122"/>
                        </a:rPr>
                        <a:t>2014</a:t>
                      </a:r>
                      <a:r>
                        <a:rPr lang="zh-CN" altLang="en-US" sz="1100" b="0" i="0" u="none" strike="noStrike">
                          <a:solidFill>
                            <a:srgbClr val="000000"/>
                          </a:solidFill>
                          <a:latin typeface="微软雅黑" pitchFamily="34" charset="-122"/>
                          <a:ea typeface="微软雅黑" pitchFamily="34" charset="-122"/>
                        </a:rPr>
                        <a:t>年修订</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728">
                <a:tc vMerge="1">
                  <a:txBody>
                    <a:bodyPr/>
                    <a:lstStyle/>
                    <a:p>
                      <a:endParaRPr lang="zh-CN" altLang="en-US"/>
                    </a:p>
                  </a:txBody>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10</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a:t>
                      </a:r>
                      <a:r>
                        <a:rPr lang="zh-CN" altLang="en-US" sz="1100" b="0" i="0" u="none" strike="noStrike">
                          <a:solidFill>
                            <a:srgbClr val="000000"/>
                          </a:solidFill>
                          <a:latin typeface="微软雅黑" pitchFamily="34" charset="-122"/>
                          <a:ea typeface="微软雅黑" pitchFamily="34" charset="-122"/>
                        </a:rPr>
                        <a:t>清洁生产促进法</a:t>
                      </a:r>
                      <a:r>
                        <a:rPr lang="en-US" altLang="zh-CN" sz="1100" b="0" i="0" u="none" strike="noStrike">
                          <a:solidFill>
                            <a:srgbClr val="000000"/>
                          </a:solidFill>
                          <a:latin typeface="微软雅黑" pitchFamily="34" charset="-122"/>
                          <a:ea typeface="微软雅黑" pitchFamily="34" charset="-122"/>
                        </a:rPr>
                        <a:t>》</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zh-CN" sz="1100" b="0" i="0" u="none" strike="noStrike">
                          <a:solidFill>
                            <a:srgbClr val="000000"/>
                          </a:solidFill>
                          <a:latin typeface="微软雅黑" pitchFamily="34" charset="-122"/>
                          <a:ea typeface="微软雅黑" pitchFamily="34" charset="-122"/>
                        </a:rPr>
                        <a:t>2002</a:t>
                      </a:r>
                      <a:r>
                        <a:rPr lang="zh-CN" altLang="en-US" sz="1100" b="0" i="0" u="none" strike="noStrike">
                          <a:solidFill>
                            <a:srgbClr val="000000"/>
                          </a:solidFill>
                          <a:latin typeface="微软雅黑" pitchFamily="34" charset="-122"/>
                          <a:ea typeface="微软雅黑" pitchFamily="34" charset="-122"/>
                        </a:rPr>
                        <a:t>年</a:t>
                      </a:r>
                      <a:r>
                        <a:rPr lang="en-US" altLang="zh-CN" sz="1100" b="0" i="0" u="none" strike="noStrike">
                          <a:solidFill>
                            <a:srgbClr val="000000"/>
                          </a:solidFill>
                          <a:latin typeface="微软雅黑" pitchFamily="34" charset="-122"/>
                          <a:ea typeface="微软雅黑" pitchFamily="34" charset="-122"/>
                        </a:rPr>
                        <a:t>6</a:t>
                      </a:r>
                      <a:r>
                        <a:rPr lang="zh-CN" altLang="en-US" sz="1100" b="0" i="0" u="none" strike="noStrike">
                          <a:solidFill>
                            <a:srgbClr val="000000"/>
                          </a:solidFill>
                          <a:latin typeface="微软雅黑" pitchFamily="34" charset="-122"/>
                          <a:ea typeface="微软雅黑" pitchFamily="34" charset="-122"/>
                        </a:rPr>
                        <a:t>月</a:t>
                      </a:r>
                      <a:r>
                        <a:rPr lang="en-US" altLang="zh-CN" sz="1100" b="0" i="0" u="none" strike="noStrike">
                          <a:solidFill>
                            <a:srgbClr val="000000"/>
                          </a:solidFill>
                          <a:latin typeface="微软雅黑" pitchFamily="34" charset="-122"/>
                          <a:ea typeface="微软雅黑" pitchFamily="34" charset="-122"/>
                        </a:rPr>
                        <a:t>29</a:t>
                      </a:r>
                      <a:r>
                        <a:rPr lang="zh-CN" altLang="en-US" sz="1100" b="0" i="0" u="none" strike="noStrike">
                          <a:solidFill>
                            <a:srgbClr val="000000"/>
                          </a:solidFill>
                          <a:latin typeface="微软雅黑" pitchFamily="34" charset="-122"/>
                          <a:ea typeface="微软雅黑" pitchFamily="34" charset="-122"/>
                        </a:rPr>
                        <a:t>日公布，</a:t>
                      </a:r>
                      <a:r>
                        <a:rPr lang="en-US" altLang="zh-CN" sz="1100" b="0" i="0" u="none" strike="noStrike">
                          <a:solidFill>
                            <a:srgbClr val="000000"/>
                          </a:solidFill>
                          <a:latin typeface="微软雅黑" pitchFamily="34" charset="-122"/>
                          <a:ea typeface="微软雅黑" pitchFamily="34" charset="-122"/>
                        </a:rPr>
                        <a:t>2012</a:t>
                      </a:r>
                      <a:r>
                        <a:rPr lang="zh-CN" altLang="en-US" sz="1100" b="0" i="0" u="none" strike="noStrike">
                          <a:solidFill>
                            <a:srgbClr val="000000"/>
                          </a:solidFill>
                          <a:latin typeface="微软雅黑" pitchFamily="34" charset="-122"/>
                          <a:ea typeface="微软雅黑" pitchFamily="34" charset="-122"/>
                        </a:rPr>
                        <a:t>年修订</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728">
                <a:tc vMerge="1">
                  <a:txBody>
                    <a:bodyPr/>
                    <a:lstStyle/>
                    <a:p>
                      <a:endParaRPr lang="zh-CN" altLang="en-US"/>
                    </a:p>
                  </a:txBody>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11</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dirty="0">
                          <a:solidFill>
                            <a:srgbClr val="000000"/>
                          </a:solidFill>
                          <a:latin typeface="微软雅黑" pitchFamily="34" charset="-122"/>
                          <a:ea typeface="微软雅黑" pitchFamily="34" charset="-122"/>
                        </a:rPr>
                        <a:t>《</a:t>
                      </a:r>
                      <a:r>
                        <a:rPr lang="zh-CN" altLang="en-US" sz="1100" b="0" i="0" u="none" strike="noStrike" dirty="0">
                          <a:solidFill>
                            <a:srgbClr val="000000"/>
                          </a:solidFill>
                          <a:latin typeface="微软雅黑" pitchFamily="34" charset="-122"/>
                          <a:ea typeface="微软雅黑" pitchFamily="34" charset="-122"/>
                        </a:rPr>
                        <a:t>对外贸易法</a:t>
                      </a:r>
                      <a:r>
                        <a:rPr lang="en-US" altLang="zh-CN" sz="1100" b="0" i="0" u="none" strike="noStrike" dirty="0">
                          <a:solidFill>
                            <a:srgbClr val="000000"/>
                          </a:solidFill>
                          <a:latin typeface="微软雅黑" pitchFamily="34" charset="-122"/>
                          <a:ea typeface="微软雅黑" pitchFamily="34" charset="-122"/>
                        </a:rPr>
                        <a:t>》</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zh-CN" sz="1100" b="0" i="0" u="none" strike="noStrike">
                          <a:solidFill>
                            <a:srgbClr val="000000"/>
                          </a:solidFill>
                          <a:latin typeface="微软雅黑" pitchFamily="34" charset="-122"/>
                          <a:ea typeface="微软雅黑" pitchFamily="34" charset="-122"/>
                        </a:rPr>
                        <a:t>1994</a:t>
                      </a:r>
                      <a:r>
                        <a:rPr lang="zh-CN" altLang="en-US" sz="1100" b="0" i="0" u="none" strike="noStrike">
                          <a:solidFill>
                            <a:srgbClr val="000000"/>
                          </a:solidFill>
                          <a:latin typeface="微软雅黑" pitchFamily="34" charset="-122"/>
                          <a:ea typeface="微软雅黑" pitchFamily="34" charset="-122"/>
                        </a:rPr>
                        <a:t>年</a:t>
                      </a:r>
                      <a:r>
                        <a:rPr lang="en-US" altLang="zh-CN" sz="1100" b="0" i="0" u="none" strike="noStrike">
                          <a:solidFill>
                            <a:srgbClr val="000000"/>
                          </a:solidFill>
                          <a:latin typeface="微软雅黑" pitchFamily="34" charset="-122"/>
                          <a:ea typeface="微软雅黑" pitchFamily="34" charset="-122"/>
                        </a:rPr>
                        <a:t>5</a:t>
                      </a:r>
                      <a:r>
                        <a:rPr lang="zh-CN" altLang="en-US" sz="1100" b="0" i="0" u="none" strike="noStrike">
                          <a:solidFill>
                            <a:srgbClr val="000000"/>
                          </a:solidFill>
                          <a:latin typeface="微软雅黑" pitchFamily="34" charset="-122"/>
                          <a:ea typeface="微软雅黑" pitchFamily="34" charset="-122"/>
                        </a:rPr>
                        <a:t>月</a:t>
                      </a:r>
                      <a:r>
                        <a:rPr lang="en-US" altLang="zh-CN" sz="1100" b="0" i="0" u="none" strike="noStrike">
                          <a:solidFill>
                            <a:srgbClr val="000000"/>
                          </a:solidFill>
                          <a:latin typeface="微软雅黑" pitchFamily="34" charset="-122"/>
                          <a:ea typeface="微软雅黑" pitchFamily="34" charset="-122"/>
                        </a:rPr>
                        <a:t>12</a:t>
                      </a:r>
                      <a:r>
                        <a:rPr lang="zh-CN" altLang="en-US" sz="1100" b="0" i="0" u="none" strike="noStrike">
                          <a:solidFill>
                            <a:srgbClr val="000000"/>
                          </a:solidFill>
                          <a:latin typeface="微软雅黑" pitchFamily="34" charset="-122"/>
                          <a:ea typeface="微软雅黑" pitchFamily="34" charset="-122"/>
                        </a:rPr>
                        <a:t>日公布，</a:t>
                      </a:r>
                      <a:r>
                        <a:rPr lang="en-US" altLang="zh-CN" sz="1100" b="0" i="0" u="none" strike="noStrike">
                          <a:solidFill>
                            <a:srgbClr val="000000"/>
                          </a:solidFill>
                          <a:latin typeface="微软雅黑" pitchFamily="34" charset="-122"/>
                          <a:ea typeface="微软雅黑" pitchFamily="34" charset="-122"/>
                        </a:rPr>
                        <a:t>2004</a:t>
                      </a:r>
                      <a:r>
                        <a:rPr lang="zh-CN" altLang="en-US" sz="1100" b="0" i="0" u="none" strike="noStrike">
                          <a:solidFill>
                            <a:srgbClr val="000000"/>
                          </a:solidFill>
                          <a:latin typeface="微软雅黑" pitchFamily="34" charset="-122"/>
                          <a:ea typeface="微软雅黑" pitchFamily="34" charset="-122"/>
                        </a:rPr>
                        <a:t>年修订</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728">
                <a:tc vMerge="1">
                  <a:txBody>
                    <a:bodyPr/>
                    <a:lstStyle/>
                    <a:p>
                      <a:endParaRPr lang="zh-CN" altLang="en-US"/>
                    </a:p>
                  </a:txBody>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12</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a:t>
                      </a:r>
                      <a:r>
                        <a:rPr lang="zh-CN" altLang="en-US" sz="1100" b="0" i="0" u="none" strike="noStrike">
                          <a:solidFill>
                            <a:srgbClr val="000000"/>
                          </a:solidFill>
                          <a:latin typeface="微软雅黑" pitchFamily="34" charset="-122"/>
                          <a:ea typeface="微软雅黑" pitchFamily="34" charset="-122"/>
                        </a:rPr>
                        <a:t>农业机械化促进法</a:t>
                      </a:r>
                      <a:r>
                        <a:rPr lang="en-US" altLang="zh-CN" sz="1100" b="0" i="0" u="none" strike="noStrike">
                          <a:solidFill>
                            <a:srgbClr val="000000"/>
                          </a:solidFill>
                          <a:latin typeface="微软雅黑" pitchFamily="34" charset="-122"/>
                          <a:ea typeface="微软雅黑" pitchFamily="34" charset="-122"/>
                        </a:rPr>
                        <a:t>》</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zh-CN" sz="1100" b="0" i="0" u="none" strike="noStrike">
                          <a:solidFill>
                            <a:srgbClr val="000000"/>
                          </a:solidFill>
                          <a:latin typeface="微软雅黑" pitchFamily="34" charset="-122"/>
                          <a:ea typeface="微软雅黑" pitchFamily="34" charset="-122"/>
                        </a:rPr>
                        <a:t>2004</a:t>
                      </a:r>
                      <a:r>
                        <a:rPr lang="zh-CN" altLang="en-US" sz="1100" b="0" i="0" u="none" strike="noStrike">
                          <a:solidFill>
                            <a:srgbClr val="000000"/>
                          </a:solidFill>
                          <a:latin typeface="微软雅黑" pitchFamily="34" charset="-122"/>
                          <a:ea typeface="微软雅黑" pitchFamily="34" charset="-122"/>
                        </a:rPr>
                        <a:t>年６月</a:t>
                      </a:r>
                      <a:r>
                        <a:rPr lang="en-US" altLang="zh-CN" sz="1100" b="0" i="0" u="none" strike="noStrike">
                          <a:solidFill>
                            <a:srgbClr val="000000"/>
                          </a:solidFill>
                          <a:latin typeface="微软雅黑" pitchFamily="34" charset="-122"/>
                          <a:ea typeface="微软雅黑" pitchFamily="34" charset="-122"/>
                        </a:rPr>
                        <a:t>25</a:t>
                      </a:r>
                      <a:r>
                        <a:rPr lang="zh-CN" altLang="en-US" sz="1100" b="0" i="0" u="none" strike="noStrike">
                          <a:solidFill>
                            <a:srgbClr val="000000"/>
                          </a:solidFill>
                          <a:latin typeface="微软雅黑" pitchFamily="34" charset="-122"/>
                          <a:ea typeface="微软雅黑" pitchFamily="34" charset="-122"/>
                        </a:rPr>
                        <a:t>日公布</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728">
                <a:tc vMerge="1">
                  <a:txBody>
                    <a:bodyPr/>
                    <a:lstStyle/>
                    <a:p>
                      <a:endParaRPr lang="zh-CN" altLang="en-US"/>
                    </a:p>
                  </a:txBody>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13</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a:t>
                      </a:r>
                      <a:r>
                        <a:rPr lang="zh-CN" altLang="en-US" sz="1100" b="0" i="0" u="none" strike="noStrike">
                          <a:solidFill>
                            <a:srgbClr val="000000"/>
                          </a:solidFill>
                          <a:latin typeface="微软雅黑" pitchFamily="34" charset="-122"/>
                          <a:ea typeface="微软雅黑" pitchFamily="34" charset="-122"/>
                        </a:rPr>
                        <a:t>农产品质量安全法</a:t>
                      </a:r>
                      <a:r>
                        <a:rPr lang="en-US" altLang="zh-CN" sz="1100" b="0" i="0" u="none" strike="noStrike">
                          <a:solidFill>
                            <a:srgbClr val="000000"/>
                          </a:solidFill>
                          <a:latin typeface="微软雅黑" pitchFamily="34" charset="-122"/>
                          <a:ea typeface="微软雅黑" pitchFamily="34" charset="-122"/>
                        </a:rPr>
                        <a:t>》</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zh-CN" sz="1100" b="0" i="0" u="none" strike="noStrike">
                          <a:solidFill>
                            <a:srgbClr val="000000"/>
                          </a:solidFill>
                          <a:latin typeface="微软雅黑" pitchFamily="34" charset="-122"/>
                          <a:ea typeface="微软雅黑" pitchFamily="34" charset="-122"/>
                        </a:rPr>
                        <a:t>2006</a:t>
                      </a:r>
                      <a:r>
                        <a:rPr lang="zh-CN" altLang="en-US" sz="1100" b="0" i="0" u="none" strike="noStrike">
                          <a:solidFill>
                            <a:srgbClr val="000000"/>
                          </a:solidFill>
                          <a:latin typeface="微软雅黑" pitchFamily="34" charset="-122"/>
                          <a:ea typeface="微软雅黑" pitchFamily="34" charset="-122"/>
                        </a:rPr>
                        <a:t>年</a:t>
                      </a:r>
                      <a:r>
                        <a:rPr lang="en-US" altLang="zh-CN" sz="1100" b="0" i="0" u="none" strike="noStrike">
                          <a:solidFill>
                            <a:srgbClr val="000000"/>
                          </a:solidFill>
                          <a:latin typeface="微软雅黑" pitchFamily="34" charset="-122"/>
                          <a:ea typeface="微软雅黑" pitchFamily="34" charset="-122"/>
                        </a:rPr>
                        <a:t>4</a:t>
                      </a:r>
                      <a:r>
                        <a:rPr lang="zh-CN" altLang="en-US" sz="1100" b="0" i="0" u="none" strike="noStrike">
                          <a:solidFill>
                            <a:srgbClr val="000000"/>
                          </a:solidFill>
                          <a:latin typeface="微软雅黑" pitchFamily="34" charset="-122"/>
                          <a:ea typeface="微软雅黑" pitchFamily="34" charset="-122"/>
                        </a:rPr>
                        <a:t>月</a:t>
                      </a:r>
                      <a:r>
                        <a:rPr lang="en-US" altLang="zh-CN" sz="1100" b="0" i="0" u="none" strike="noStrike">
                          <a:solidFill>
                            <a:srgbClr val="000000"/>
                          </a:solidFill>
                          <a:latin typeface="微软雅黑" pitchFamily="34" charset="-122"/>
                          <a:ea typeface="微软雅黑" pitchFamily="34" charset="-122"/>
                        </a:rPr>
                        <a:t>29</a:t>
                      </a:r>
                      <a:r>
                        <a:rPr lang="zh-CN" altLang="en-US" sz="1100" b="0" i="0" u="none" strike="noStrike">
                          <a:solidFill>
                            <a:srgbClr val="000000"/>
                          </a:solidFill>
                          <a:latin typeface="微软雅黑" pitchFamily="34" charset="-122"/>
                          <a:ea typeface="微软雅黑" pitchFamily="34" charset="-122"/>
                        </a:rPr>
                        <a:t>日公布</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728">
                <a:tc vMerge="1">
                  <a:txBody>
                    <a:bodyPr/>
                    <a:lstStyle/>
                    <a:p>
                      <a:endParaRPr lang="zh-CN" altLang="en-US"/>
                    </a:p>
                  </a:txBody>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14</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dirty="0">
                          <a:solidFill>
                            <a:srgbClr val="000000"/>
                          </a:solidFill>
                          <a:latin typeface="微软雅黑" pitchFamily="34" charset="-122"/>
                          <a:ea typeface="微软雅黑" pitchFamily="34" charset="-122"/>
                        </a:rPr>
                        <a:t>《</a:t>
                      </a:r>
                      <a:r>
                        <a:rPr lang="zh-CN" altLang="en-US" sz="1100" b="0" i="0" u="none" strike="noStrike" dirty="0">
                          <a:solidFill>
                            <a:srgbClr val="000000"/>
                          </a:solidFill>
                          <a:latin typeface="微软雅黑" pitchFamily="34" charset="-122"/>
                          <a:ea typeface="微软雅黑" pitchFamily="34" charset="-122"/>
                        </a:rPr>
                        <a:t>反垄断法</a:t>
                      </a:r>
                      <a:r>
                        <a:rPr lang="en-US" altLang="zh-CN" sz="1100" b="0" i="0" u="none" strike="noStrike" dirty="0">
                          <a:solidFill>
                            <a:srgbClr val="000000"/>
                          </a:solidFill>
                          <a:latin typeface="微软雅黑" pitchFamily="34" charset="-122"/>
                          <a:ea typeface="微软雅黑" pitchFamily="34" charset="-122"/>
                        </a:rPr>
                        <a:t>》</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zh-CN" sz="1100" b="0" i="0" u="none" strike="noStrike">
                          <a:solidFill>
                            <a:srgbClr val="000000"/>
                          </a:solidFill>
                          <a:latin typeface="微软雅黑" pitchFamily="34" charset="-122"/>
                          <a:ea typeface="微软雅黑" pitchFamily="34" charset="-122"/>
                        </a:rPr>
                        <a:t>2007</a:t>
                      </a:r>
                      <a:r>
                        <a:rPr lang="zh-CN" altLang="en-US" sz="1100" b="0" i="0" u="none" strike="noStrike">
                          <a:solidFill>
                            <a:srgbClr val="000000"/>
                          </a:solidFill>
                          <a:latin typeface="微软雅黑" pitchFamily="34" charset="-122"/>
                          <a:ea typeface="微软雅黑" pitchFamily="34" charset="-122"/>
                        </a:rPr>
                        <a:t>年</a:t>
                      </a:r>
                      <a:r>
                        <a:rPr lang="en-US" altLang="zh-CN" sz="1100" b="0" i="0" u="none" strike="noStrike">
                          <a:solidFill>
                            <a:srgbClr val="000000"/>
                          </a:solidFill>
                          <a:latin typeface="微软雅黑" pitchFamily="34" charset="-122"/>
                          <a:ea typeface="微软雅黑" pitchFamily="34" charset="-122"/>
                        </a:rPr>
                        <a:t>8</a:t>
                      </a:r>
                      <a:r>
                        <a:rPr lang="zh-CN" altLang="en-US" sz="1100" b="0" i="0" u="none" strike="noStrike">
                          <a:solidFill>
                            <a:srgbClr val="000000"/>
                          </a:solidFill>
                          <a:latin typeface="微软雅黑" pitchFamily="34" charset="-122"/>
                          <a:ea typeface="微软雅黑" pitchFamily="34" charset="-122"/>
                        </a:rPr>
                        <a:t>月</a:t>
                      </a:r>
                      <a:r>
                        <a:rPr lang="en-US" altLang="zh-CN" sz="1100" b="0" i="0" u="none" strike="noStrike">
                          <a:solidFill>
                            <a:srgbClr val="000000"/>
                          </a:solidFill>
                          <a:latin typeface="微软雅黑" pitchFamily="34" charset="-122"/>
                          <a:ea typeface="微软雅黑" pitchFamily="34" charset="-122"/>
                        </a:rPr>
                        <a:t>30</a:t>
                      </a:r>
                      <a:r>
                        <a:rPr lang="zh-CN" altLang="en-US" sz="1100" b="0" i="0" u="none" strike="noStrike">
                          <a:solidFill>
                            <a:srgbClr val="000000"/>
                          </a:solidFill>
                          <a:latin typeface="微软雅黑" pitchFamily="34" charset="-122"/>
                          <a:ea typeface="微软雅黑" pitchFamily="34" charset="-122"/>
                        </a:rPr>
                        <a:t>日公布</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728">
                <a:tc vMerge="1">
                  <a:txBody>
                    <a:bodyPr/>
                    <a:lstStyle/>
                    <a:p>
                      <a:endParaRPr lang="zh-CN" altLang="en-US"/>
                    </a:p>
                  </a:txBody>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15</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a:t>
                      </a:r>
                      <a:r>
                        <a:rPr lang="zh-CN" altLang="en-US" sz="1100" b="0" i="0" u="none" strike="noStrike">
                          <a:solidFill>
                            <a:srgbClr val="000000"/>
                          </a:solidFill>
                          <a:latin typeface="微软雅黑" pitchFamily="34" charset="-122"/>
                          <a:ea typeface="微软雅黑" pitchFamily="34" charset="-122"/>
                        </a:rPr>
                        <a:t>节约能源法</a:t>
                      </a:r>
                      <a:r>
                        <a:rPr lang="en-US" altLang="zh-CN" sz="1100" b="0" i="0" u="none" strike="noStrike">
                          <a:solidFill>
                            <a:srgbClr val="000000"/>
                          </a:solidFill>
                          <a:latin typeface="微软雅黑" pitchFamily="34" charset="-122"/>
                          <a:ea typeface="微软雅黑" pitchFamily="34" charset="-122"/>
                        </a:rPr>
                        <a:t>》</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zh-CN" sz="1100" b="0" i="0" u="none" strike="noStrike">
                          <a:solidFill>
                            <a:srgbClr val="000000"/>
                          </a:solidFill>
                          <a:latin typeface="微软雅黑" pitchFamily="34" charset="-122"/>
                          <a:ea typeface="微软雅黑" pitchFamily="34" charset="-122"/>
                        </a:rPr>
                        <a:t>1997</a:t>
                      </a:r>
                      <a:r>
                        <a:rPr lang="zh-CN" altLang="en-US" sz="1100" b="0" i="0" u="none" strike="noStrike">
                          <a:solidFill>
                            <a:srgbClr val="000000"/>
                          </a:solidFill>
                          <a:latin typeface="微软雅黑" pitchFamily="34" charset="-122"/>
                          <a:ea typeface="微软雅黑" pitchFamily="34" charset="-122"/>
                        </a:rPr>
                        <a:t>年</a:t>
                      </a:r>
                      <a:r>
                        <a:rPr lang="en-US" altLang="zh-CN" sz="1100" b="0" i="0" u="none" strike="noStrike">
                          <a:solidFill>
                            <a:srgbClr val="000000"/>
                          </a:solidFill>
                          <a:latin typeface="微软雅黑" pitchFamily="34" charset="-122"/>
                          <a:ea typeface="微软雅黑" pitchFamily="34" charset="-122"/>
                        </a:rPr>
                        <a:t>11</a:t>
                      </a:r>
                      <a:r>
                        <a:rPr lang="zh-CN" altLang="en-US" sz="1100" b="0" i="0" u="none" strike="noStrike">
                          <a:solidFill>
                            <a:srgbClr val="000000"/>
                          </a:solidFill>
                          <a:latin typeface="微软雅黑" pitchFamily="34" charset="-122"/>
                          <a:ea typeface="微软雅黑" pitchFamily="34" charset="-122"/>
                        </a:rPr>
                        <a:t>月</a:t>
                      </a:r>
                      <a:r>
                        <a:rPr lang="en-US" altLang="zh-CN" sz="1100" b="0" i="0" u="none" strike="noStrike">
                          <a:solidFill>
                            <a:srgbClr val="000000"/>
                          </a:solidFill>
                          <a:latin typeface="微软雅黑" pitchFamily="34" charset="-122"/>
                          <a:ea typeface="微软雅黑" pitchFamily="34" charset="-122"/>
                        </a:rPr>
                        <a:t>1</a:t>
                      </a:r>
                      <a:r>
                        <a:rPr lang="zh-CN" altLang="en-US" sz="1100" b="0" i="0" u="none" strike="noStrike">
                          <a:solidFill>
                            <a:srgbClr val="000000"/>
                          </a:solidFill>
                          <a:latin typeface="微软雅黑" pitchFamily="34" charset="-122"/>
                          <a:ea typeface="微软雅黑" pitchFamily="34" charset="-122"/>
                        </a:rPr>
                        <a:t>日公布，</a:t>
                      </a:r>
                      <a:r>
                        <a:rPr lang="en-US" altLang="zh-CN" sz="1100" b="0" i="0" u="none" strike="noStrike">
                          <a:solidFill>
                            <a:srgbClr val="000000"/>
                          </a:solidFill>
                          <a:latin typeface="微软雅黑" pitchFamily="34" charset="-122"/>
                          <a:ea typeface="微软雅黑" pitchFamily="34" charset="-122"/>
                        </a:rPr>
                        <a:t>2007</a:t>
                      </a:r>
                      <a:r>
                        <a:rPr lang="zh-CN" altLang="en-US" sz="1100" b="0" i="0" u="none" strike="noStrike">
                          <a:solidFill>
                            <a:srgbClr val="000000"/>
                          </a:solidFill>
                          <a:latin typeface="微软雅黑" pitchFamily="34" charset="-122"/>
                          <a:ea typeface="微软雅黑" pitchFamily="34" charset="-122"/>
                        </a:rPr>
                        <a:t>年修订</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728">
                <a:tc vMerge="1">
                  <a:txBody>
                    <a:bodyPr/>
                    <a:lstStyle/>
                    <a:p>
                      <a:endParaRPr lang="zh-CN" altLang="en-US"/>
                    </a:p>
                  </a:txBody>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16</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a:t>
                      </a:r>
                      <a:r>
                        <a:rPr lang="zh-CN" altLang="en-US" sz="1100" b="0" i="0" u="none" strike="noStrike">
                          <a:solidFill>
                            <a:srgbClr val="000000"/>
                          </a:solidFill>
                          <a:latin typeface="微软雅黑" pitchFamily="34" charset="-122"/>
                          <a:ea typeface="微软雅黑" pitchFamily="34" charset="-122"/>
                        </a:rPr>
                        <a:t>消防法</a:t>
                      </a:r>
                      <a:r>
                        <a:rPr lang="en-US" altLang="zh-CN" sz="1100" b="0" i="0" u="none" strike="noStrike">
                          <a:solidFill>
                            <a:srgbClr val="000000"/>
                          </a:solidFill>
                          <a:latin typeface="微软雅黑" pitchFamily="34" charset="-122"/>
                          <a:ea typeface="微软雅黑" pitchFamily="34" charset="-122"/>
                        </a:rPr>
                        <a:t>》</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zh-CN" sz="1100" b="0" i="0" u="none" strike="noStrike">
                          <a:solidFill>
                            <a:srgbClr val="000000"/>
                          </a:solidFill>
                          <a:latin typeface="微软雅黑" pitchFamily="34" charset="-122"/>
                          <a:ea typeface="微软雅黑" pitchFamily="34" charset="-122"/>
                        </a:rPr>
                        <a:t>1998</a:t>
                      </a:r>
                      <a:r>
                        <a:rPr lang="zh-CN" altLang="en-US" sz="1100" b="0" i="0" u="none" strike="noStrike">
                          <a:solidFill>
                            <a:srgbClr val="000000"/>
                          </a:solidFill>
                          <a:latin typeface="微软雅黑" pitchFamily="34" charset="-122"/>
                          <a:ea typeface="微软雅黑" pitchFamily="34" charset="-122"/>
                        </a:rPr>
                        <a:t>年</a:t>
                      </a:r>
                      <a:r>
                        <a:rPr lang="en-US" altLang="zh-CN" sz="1100" b="0" i="0" u="none" strike="noStrike">
                          <a:solidFill>
                            <a:srgbClr val="000000"/>
                          </a:solidFill>
                          <a:latin typeface="微软雅黑" pitchFamily="34" charset="-122"/>
                          <a:ea typeface="微软雅黑" pitchFamily="34" charset="-122"/>
                        </a:rPr>
                        <a:t>4</a:t>
                      </a:r>
                      <a:r>
                        <a:rPr lang="zh-CN" altLang="en-US" sz="1100" b="0" i="0" u="none" strike="noStrike">
                          <a:solidFill>
                            <a:srgbClr val="000000"/>
                          </a:solidFill>
                          <a:latin typeface="微软雅黑" pitchFamily="34" charset="-122"/>
                          <a:ea typeface="微软雅黑" pitchFamily="34" charset="-122"/>
                        </a:rPr>
                        <a:t>月</a:t>
                      </a:r>
                      <a:r>
                        <a:rPr lang="en-US" altLang="zh-CN" sz="1100" b="0" i="0" u="none" strike="noStrike">
                          <a:solidFill>
                            <a:srgbClr val="000000"/>
                          </a:solidFill>
                          <a:latin typeface="微软雅黑" pitchFamily="34" charset="-122"/>
                          <a:ea typeface="微软雅黑" pitchFamily="34" charset="-122"/>
                        </a:rPr>
                        <a:t>29</a:t>
                      </a:r>
                      <a:r>
                        <a:rPr lang="zh-CN" altLang="en-US" sz="1100" b="0" i="0" u="none" strike="noStrike">
                          <a:solidFill>
                            <a:srgbClr val="000000"/>
                          </a:solidFill>
                          <a:latin typeface="微软雅黑" pitchFamily="34" charset="-122"/>
                          <a:ea typeface="微软雅黑" pitchFamily="34" charset="-122"/>
                        </a:rPr>
                        <a:t>日公布，</a:t>
                      </a:r>
                      <a:r>
                        <a:rPr lang="en-US" altLang="zh-CN" sz="1100" b="0" i="0" u="none" strike="noStrike">
                          <a:solidFill>
                            <a:srgbClr val="000000"/>
                          </a:solidFill>
                          <a:latin typeface="微软雅黑" pitchFamily="34" charset="-122"/>
                          <a:ea typeface="微软雅黑" pitchFamily="34" charset="-122"/>
                        </a:rPr>
                        <a:t>2008</a:t>
                      </a:r>
                      <a:r>
                        <a:rPr lang="zh-CN" altLang="en-US" sz="1100" b="0" i="0" u="none" strike="noStrike">
                          <a:solidFill>
                            <a:srgbClr val="000000"/>
                          </a:solidFill>
                          <a:latin typeface="微软雅黑" pitchFamily="34" charset="-122"/>
                          <a:ea typeface="微软雅黑" pitchFamily="34" charset="-122"/>
                        </a:rPr>
                        <a:t>年修订</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728">
                <a:tc vMerge="1">
                  <a:txBody>
                    <a:bodyPr/>
                    <a:lstStyle/>
                    <a:p>
                      <a:endParaRPr lang="zh-CN" altLang="en-US"/>
                    </a:p>
                  </a:txBody>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17</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a:t>
                      </a:r>
                      <a:r>
                        <a:rPr lang="zh-CN" altLang="en-US" sz="1100" b="0" i="0" u="none" strike="noStrike">
                          <a:solidFill>
                            <a:srgbClr val="000000"/>
                          </a:solidFill>
                          <a:latin typeface="微软雅黑" pitchFamily="34" charset="-122"/>
                          <a:ea typeface="微软雅黑" pitchFamily="34" charset="-122"/>
                        </a:rPr>
                        <a:t>食品安全法</a:t>
                      </a:r>
                      <a:r>
                        <a:rPr lang="en-US" altLang="zh-CN" sz="1100" b="0" i="0" u="none" strike="noStrike">
                          <a:solidFill>
                            <a:srgbClr val="000000"/>
                          </a:solidFill>
                          <a:latin typeface="微软雅黑" pitchFamily="34" charset="-122"/>
                          <a:ea typeface="微软雅黑" pitchFamily="34" charset="-122"/>
                        </a:rPr>
                        <a:t>》</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zh-CN" sz="1100" b="0" i="0" u="none" strike="noStrike">
                          <a:solidFill>
                            <a:srgbClr val="000000"/>
                          </a:solidFill>
                          <a:latin typeface="微软雅黑" pitchFamily="34" charset="-122"/>
                          <a:ea typeface="微软雅黑" pitchFamily="34" charset="-122"/>
                        </a:rPr>
                        <a:t>2009</a:t>
                      </a:r>
                      <a:r>
                        <a:rPr lang="zh-CN" altLang="en-US" sz="1100" b="0" i="0" u="none" strike="noStrike">
                          <a:solidFill>
                            <a:srgbClr val="000000"/>
                          </a:solidFill>
                          <a:latin typeface="微软雅黑" pitchFamily="34" charset="-122"/>
                          <a:ea typeface="微软雅黑" pitchFamily="34" charset="-122"/>
                        </a:rPr>
                        <a:t>年</a:t>
                      </a:r>
                      <a:r>
                        <a:rPr lang="en-US" altLang="zh-CN" sz="1100" b="0" i="0" u="none" strike="noStrike">
                          <a:solidFill>
                            <a:srgbClr val="000000"/>
                          </a:solidFill>
                          <a:latin typeface="微软雅黑" pitchFamily="34" charset="-122"/>
                          <a:ea typeface="微软雅黑" pitchFamily="34" charset="-122"/>
                        </a:rPr>
                        <a:t>2</a:t>
                      </a:r>
                      <a:r>
                        <a:rPr lang="zh-CN" altLang="en-US" sz="1100" b="0" i="0" u="none" strike="noStrike">
                          <a:solidFill>
                            <a:srgbClr val="000000"/>
                          </a:solidFill>
                          <a:latin typeface="微软雅黑" pitchFamily="34" charset="-122"/>
                          <a:ea typeface="微软雅黑" pitchFamily="34" charset="-122"/>
                        </a:rPr>
                        <a:t>月</a:t>
                      </a:r>
                      <a:r>
                        <a:rPr lang="en-US" altLang="zh-CN" sz="1100" b="0" i="0" u="none" strike="noStrike">
                          <a:solidFill>
                            <a:srgbClr val="000000"/>
                          </a:solidFill>
                          <a:latin typeface="微软雅黑" pitchFamily="34" charset="-122"/>
                          <a:ea typeface="微软雅黑" pitchFamily="34" charset="-122"/>
                        </a:rPr>
                        <a:t>28</a:t>
                      </a:r>
                      <a:r>
                        <a:rPr lang="zh-CN" altLang="en-US" sz="1100" b="0" i="0" u="none" strike="noStrike">
                          <a:solidFill>
                            <a:srgbClr val="000000"/>
                          </a:solidFill>
                          <a:latin typeface="微软雅黑" pitchFamily="34" charset="-122"/>
                          <a:ea typeface="微软雅黑" pitchFamily="34" charset="-122"/>
                        </a:rPr>
                        <a:t>日公布，</a:t>
                      </a:r>
                      <a:r>
                        <a:rPr lang="en-US" altLang="zh-CN" sz="1100" b="0" i="0" u="none" strike="noStrike">
                          <a:solidFill>
                            <a:srgbClr val="000000"/>
                          </a:solidFill>
                          <a:latin typeface="微软雅黑" pitchFamily="34" charset="-122"/>
                          <a:ea typeface="微软雅黑" pitchFamily="34" charset="-122"/>
                        </a:rPr>
                        <a:t>2015</a:t>
                      </a:r>
                      <a:r>
                        <a:rPr lang="zh-CN" altLang="en-US" sz="1100" b="0" i="0" u="none" strike="noStrike">
                          <a:solidFill>
                            <a:srgbClr val="000000"/>
                          </a:solidFill>
                          <a:latin typeface="微软雅黑" pitchFamily="34" charset="-122"/>
                          <a:ea typeface="微软雅黑" pitchFamily="34" charset="-122"/>
                        </a:rPr>
                        <a:t>年修订</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728">
                <a:tc vMerge="1">
                  <a:txBody>
                    <a:bodyPr/>
                    <a:lstStyle/>
                    <a:p>
                      <a:endParaRPr lang="zh-CN" altLang="en-US"/>
                    </a:p>
                  </a:txBody>
                  <a:tcPr/>
                </a:tc>
                <a:tc>
                  <a:txBody>
                    <a:bodyPr/>
                    <a:lstStyle/>
                    <a:p>
                      <a:pPr algn="ctr" fontAlgn="ctr"/>
                      <a:r>
                        <a:rPr lang="en-US" altLang="zh-CN" sz="1100" b="0" i="0" u="none" strike="noStrike" dirty="0">
                          <a:solidFill>
                            <a:srgbClr val="000000"/>
                          </a:solidFill>
                          <a:latin typeface="微软雅黑" pitchFamily="34" charset="-122"/>
                          <a:ea typeface="微软雅黑" pitchFamily="34" charset="-122"/>
                        </a:rPr>
                        <a:t>18</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a:t>
                      </a:r>
                      <a:r>
                        <a:rPr lang="zh-CN" altLang="en-US" sz="1100" b="0" i="0" u="none" strike="noStrike">
                          <a:solidFill>
                            <a:srgbClr val="000000"/>
                          </a:solidFill>
                          <a:latin typeface="微软雅黑" pitchFamily="34" charset="-122"/>
                          <a:ea typeface="微软雅黑" pitchFamily="34" charset="-122"/>
                        </a:rPr>
                        <a:t>大气污染防治法</a:t>
                      </a:r>
                      <a:r>
                        <a:rPr lang="en-US" altLang="zh-CN" sz="1100" b="0" i="0" u="none" strike="noStrike">
                          <a:solidFill>
                            <a:srgbClr val="000000"/>
                          </a:solidFill>
                          <a:latin typeface="微软雅黑" pitchFamily="34" charset="-122"/>
                          <a:ea typeface="微软雅黑" pitchFamily="34" charset="-122"/>
                        </a:rPr>
                        <a:t>》</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zh-CN" sz="1100" b="0" i="0" u="none" strike="noStrike">
                          <a:solidFill>
                            <a:srgbClr val="000000"/>
                          </a:solidFill>
                          <a:latin typeface="微软雅黑" pitchFamily="34" charset="-122"/>
                          <a:ea typeface="微软雅黑" pitchFamily="34" charset="-122"/>
                        </a:rPr>
                        <a:t>1987</a:t>
                      </a:r>
                      <a:r>
                        <a:rPr lang="zh-CN" altLang="en-US" sz="1100" b="0" i="0" u="none" strike="noStrike">
                          <a:solidFill>
                            <a:srgbClr val="000000"/>
                          </a:solidFill>
                          <a:latin typeface="微软雅黑" pitchFamily="34" charset="-122"/>
                          <a:ea typeface="微软雅黑" pitchFamily="34" charset="-122"/>
                        </a:rPr>
                        <a:t>年</a:t>
                      </a:r>
                      <a:r>
                        <a:rPr lang="en-US" altLang="zh-CN" sz="1100" b="0" i="0" u="none" strike="noStrike">
                          <a:solidFill>
                            <a:srgbClr val="000000"/>
                          </a:solidFill>
                          <a:latin typeface="微软雅黑" pitchFamily="34" charset="-122"/>
                          <a:ea typeface="微软雅黑" pitchFamily="34" charset="-122"/>
                        </a:rPr>
                        <a:t>9</a:t>
                      </a:r>
                      <a:r>
                        <a:rPr lang="zh-CN" altLang="en-US" sz="1100" b="0" i="0" u="none" strike="noStrike">
                          <a:solidFill>
                            <a:srgbClr val="000000"/>
                          </a:solidFill>
                          <a:latin typeface="微软雅黑" pitchFamily="34" charset="-122"/>
                          <a:ea typeface="微软雅黑" pitchFamily="34" charset="-122"/>
                        </a:rPr>
                        <a:t>月</a:t>
                      </a:r>
                      <a:r>
                        <a:rPr lang="en-US" altLang="zh-CN" sz="1100" b="0" i="0" u="none" strike="noStrike">
                          <a:solidFill>
                            <a:srgbClr val="000000"/>
                          </a:solidFill>
                          <a:latin typeface="微软雅黑" pitchFamily="34" charset="-122"/>
                          <a:ea typeface="微软雅黑" pitchFamily="34" charset="-122"/>
                        </a:rPr>
                        <a:t>5</a:t>
                      </a:r>
                      <a:r>
                        <a:rPr lang="zh-CN" altLang="en-US" sz="1100" b="0" i="0" u="none" strike="noStrike">
                          <a:solidFill>
                            <a:srgbClr val="000000"/>
                          </a:solidFill>
                          <a:latin typeface="微软雅黑" pitchFamily="34" charset="-122"/>
                          <a:ea typeface="微软雅黑" pitchFamily="34" charset="-122"/>
                        </a:rPr>
                        <a:t>日公布，</a:t>
                      </a:r>
                      <a:r>
                        <a:rPr lang="en-US" altLang="zh-CN" sz="1100" b="0" i="0" u="none" strike="noStrike">
                          <a:solidFill>
                            <a:srgbClr val="000000"/>
                          </a:solidFill>
                          <a:latin typeface="微软雅黑" pitchFamily="34" charset="-122"/>
                          <a:ea typeface="微软雅黑" pitchFamily="34" charset="-122"/>
                        </a:rPr>
                        <a:t>2015</a:t>
                      </a:r>
                      <a:r>
                        <a:rPr lang="zh-CN" altLang="en-US" sz="1100" b="0" i="0" u="none" strike="noStrike">
                          <a:solidFill>
                            <a:srgbClr val="000000"/>
                          </a:solidFill>
                          <a:latin typeface="微软雅黑" pitchFamily="34" charset="-122"/>
                          <a:ea typeface="微软雅黑" pitchFamily="34" charset="-122"/>
                        </a:rPr>
                        <a:t>年修订</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728">
                <a:tc vMerge="1">
                  <a:txBody>
                    <a:bodyPr/>
                    <a:lstStyle/>
                    <a:p>
                      <a:endParaRPr lang="zh-CN" altLang="en-US"/>
                    </a:p>
                  </a:txBody>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19</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a:t>
                      </a:r>
                      <a:r>
                        <a:rPr lang="zh-CN" altLang="en-US" sz="1100" b="0" i="0" u="none" strike="noStrike">
                          <a:solidFill>
                            <a:srgbClr val="000000"/>
                          </a:solidFill>
                          <a:latin typeface="微软雅黑" pitchFamily="34" charset="-122"/>
                          <a:ea typeface="微软雅黑" pitchFamily="34" charset="-122"/>
                        </a:rPr>
                        <a:t>种子法</a:t>
                      </a:r>
                      <a:r>
                        <a:rPr lang="en-US" altLang="zh-CN" sz="1100" b="0" i="0" u="none" strike="noStrike">
                          <a:solidFill>
                            <a:srgbClr val="000000"/>
                          </a:solidFill>
                          <a:latin typeface="微软雅黑" pitchFamily="34" charset="-122"/>
                          <a:ea typeface="微软雅黑" pitchFamily="34" charset="-122"/>
                        </a:rPr>
                        <a:t>》</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zh-CN" sz="1100" b="0" i="0" u="none" strike="noStrike">
                          <a:solidFill>
                            <a:srgbClr val="000000"/>
                          </a:solidFill>
                          <a:latin typeface="微软雅黑" pitchFamily="34" charset="-122"/>
                          <a:ea typeface="微软雅黑" pitchFamily="34" charset="-122"/>
                        </a:rPr>
                        <a:t>2000</a:t>
                      </a:r>
                      <a:r>
                        <a:rPr lang="zh-CN" altLang="en-US" sz="1100" b="0" i="0" u="none" strike="noStrike">
                          <a:solidFill>
                            <a:srgbClr val="000000"/>
                          </a:solidFill>
                          <a:latin typeface="微软雅黑" pitchFamily="34" charset="-122"/>
                          <a:ea typeface="微软雅黑" pitchFamily="34" charset="-122"/>
                        </a:rPr>
                        <a:t>年</a:t>
                      </a:r>
                      <a:r>
                        <a:rPr lang="en-US" altLang="zh-CN" sz="1100" b="0" i="0" u="none" strike="noStrike">
                          <a:solidFill>
                            <a:srgbClr val="000000"/>
                          </a:solidFill>
                          <a:latin typeface="微软雅黑" pitchFamily="34" charset="-122"/>
                          <a:ea typeface="微软雅黑" pitchFamily="34" charset="-122"/>
                        </a:rPr>
                        <a:t>7</a:t>
                      </a:r>
                      <a:r>
                        <a:rPr lang="zh-CN" altLang="en-US" sz="1100" b="0" i="0" u="none" strike="noStrike">
                          <a:solidFill>
                            <a:srgbClr val="000000"/>
                          </a:solidFill>
                          <a:latin typeface="微软雅黑" pitchFamily="34" charset="-122"/>
                          <a:ea typeface="微软雅黑" pitchFamily="34" charset="-122"/>
                        </a:rPr>
                        <a:t>月</a:t>
                      </a:r>
                      <a:r>
                        <a:rPr lang="en-US" altLang="zh-CN" sz="1100" b="0" i="0" u="none" strike="noStrike">
                          <a:solidFill>
                            <a:srgbClr val="000000"/>
                          </a:solidFill>
                          <a:latin typeface="微软雅黑" pitchFamily="34" charset="-122"/>
                          <a:ea typeface="微软雅黑" pitchFamily="34" charset="-122"/>
                        </a:rPr>
                        <a:t>8</a:t>
                      </a:r>
                      <a:r>
                        <a:rPr lang="zh-CN" altLang="en-US" sz="1100" b="0" i="0" u="none" strike="noStrike">
                          <a:solidFill>
                            <a:srgbClr val="000000"/>
                          </a:solidFill>
                          <a:latin typeface="微软雅黑" pitchFamily="34" charset="-122"/>
                          <a:ea typeface="微软雅黑" pitchFamily="34" charset="-122"/>
                        </a:rPr>
                        <a:t>日公布，</a:t>
                      </a:r>
                      <a:r>
                        <a:rPr lang="en-US" altLang="zh-CN" sz="1100" b="0" i="0" u="none" strike="noStrike">
                          <a:solidFill>
                            <a:srgbClr val="000000"/>
                          </a:solidFill>
                          <a:latin typeface="微软雅黑" pitchFamily="34" charset="-122"/>
                          <a:ea typeface="微软雅黑" pitchFamily="34" charset="-122"/>
                        </a:rPr>
                        <a:t>2015</a:t>
                      </a:r>
                      <a:r>
                        <a:rPr lang="zh-CN" altLang="en-US" sz="1100" b="0" i="0" u="none" strike="noStrike">
                          <a:solidFill>
                            <a:srgbClr val="000000"/>
                          </a:solidFill>
                          <a:latin typeface="微软雅黑" pitchFamily="34" charset="-122"/>
                          <a:ea typeface="微软雅黑" pitchFamily="34" charset="-122"/>
                        </a:rPr>
                        <a:t>年修订</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728">
                <a:tc vMerge="1">
                  <a:txBody>
                    <a:bodyPr/>
                    <a:lstStyle/>
                    <a:p>
                      <a:endParaRPr lang="zh-CN" altLang="en-US"/>
                    </a:p>
                  </a:txBody>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20</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dirty="0">
                          <a:solidFill>
                            <a:srgbClr val="000000"/>
                          </a:solidFill>
                          <a:latin typeface="微软雅黑" pitchFamily="34" charset="-122"/>
                          <a:ea typeface="微软雅黑" pitchFamily="34" charset="-122"/>
                        </a:rPr>
                        <a:t>《</a:t>
                      </a:r>
                      <a:r>
                        <a:rPr lang="zh-CN" altLang="en-US" sz="1100" b="0" i="0" u="none" strike="noStrike" dirty="0">
                          <a:solidFill>
                            <a:srgbClr val="000000"/>
                          </a:solidFill>
                          <a:latin typeface="微软雅黑" pitchFamily="34" charset="-122"/>
                          <a:ea typeface="微软雅黑" pitchFamily="34" charset="-122"/>
                        </a:rPr>
                        <a:t>网络安全法</a:t>
                      </a:r>
                      <a:r>
                        <a:rPr lang="en-US" altLang="zh-CN" sz="1100" b="0" i="0" u="none" strike="noStrike" dirty="0">
                          <a:solidFill>
                            <a:srgbClr val="000000"/>
                          </a:solidFill>
                          <a:latin typeface="微软雅黑" pitchFamily="34" charset="-122"/>
                          <a:ea typeface="微软雅黑" pitchFamily="34" charset="-122"/>
                        </a:rPr>
                        <a:t>》</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zh-CN" sz="1100" b="0" i="0" u="none" strike="noStrike">
                          <a:solidFill>
                            <a:srgbClr val="000000"/>
                          </a:solidFill>
                          <a:latin typeface="微软雅黑" pitchFamily="34" charset="-122"/>
                          <a:ea typeface="微软雅黑" pitchFamily="34" charset="-122"/>
                        </a:rPr>
                        <a:t>2016</a:t>
                      </a:r>
                      <a:r>
                        <a:rPr lang="zh-CN" altLang="en-US" sz="1100" b="0" i="0" u="none" strike="noStrike">
                          <a:solidFill>
                            <a:srgbClr val="000000"/>
                          </a:solidFill>
                          <a:latin typeface="微软雅黑" pitchFamily="34" charset="-122"/>
                          <a:ea typeface="微软雅黑" pitchFamily="34" charset="-122"/>
                        </a:rPr>
                        <a:t>年</a:t>
                      </a:r>
                      <a:r>
                        <a:rPr lang="en-US" altLang="zh-CN" sz="1100" b="0" i="0" u="none" strike="noStrike">
                          <a:solidFill>
                            <a:srgbClr val="000000"/>
                          </a:solidFill>
                          <a:latin typeface="微软雅黑" pitchFamily="34" charset="-122"/>
                          <a:ea typeface="微软雅黑" pitchFamily="34" charset="-122"/>
                        </a:rPr>
                        <a:t>11</a:t>
                      </a:r>
                      <a:r>
                        <a:rPr lang="zh-CN" altLang="en-US" sz="1100" b="0" i="0" u="none" strike="noStrike">
                          <a:solidFill>
                            <a:srgbClr val="000000"/>
                          </a:solidFill>
                          <a:latin typeface="微软雅黑" pitchFamily="34" charset="-122"/>
                          <a:ea typeface="微软雅黑" pitchFamily="34" charset="-122"/>
                        </a:rPr>
                        <a:t>月</a:t>
                      </a:r>
                      <a:r>
                        <a:rPr lang="en-US" altLang="zh-CN" sz="1100" b="0" i="0" u="none" strike="noStrike">
                          <a:solidFill>
                            <a:srgbClr val="000000"/>
                          </a:solidFill>
                          <a:latin typeface="微软雅黑" pitchFamily="34" charset="-122"/>
                          <a:ea typeface="微软雅黑" pitchFamily="34" charset="-122"/>
                        </a:rPr>
                        <a:t>7</a:t>
                      </a:r>
                      <a:r>
                        <a:rPr lang="zh-CN" altLang="en-US" sz="1100" b="0" i="0" u="none" strike="noStrike">
                          <a:solidFill>
                            <a:srgbClr val="000000"/>
                          </a:solidFill>
                          <a:latin typeface="微软雅黑" pitchFamily="34" charset="-122"/>
                          <a:ea typeface="微软雅黑" pitchFamily="34" charset="-122"/>
                        </a:rPr>
                        <a:t>日公布</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6217">
                <a:tc vMerge="1">
                  <a:txBody>
                    <a:bodyPr/>
                    <a:lstStyle/>
                    <a:p>
                      <a:endParaRPr lang="zh-CN" altLang="en-US"/>
                    </a:p>
                  </a:txBody>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21</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dirty="0">
                          <a:solidFill>
                            <a:srgbClr val="000000"/>
                          </a:solidFill>
                          <a:latin typeface="微软雅黑" pitchFamily="34" charset="-122"/>
                          <a:ea typeface="微软雅黑" pitchFamily="34" charset="-122"/>
                        </a:rPr>
                        <a:t>《</a:t>
                      </a:r>
                      <a:r>
                        <a:rPr lang="zh-CN" altLang="en-US" sz="1100" b="0" i="0" u="none" strike="noStrike" dirty="0">
                          <a:solidFill>
                            <a:srgbClr val="000000"/>
                          </a:solidFill>
                          <a:latin typeface="微软雅黑" pitchFamily="34" charset="-122"/>
                          <a:ea typeface="微软雅黑" pitchFamily="34" charset="-122"/>
                        </a:rPr>
                        <a:t>全国人大常委会关于司法鉴定管理问题的决定</a:t>
                      </a:r>
                      <a:r>
                        <a:rPr lang="en-US" altLang="zh-CN" sz="1100" b="0" i="0" u="none" strike="noStrike" dirty="0">
                          <a:solidFill>
                            <a:srgbClr val="000000"/>
                          </a:solidFill>
                          <a:latin typeface="微软雅黑" pitchFamily="34" charset="-122"/>
                          <a:ea typeface="微软雅黑" pitchFamily="34" charset="-122"/>
                        </a:rPr>
                        <a:t>》</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zh-CN" sz="1100" b="0" i="0" u="none" strike="noStrike" dirty="0">
                          <a:solidFill>
                            <a:srgbClr val="000000"/>
                          </a:solidFill>
                          <a:latin typeface="微软雅黑" pitchFamily="34" charset="-122"/>
                          <a:ea typeface="微软雅黑" pitchFamily="34" charset="-122"/>
                        </a:rPr>
                        <a:t>2005</a:t>
                      </a:r>
                      <a:r>
                        <a:rPr lang="zh-CN" altLang="en-US" sz="1100" b="0" i="0" u="none" strike="noStrike" dirty="0">
                          <a:solidFill>
                            <a:srgbClr val="000000"/>
                          </a:solidFill>
                          <a:latin typeface="微软雅黑" pitchFamily="34" charset="-122"/>
                          <a:ea typeface="微软雅黑" pitchFamily="34" charset="-122"/>
                        </a:rPr>
                        <a:t>年</a:t>
                      </a:r>
                      <a:r>
                        <a:rPr lang="en-US" altLang="zh-CN" sz="1100" b="0" i="0" u="none" strike="noStrike" dirty="0">
                          <a:solidFill>
                            <a:srgbClr val="000000"/>
                          </a:solidFill>
                          <a:latin typeface="微软雅黑" pitchFamily="34" charset="-122"/>
                          <a:ea typeface="微软雅黑" pitchFamily="34" charset="-122"/>
                        </a:rPr>
                        <a:t>2</a:t>
                      </a:r>
                      <a:r>
                        <a:rPr lang="zh-CN" altLang="en-US" sz="1100" b="0" i="0" u="none" strike="noStrike" dirty="0">
                          <a:solidFill>
                            <a:srgbClr val="000000"/>
                          </a:solidFill>
                          <a:latin typeface="微软雅黑" pitchFamily="34" charset="-122"/>
                          <a:ea typeface="微软雅黑" pitchFamily="34" charset="-122"/>
                        </a:rPr>
                        <a:t>月</a:t>
                      </a:r>
                      <a:r>
                        <a:rPr lang="en-US" altLang="zh-CN" sz="1100" b="0" i="0" u="none" strike="noStrike" dirty="0">
                          <a:solidFill>
                            <a:srgbClr val="000000"/>
                          </a:solidFill>
                          <a:latin typeface="微软雅黑" pitchFamily="34" charset="-122"/>
                          <a:ea typeface="微软雅黑" pitchFamily="34" charset="-122"/>
                        </a:rPr>
                        <a:t>28</a:t>
                      </a:r>
                      <a:r>
                        <a:rPr lang="zh-CN" altLang="en-US" sz="1100" b="0" i="0" u="none" strike="noStrike" dirty="0">
                          <a:solidFill>
                            <a:srgbClr val="000000"/>
                          </a:solidFill>
                          <a:latin typeface="微软雅黑" pitchFamily="34" charset="-122"/>
                          <a:ea typeface="微软雅黑" pitchFamily="34" charset="-122"/>
                        </a:rPr>
                        <a:t>日公布</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矩形 2"/>
          <p:cNvSpPr/>
          <p:nvPr/>
        </p:nvSpPr>
        <p:spPr>
          <a:xfrm>
            <a:off x="-32" y="214296"/>
            <a:ext cx="1357321" cy="4929222"/>
          </a:xfrm>
          <a:prstGeom prst="rect">
            <a:avLst/>
          </a:prstGeom>
          <a:gradFill flip="none" rotWithShape="1">
            <a:gsLst>
              <a:gs pos="0">
                <a:srgbClr val="006699">
                  <a:shade val="30000"/>
                  <a:satMod val="115000"/>
                </a:srgbClr>
              </a:gs>
              <a:gs pos="50000">
                <a:srgbClr val="006699">
                  <a:shade val="67500"/>
                  <a:satMod val="115000"/>
                </a:srgbClr>
              </a:gs>
              <a:gs pos="100000">
                <a:srgbClr val="006699">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TextBox 3"/>
          <p:cNvSpPr txBox="1"/>
          <p:nvPr/>
        </p:nvSpPr>
        <p:spPr>
          <a:xfrm>
            <a:off x="285720" y="785800"/>
            <a:ext cx="1031105" cy="3816385"/>
          </a:xfrm>
          <a:prstGeom prst="rect">
            <a:avLst/>
          </a:prstGeom>
          <a:noFill/>
        </p:spPr>
        <p:txBody>
          <a:bodyPr wrap="square" lIns="121880" tIns="60938" rIns="121880" bIns="60938">
            <a:spAutoFit/>
          </a:bodyPr>
          <a:lstStyle/>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中</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国</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认</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证</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认</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可</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法</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律</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法</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规</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643042" y="4714890"/>
            <a:ext cx="3275705" cy="400110"/>
          </a:xfrm>
          <a:prstGeom prst="rect">
            <a:avLst/>
          </a:prstGeom>
        </p:spPr>
        <p:txBody>
          <a:bodyPr wrap="none">
            <a:spAutoFit/>
          </a:bodyPr>
          <a:lstStyle/>
          <a:p>
            <a:r>
              <a:rPr lang="en-US" altLang="zh-CN" sz="2000" dirty="0" smtClean="0">
                <a:latin typeface="Arial Black" pitchFamily="34" charset="0"/>
              </a:rPr>
              <a:t>Laws and Regulations</a:t>
            </a:r>
            <a:endParaRPr lang="zh-CN" altLang="en-US" sz="20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1403648" y="267489"/>
          <a:ext cx="7704857" cy="4304526"/>
        </p:xfrm>
        <a:graphic>
          <a:graphicData uri="http://schemas.openxmlformats.org/drawingml/2006/table">
            <a:tbl>
              <a:tblPr/>
              <a:tblGrid>
                <a:gridCol w="571709"/>
                <a:gridCol w="561359"/>
                <a:gridCol w="4146647"/>
                <a:gridCol w="2425142"/>
              </a:tblGrid>
              <a:tr h="386696">
                <a:tc>
                  <a:txBody>
                    <a:bodyPr/>
                    <a:lstStyle/>
                    <a:p>
                      <a:pPr algn="ctr" fontAlgn="ctr"/>
                      <a:r>
                        <a:rPr lang="zh-CN" altLang="en-US" sz="1100" b="0" i="0" u="none" strike="noStrike" dirty="0" smtClean="0">
                          <a:solidFill>
                            <a:srgbClr val="000000"/>
                          </a:solidFill>
                          <a:latin typeface="微软雅黑" pitchFamily="34" charset="-122"/>
                          <a:ea typeface="微软雅黑" pitchFamily="34" charset="-122"/>
                        </a:rPr>
                        <a:t>法规</a:t>
                      </a:r>
                      <a:endParaRPr lang="en-US" altLang="zh-CN" sz="1100" b="0" i="0" u="none" strike="noStrike" dirty="0" smtClean="0">
                        <a:solidFill>
                          <a:srgbClr val="000000"/>
                        </a:solidFill>
                        <a:latin typeface="微软雅黑" pitchFamily="34" charset="-122"/>
                        <a:ea typeface="微软雅黑" pitchFamily="34" charset="-122"/>
                      </a:endParaRPr>
                    </a:p>
                    <a:p>
                      <a:pPr algn="ctr" fontAlgn="ctr"/>
                      <a:r>
                        <a:rPr lang="zh-CN" altLang="en-US" sz="1100" b="0" i="0" u="none" strike="noStrike" dirty="0" smtClean="0">
                          <a:solidFill>
                            <a:srgbClr val="000000"/>
                          </a:solidFill>
                          <a:latin typeface="微软雅黑" pitchFamily="34" charset="-122"/>
                          <a:ea typeface="微软雅黑" pitchFamily="34" charset="-122"/>
                        </a:rPr>
                        <a:t>层级</a:t>
                      </a:r>
                      <a:endParaRPr lang="zh-CN" altLang="en-US" sz="1100" b="0" i="0" u="none" strike="noStrike" dirty="0">
                        <a:solidFill>
                          <a:srgbClr val="000000"/>
                        </a:solidFill>
                        <a:latin typeface="微软雅黑" pitchFamily="34" charset="-122"/>
                        <a:ea typeface="微软雅黑" pitchFamily="34" charset="-122"/>
                      </a:endParaRP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zh-CN" altLang="en-US" sz="1100" b="0" i="0" u="none" strike="noStrike" dirty="0">
                          <a:solidFill>
                            <a:srgbClr val="000000"/>
                          </a:solidFill>
                          <a:latin typeface="微软雅黑" pitchFamily="34" charset="-122"/>
                          <a:ea typeface="微软雅黑" pitchFamily="34" charset="-122"/>
                        </a:rPr>
                        <a:t>序号</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zh-CN" altLang="en-US" sz="1100" b="0" i="0" u="none" strike="noStrike" dirty="0">
                          <a:solidFill>
                            <a:srgbClr val="000000"/>
                          </a:solidFill>
                          <a:latin typeface="微软雅黑" pitchFamily="34" charset="-122"/>
                          <a:ea typeface="微软雅黑" pitchFamily="34" charset="-122"/>
                        </a:rPr>
                        <a:t>法律法规名称</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zh-CN" altLang="en-US" sz="1100" b="0" i="0" u="none" strike="noStrike" dirty="0" smtClean="0">
                          <a:solidFill>
                            <a:srgbClr val="000000"/>
                          </a:solidFill>
                          <a:latin typeface="微软雅黑" pitchFamily="34" charset="-122"/>
                          <a:ea typeface="微软雅黑" pitchFamily="34" charset="-122"/>
                        </a:rPr>
                        <a:t>公布时间</a:t>
                      </a:r>
                      <a:r>
                        <a:rPr lang="en-US" altLang="zh-CN" sz="1100" b="0" i="0" u="none" strike="noStrike" dirty="0" smtClean="0">
                          <a:solidFill>
                            <a:srgbClr val="000000"/>
                          </a:solidFill>
                          <a:latin typeface="微软雅黑" pitchFamily="34" charset="-122"/>
                          <a:ea typeface="微软雅黑" pitchFamily="34" charset="-122"/>
                        </a:rPr>
                        <a:t>/</a:t>
                      </a:r>
                      <a:r>
                        <a:rPr lang="zh-CN" altLang="en-US" sz="1100" b="0" i="0" u="none" strike="noStrike" dirty="0" smtClean="0">
                          <a:solidFill>
                            <a:srgbClr val="000000"/>
                          </a:solidFill>
                          <a:latin typeface="微软雅黑" pitchFamily="34" charset="-122"/>
                          <a:ea typeface="微软雅黑" pitchFamily="34" charset="-122"/>
                        </a:rPr>
                        <a:t>文号</a:t>
                      </a:r>
                      <a:endParaRPr lang="zh-CN" altLang="en-US" sz="1100" b="0" i="0" u="none" strike="noStrike" dirty="0">
                        <a:solidFill>
                          <a:srgbClr val="000000"/>
                        </a:solidFill>
                        <a:latin typeface="微软雅黑" pitchFamily="34" charset="-122"/>
                        <a:ea typeface="微软雅黑" pitchFamily="34" charset="-122"/>
                      </a:endParaRP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r>
              <a:tr h="292542">
                <a:tc rowSpan="17">
                  <a:txBody>
                    <a:bodyPr/>
                    <a:lstStyle/>
                    <a:p>
                      <a:pPr algn="ctr" fontAlgn="ctr"/>
                      <a:r>
                        <a:rPr lang="zh-CN" altLang="en-US" sz="1100" b="1" i="0" u="none" strike="noStrike" dirty="0" smtClean="0">
                          <a:solidFill>
                            <a:srgbClr val="FF0000"/>
                          </a:solidFill>
                          <a:latin typeface="微软雅黑" pitchFamily="34" charset="-122"/>
                          <a:ea typeface="微软雅黑" pitchFamily="34" charset="-122"/>
                        </a:rPr>
                        <a:t>行政</a:t>
                      </a:r>
                      <a:endParaRPr lang="en-US" altLang="zh-CN" sz="1100" b="1" i="0" u="none" strike="noStrike" dirty="0" smtClean="0">
                        <a:solidFill>
                          <a:srgbClr val="FF0000"/>
                        </a:solidFill>
                        <a:latin typeface="微软雅黑" pitchFamily="34" charset="-122"/>
                        <a:ea typeface="微软雅黑" pitchFamily="34" charset="-122"/>
                      </a:endParaRPr>
                    </a:p>
                    <a:p>
                      <a:pPr algn="ctr" fontAlgn="ctr"/>
                      <a:r>
                        <a:rPr lang="zh-CN" altLang="en-US" sz="1100" b="1" i="0" u="none" strike="noStrike" dirty="0" smtClean="0">
                          <a:solidFill>
                            <a:srgbClr val="FF0000"/>
                          </a:solidFill>
                          <a:latin typeface="微软雅黑" pitchFamily="34" charset="-122"/>
                          <a:ea typeface="微软雅黑" pitchFamily="34" charset="-122"/>
                        </a:rPr>
                        <a:t>法规</a:t>
                      </a:r>
                      <a:r>
                        <a:rPr lang="zh-CN" altLang="en-US" sz="1100" b="1" i="0" u="none" strike="noStrike" dirty="0">
                          <a:solidFill>
                            <a:srgbClr val="FF0000"/>
                          </a:solidFill>
                          <a:latin typeface="微软雅黑" pitchFamily="34" charset="-122"/>
                          <a:ea typeface="微软雅黑" pitchFamily="34" charset="-122"/>
                        </a:rPr>
                        <a:t/>
                      </a:r>
                      <a:br>
                        <a:rPr lang="zh-CN" altLang="en-US" sz="1100" b="1" i="0" u="none" strike="noStrike" dirty="0">
                          <a:solidFill>
                            <a:srgbClr val="FF0000"/>
                          </a:solidFill>
                          <a:latin typeface="微软雅黑" pitchFamily="34" charset="-122"/>
                          <a:ea typeface="微软雅黑" pitchFamily="34" charset="-122"/>
                        </a:rPr>
                      </a:br>
                      <a:r>
                        <a:rPr lang="en-US" altLang="zh-CN" sz="1100" b="1" i="0" u="none" strike="noStrike" dirty="0">
                          <a:solidFill>
                            <a:srgbClr val="FF0000"/>
                          </a:solidFill>
                          <a:latin typeface="微软雅黑" pitchFamily="34" charset="-122"/>
                          <a:ea typeface="微软雅黑" pitchFamily="34" charset="-122"/>
                        </a:rPr>
                        <a:t>17</a:t>
                      </a:r>
                      <a:r>
                        <a:rPr lang="zh-CN" altLang="en-US" sz="1100" b="1" i="0" u="none" strike="noStrike" dirty="0">
                          <a:solidFill>
                            <a:srgbClr val="FF0000"/>
                          </a:solidFill>
                          <a:latin typeface="微软雅黑" pitchFamily="34" charset="-122"/>
                          <a:ea typeface="微软雅黑" pitchFamily="34" charset="-122"/>
                        </a:rPr>
                        <a:t>件</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dirty="0">
                          <a:solidFill>
                            <a:srgbClr val="FF0000"/>
                          </a:solidFill>
                          <a:latin typeface="微软雅黑" pitchFamily="34" charset="-122"/>
                          <a:ea typeface="微软雅黑" pitchFamily="34" charset="-122"/>
                        </a:rPr>
                        <a:t>1</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dirty="0">
                          <a:solidFill>
                            <a:srgbClr val="FF0000"/>
                          </a:solidFill>
                          <a:latin typeface="微软雅黑" pitchFamily="34" charset="-122"/>
                          <a:ea typeface="微软雅黑" pitchFamily="34" charset="-122"/>
                        </a:rPr>
                        <a:t>《</a:t>
                      </a:r>
                      <a:r>
                        <a:rPr lang="zh-CN" altLang="en-US" sz="1100" b="0" i="0" u="none" strike="noStrike" dirty="0">
                          <a:solidFill>
                            <a:srgbClr val="FF0000"/>
                          </a:solidFill>
                          <a:latin typeface="微软雅黑" pitchFamily="34" charset="-122"/>
                          <a:ea typeface="微软雅黑" pitchFamily="34" charset="-122"/>
                        </a:rPr>
                        <a:t>认证认可条例</a:t>
                      </a:r>
                      <a:r>
                        <a:rPr lang="en-US" altLang="zh-CN" sz="1100" b="0" i="0" u="none" strike="noStrike" dirty="0">
                          <a:solidFill>
                            <a:srgbClr val="FF0000"/>
                          </a:solidFill>
                          <a:latin typeface="微软雅黑" pitchFamily="34" charset="-122"/>
                          <a:ea typeface="微软雅黑" pitchFamily="34" charset="-122"/>
                        </a:rPr>
                        <a:t>》</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800" b="0" i="0" u="none" strike="noStrike" dirty="0">
                          <a:solidFill>
                            <a:srgbClr val="FF0000"/>
                          </a:solidFill>
                          <a:latin typeface="微软雅黑" pitchFamily="34" charset="-122"/>
                          <a:ea typeface="微软雅黑" pitchFamily="34" charset="-122"/>
                        </a:rPr>
                        <a:t>国务院令第</a:t>
                      </a:r>
                      <a:r>
                        <a:rPr lang="en-US" altLang="zh-CN" sz="800" b="0" i="0" u="none" strike="noStrike" dirty="0">
                          <a:solidFill>
                            <a:srgbClr val="FF0000"/>
                          </a:solidFill>
                          <a:latin typeface="微软雅黑" pitchFamily="34" charset="-122"/>
                          <a:ea typeface="微软雅黑" pitchFamily="34" charset="-122"/>
                        </a:rPr>
                        <a:t>390</a:t>
                      </a:r>
                      <a:r>
                        <a:rPr lang="zh-CN" altLang="en-US" sz="800" b="0" i="0" u="none" strike="noStrike" dirty="0">
                          <a:solidFill>
                            <a:srgbClr val="FF0000"/>
                          </a:solidFill>
                          <a:latin typeface="微软雅黑" pitchFamily="34" charset="-122"/>
                          <a:ea typeface="微软雅黑" pitchFamily="34" charset="-122"/>
                        </a:rPr>
                        <a:t>号发布，国务院令第</a:t>
                      </a:r>
                      <a:r>
                        <a:rPr lang="en-US" altLang="zh-CN" sz="800" b="0" i="0" u="none" strike="noStrike" dirty="0">
                          <a:solidFill>
                            <a:srgbClr val="FF0000"/>
                          </a:solidFill>
                          <a:latin typeface="微软雅黑" pitchFamily="34" charset="-122"/>
                          <a:ea typeface="微软雅黑" pitchFamily="34" charset="-122"/>
                        </a:rPr>
                        <a:t>666</a:t>
                      </a:r>
                      <a:r>
                        <a:rPr lang="zh-CN" altLang="en-US" sz="800" b="0" i="0" u="none" strike="noStrike" dirty="0">
                          <a:solidFill>
                            <a:srgbClr val="FF0000"/>
                          </a:solidFill>
                          <a:latin typeface="微软雅黑" pitchFamily="34" charset="-122"/>
                          <a:ea typeface="微软雅黑" pitchFamily="34" charset="-122"/>
                        </a:rPr>
                        <a:t>号修改</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2542">
                <a:tc vMerge="1">
                  <a:txBody>
                    <a:bodyPr/>
                    <a:lstStyle/>
                    <a:p>
                      <a:endParaRPr lang="zh-CN" altLang="en-US"/>
                    </a:p>
                  </a:txBody>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2</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dirty="0">
                          <a:solidFill>
                            <a:srgbClr val="000000"/>
                          </a:solidFill>
                          <a:latin typeface="微软雅黑" pitchFamily="34" charset="-122"/>
                          <a:ea typeface="微软雅黑" pitchFamily="34" charset="-122"/>
                        </a:rPr>
                        <a:t>《</a:t>
                      </a:r>
                      <a:r>
                        <a:rPr lang="zh-CN" altLang="en-US" sz="1100" b="0" i="0" u="none" strike="noStrike" dirty="0">
                          <a:solidFill>
                            <a:srgbClr val="000000"/>
                          </a:solidFill>
                          <a:latin typeface="微软雅黑" pitchFamily="34" charset="-122"/>
                          <a:ea typeface="微软雅黑" pitchFamily="34" charset="-122"/>
                        </a:rPr>
                        <a:t>计量法实施细则</a:t>
                      </a:r>
                      <a:r>
                        <a:rPr lang="en-US" altLang="zh-CN" sz="1100" b="0" i="0" u="none" strike="noStrike" dirty="0">
                          <a:solidFill>
                            <a:srgbClr val="000000"/>
                          </a:solidFill>
                          <a:latin typeface="微软雅黑" pitchFamily="34" charset="-122"/>
                          <a:ea typeface="微软雅黑" pitchFamily="34" charset="-122"/>
                        </a:rPr>
                        <a:t>》</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800" b="0" i="0" u="none" strike="noStrike" dirty="0">
                          <a:solidFill>
                            <a:srgbClr val="000000"/>
                          </a:solidFill>
                          <a:latin typeface="微软雅黑" pitchFamily="34" charset="-122"/>
                          <a:ea typeface="微软雅黑" pitchFamily="34" charset="-122"/>
                        </a:rPr>
                        <a:t>1987</a:t>
                      </a:r>
                      <a:r>
                        <a:rPr lang="zh-CN" altLang="en-US" sz="800" b="0" i="0" u="none" strike="noStrike" dirty="0">
                          <a:solidFill>
                            <a:srgbClr val="000000"/>
                          </a:solidFill>
                          <a:latin typeface="微软雅黑" pitchFamily="34" charset="-122"/>
                          <a:ea typeface="微软雅黑" pitchFamily="34" charset="-122"/>
                        </a:rPr>
                        <a:t>年１月１９日国务院批准，</a:t>
                      </a:r>
                      <a:r>
                        <a:rPr lang="en-US" altLang="zh-CN" sz="800" b="0" i="0" u="none" strike="noStrike" dirty="0">
                          <a:solidFill>
                            <a:srgbClr val="000000"/>
                          </a:solidFill>
                          <a:latin typeface="微软雅黑" pitchFamily="34" charset="-122"/>
                          <a:ea typeface="微软雅黑" pitchFamily="34" charset="-122"/>
                        </a:rPr>
                        <a:t>2016</a:t>
                      </a:r>
                      <a:r>
                        <a:rPr lang="zh-CN" altLang="en-US" sz="800" b="0" i="0" u="none" strike="noStrike" dirty="0">
                          <a:solidFill>
                            <a:srgbClr val="000000"/>
                          </a:solidFill>
                          <a:latin typeface="微软雅黑" pitchFamily="34" charset="-122"/>
                          <a:ea typeface="微软雅黑" pitchFamily="34" charset="-122"/>
                        </a:rPr>
                        <a:t>年修改</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598">
                <a:tc vMerge="1">
                  <a:txBody>
                    <a:bodyPr/>
                    <a:lstStyle/>
                    <a:p>
                      <a:endParaRPr lang="zh-CN" altLang="en-US"/>
                    </a:p>
                  </a:txBody>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3</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a:t>
                      </a:r>
                      <a:r>
                        <a:rPr lang="zh-CN" altLang="en-US" sz="1100" b="0" i="0" u="none" strike="noStrike">
                          <a:solidFill>
                            <a:srgbClr val="000000"/>
                          </a:solidFill>
                          <a:latin typeface="微软雅黑" pitchFamily="34" charset="-122"/>
                          <a:ea typeface="微软雅黑" pitchFamily="34" charset="-122"/>
                        </a:rPr>
                        <a:t>标准化法实施条例</a:t>
                      </a:r>
                      <a:r>
                        <a:rPr lang="en-US" altLang="zh-CN" sz="1100" b="0" i="0" u="none" strike="noStrike">
                          <a:solidFill>
                            <a:srgbClr val="000000"/>
                          </a:solidFill>
                          <a:latin typeface="微软雅黑" pitchFamily="34" charset="-122"/>
                          <a:ea typeface="微软雅黑" pitchFamily="34" charset="-122"/>
                        </a:rPr>
                        <a:t>》</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800" b="0" i="0" u="none" strike="noStrike" dirty="0">
                          <a:solidFill>
                            <a:srgbClr val="000000"/>
                          </a:solidFill>
                          <a:latin typeface="微软雅黑" pitchFamily="34" charset="-122"/>
                          <a:ea typeface="微软雅黑" pitchFamily="34" charset="-122"/>
                        </a:rPr>
                        <a:t>国务院令</a:t>
                      </a:r>
                      <a:r>
                        <a:rPr lang="en-US" altLang="zh-CN" sz="800" b="0" i="0" u="none" strike="noStrike" dirty="0">
                          <a:solidFill>
                            <a:srgbClr val="000000"/>
                          </a:solidFill>
                          <a:latin typeface="微软雅黑" pitchFamily="34" charset="-122"/>
                          <a:ea typeface="微软雅黑" pitchFamily="34" charset="-122"/>
                        </a:rPr>
                        <a:t>1990</a:t>
                      </a:r>
                      <a:r>
                        <a:rPr lang="zh-CN" altLang="en-US" sz="800" b="0" i="0" u="none" strike="noStrike" dirty="0">
                          <a:solidFill>
                            <a:srgbClr val="000000"/>
                          </a:solidFill>
                          <a:latin typeface="微软雅黑" pitchFamily="34" charset="-122"/>
                          <a:ea typeface="微软雅黑" pitchFamily="34" charset="-122"/>
                        </a:rPr>
                        <a:t>年第</a:t>
                      </a:r>
                      <a:r>
                        <a:rPr lang="en-US" altLang="zh-CN" sz="800" b="0" i="0" u="none" strike="noStrike" dirty="0">
                          <a:solidFill>
                            <a:srgbClr val="000000"/>
                          </a:solidFill>
                          <a:latin typeface="微软雅黑" pitchFamily="34" charset="-122"/>
                          <a:ea typeface="微软雅黑" pitchFamily="34" charset="-122"/>
                        </a:rPr>
                        <a:t>53</a:t>
                      </a:r>
                      <a:r>
                        <a:rPr lang="zh-CN" altLang="en-US" sz="800" b="0" i="0" u="none" strike="noStrike" dirty="0">
                          <a:solidFill>
                            <a:srgbClr val="000000"/>
                          </a:solidFill>
                          <a:latin typeface="微软雅黑" pitchFamily="34" charset="-122"/>
                          <a:ea typeface="微软雅黑" pitchFamily="34" charset="-122"/>
                        </a:rPr>
                        <a:t>号</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2542">
                <a:tc vMerge="1">
                  <a:txBody>
                    <a:bodyPr/>
                    <a:lstStyle/>
                    <a:p>
                      <a:endParaRPr lang="zh-CN" altLang="en-US"/>
                    </a:p>
                  </a:txBody>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4</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dirty="0">
                          <a:solidFill>
                            <a:srgbClr val="000000"/>
                          </a:solidFill>
                          <a:latin typeface="微软雅黑" pitchFamily="34" charset="-122"/>
                          <a:ea typeface="微软雅黑" pitchFamily="34" charset="-122"/>
                        </a:rPr>
                        <a:t>《</a:t>
                      </a:r>
                      <a:r>
                        <a:rPr lang="zh-CN" altLang="en-US" sz="1100" b="0" i="0" u="none" strike="noStrike" dirty="0">
                          <a:solidFill>
                            <a:srgbClr val="000000"/>
                          </a:solidFill>
                          <a:latin typeface="微软雅黑" pitchFamily="34" charset="-122"/>
                          <a:ea typeface="微软雅黑" pitchFamily="34" charset="-122"/>
                        </a:rPr>
                        <a:t>进出口商品检验法实施条例</a:t>
                      </a:r>
                      <a:r>
                        <a:rPr lang="en-US" altLang="zh-CN" sz="1100" b="0" i="0" u="none" strike="noStrike" dirty="0">
                          <a:solidFill>
                            <a:srgbClr val="000000"/>
                          </a:solidFill>
                          <a:latin typeface="微软雅黑" pitchFamily="34" charset="-122"/>
                          <a:ea typeface="微软雅黑" pitchFamily="34" charset="-122"/>
                        </a:rPr>
                        <a:t>》</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800" b="0" i="0" u="none" strike="noStrike" dirty="0">
                          <a:solidFill>
                            <a:srgbClr val="000000"/>
                          </a:solidFill>
                          <a:latin typeface="微软雅黑" pitchFamily="34" charset="-122"/>
                          <a:ea typeface="微软雅黑" pitchFamily="34" charset="-122"/>
                        </a:rPr>
                        <a:t>国务院令第</a:t>
                      </a:r>
                      <a:r>
                        <a:rPr lang="en-US" altLang="zh-CN" sz="800" b="0" i="0" u="none" strike="noStrike" dirty="0">
                          <a:solidFill>
                            <a:srgbClr val="000000"/>
                          </a:solidFill>
                          <a:latin typeface="微软雅黑" pitchFamily="34" charset="-122"/>
                          <a:ea typeface="微软雅黑" pitchFamily="34" charset="-122"/>
                        </a:rPr>
                        <a:t>447</a:t>
                      </a:r>
                      <a:r>
                        <a:rPr lang="zh-CN" altLang="en-US" sz="800" b="0" i="0" u="none" strike="noStrike" dirty="0">
                          <a:solidFill>
                            <a:srgbClr val="000000"/>
                          </a:solidFill>
                          <a:latin typeface="微软雅黑" pitchFamily="34" charset="-122"/>
                          <a:ea typeface="微软雅黑" pitchFamily="34" charset="-122"/>
                        </a:rPr>
                        <a:t>号发布，国务院令第</a:t>
                      </a:r>
                      <a:r>
                        <a:rPr lang="en-US" altLang="zh-CN" sz="800" b="0" i="0" u="none" strike="noStrike" dirty="0">
                          <a:solidFill>
                            <a:srgbClr val="000000"/>
                          </a:solidFill>
                          <a:latin typeface="微软雅黑" pitchFamily="34" charset="-122"/>
                          <a:ea typeface="微软雅黑" pitchFamily="34" charset="-122"/>
                        </a:rPr>
                        <a:t>666</a:t>
                      </a:r>
                      <a:r>
                        <a:rPr lang="zh-CN" altLang="en-US" sz="800" b="0" i="0" u="none" strike="noStrike" dirty="0">
                          <a:solidFill>
                            <a:srgbClr val="000000"/>
                          </a:solidFill>
                          <a:latin typeface="微软雅黑" pitchFamily="34" charset="-122"/>
                          <a:ea typeface="微软雅黑" pitchFamily="34" charset="-122"/>
                        </a:rPr>
                        <a:t>号修改</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598">
                <a:tc vMerge="1">
                  <a:txBody>
                    <a:bodyPr/>
                    <a:lstStyle/>
                    <a:p>
                      <a:endParaRPr lang="zh-CN" altLang="en-US"/>
                    </a:p>
                  </a:txBody>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5</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a:t>
                      </a:r>
                      <a:r>
                        <a:rPr lang="zh-CN" altLang="en-US" sz="1100" b="0" i="0" u="none" strike="noStrike">
                          <a:solidFill>
                            <a:srgbClr val="000000"/>
                          </a:solidFill>
                          <a:latin typeface="微软雅黑" pitchFamily="34" charset="-122"/>
                          <a:ea typeface="微软雅黑" pitchFamily="34" charset="-122"/>
                        </a:rPr>
                        <a:t>工业产品生产许可证管理条例</a:t>
                      </a:r>
                      <a:r>
                        <a:rPr lang="en-US" altLang="zh-CN" sz="1100" b="0" i="0" u="none" strike="noStrike">
                          <a:solidFill>
                            <a:srgbClr val="000000"/>
                          </a:solidFill>
                          <a:latin typeface="微软雅黑" pitchFamily="34" charset="-122"/>
                          <a:ea typeface="微软雅黑" pitchFamily="34" charset="-122"/>
                        </a:rPr>
                        <a:t>》</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800" b="0" i="0" u="none" strike="noStrike" dirty="0">
                          <a:solidFill>
                            <a:srgbClr val="000000"/>
                          </a:solidFill>
                          <a:latin typeface="微软雅黑" pitchFamily="34" charset="-122"/>
                          <a:ea typeface="微软雅黑" pitchFamily="34" charset="-122"/>
                        </a:rPr>
                        <a:t>国务院令第</a:t>
                      </a:r>
                      <a:r>
                        <a:rPr lang="en-US" altLang="zh-CN" sz="800" b="0" i="0" u="none" strike="noStrike" dirty="0">
                          <a:solidFill>
                            <a:srgbClr val="000000"/>
                          </a:solidFill>
                          <a:latin typeface="微软雅黑" pitchFamily="34" charset="-122"/>
                          <a:ea typeface="微软雅黑" pitchFamily="34" charset="-122"/>
                        </a:rPr>
                        <a:t>440</a:t>
                      </a:r>
                      <a:r>
                        <a:rPr lang="zh-CN" altLang="en-US" sz="800" b="0" i="0" u="none" strike="noStrike" dirty="0">
                          <a:solidFill>
                            <a:srgbClr val="000000"/>
                          </a:solidFill>
                          <a:latin typeface="微软雅黑" pitchFamily="34" charset="-122"/>
                          <a:ea typeface="微软雅黑" pitchFamily="34" charset="-122"/>
                        </a:rPr>
                        <a:t>号</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598">
                <a:tc vMerge="1">
                  <a:txBody>
                    <a:bodyPr/>
                    <a:lstStyle/>
                    <a:p>
                      <a:endParaRPr lang="zh-CN" altLang="en-US"/>
                    </a:p>
                  </a:txBody>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6</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a:t>
                      </a:r>
                      <a:r>
                        <a:rPr lang="zh-CN" altLang="en-US" sz="1100" b="0" i="0" u="none" strike="noStrike">
                          <a:solidFill>
                            <a:srgbClr val="000000"/>
                          </a:solidFill>
                          <a:latin typeface="微软雅黑" pitchFamily="34" charset="-122"/>
                          <a:ea typeface="微软雅黑" pitchFamily="34" charset="-122"/>
                        </a:rPr>
                        <a:t>广告管理条例</a:t>
                      </a:r>
                      <a:r>
                        <a:rPr lang="en-US" altLang="zh-CN" sz="1100" b="0" i="0" u="none" strike="noStrike">
                          <a:solidFill>
                            <a:srgbClr val="000000"/>
                          </a:solidFill>
                          <a:latin typeface="微软雅黑" pitchFamily="34" charset="-122"/>
                          <a:ea typeface="微软雅黑" pitchFamily="34" charset="-122"/>
                        </a:rPr>
                        <a:t>》</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800" b="0" i="0" u="none" strike="noStrike" dirty="0">
                          <a:solidFill>
                            <a:srgbClr val="000000"/>
                          </a:solidFill>
                          <a:latin typeface="微软雅黑" pitchFamily="34" charset="-122"/>
                          <a:ea typeface="微软雅黑" pitchFamily="34" charset="-122"/>
                        </a:rPr>
                        <a:t>国发</a:t>
                      </a:r>
                      <a:r>
                        <a:rPr lang="en-US" altLang="zh-CN" sz="800" b="0" i="0" u="none" strike="noStrike" dirty="0">
                          <a:solidFill>
                            <a:srgbClr val="000000"/>
                          </a:solidFill>
                          <a:latin typeface="微软雅黑" pitchFamily="34" charset="-122"/>
                          <a:ea typeface="微软雅黑" pitchFamily="34" charset="-122"/>
                        </a:rPr>
                        <a:t>[1987]94</a:t>
                      </a:r>
                      <a:r>
                        <a:rPr lang="zh-CN" altLang="en-US" sz="800" b="0" i="0" u="none" strike="noStrike" dirty="0">
                          <a:solidFill>
                            <a:srgbClr val="000000"/>
                          </a:solidFill>
                          <a:latin typeface="微软雅黑" pitchFamily="34" charset="-122"/>
                          <a:ea typeface="微软雅黑" pitchFamily="34" charset="-122"/>
                        </a:rPr>
                        <a:t>号</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2542">
                <a:tc vMerge="1">
                  <a:txBody>
                    <a:bodyPr/>
                    <a:lstStyle/>
                    <a:p>
                      <a:endParaRPr lang="zh-CN" altLang="en-US"/>
                    </a:p>
                  </a:txBody>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7</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dirty="0">
                          <a:solidFill>
                            <a:srgbClr val="000000"/>
                          </a:solidFill>
                          <a:latin typeface="微软雅黑" pitchFamily="34" charset="-122"/>
                          <a:ea typeface="微软雅黑" pitchFamily="34" charset="-122"/>
                        </a:rPr>
                        <a:t>《</a:t>
                      </a:r>
                      <a:r>
                        <a:rPr lang="zh-CN" altLang="en-US" sz="1100" b="0" i="0" u="none" strike="noStrike" dirty="0">
                          <a:solidFill>
                            <a:srgbClr val="000000"/>
                          </a:solidFill>
                          <a:latin typeface="微软雅黑" pitchFamily="34" charset="-122"/>
                          <a:ea typeface="微软雅黑" pitchFamily="34" charset="-122"/>
                        </a:rPr>
                        <a:t>医疗器械监督管理条例</a:t>
                      </a:r>
                      <a:r>
                        <a:rPr lang="en-US" altLang="zh-CN" sz="1100" b="0" i="0" u="none" strike="noStrike" dirty="0">
                          <a:solidFill>
                            <a:srgbClr val="000000"/>
                          </a:solidFill>
                          <a:latin typeface="微软雅黑" pitchFamily="34" charset="-122"/>
                          <a:ea typeface="微软雅黑" pitchFamily="34" charset="-122"/>
                        </a:rPr>
                        <a:t>》</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800" b="0" i="0" u="none" strike="noStrike" dirty="0">
                          <a:solidFill>
                            <a:srgbClr val="000000"/>
                          </a:solidFill>
                          <a:latin typeface="微软雅黑" pitchFamily="34" charset="-122"/>
                          <a:ea typeface="微软雅黑" pitchFamily="34" charset="-122"/>
                        </a:rPr>
                        <a:t>国务院令第</a:t>
                      </a:r>
                      <a:r>
                        <a:rPr lang="en-US" altLang="zh-CN" sz="800" b="0" i="0" u="none" strike="noStrike" dirty="0">
                          <a:solidFill>
                            <a:srgbClr val="000000"/>
                          </a:solidFill>
                          <a:latin typeface="微软雅黑" pitchFamily="34" charset="-122"/>
                          <a:ea typeface="微软雅黑" pitchFamily="34" charset="-122"/>
                        </a:rPr>
                        <a:t>276</a:t>
                      </a:r>
                      <a:r>
                        <a:rPr lang="zh-CN" altLang="en-US" sz="800" b="0" i="0" u="none" strike="noStrike" dirty="0">
                          <a:solidFill>
                            <a:srgbClr val="000000"/>
                          </a:solidFill>
                          <a:latin typeface="微软雅黑" pitchFamily="34" charset="-122"/>
                          <a:ea typeface="微软雅黑" pitchFamily="34" charset="-122"/>
                        </a:rPr>
                        <a:t>号发布，国务院令第</a:t>
                      </a:r>
                      <a:r>
                        <a:rPr lang="en-US" altLang="zh-CN" sz="800" b="0" i="0" u="none" strike="noStrike" dirty="0" smtClean="0">
                          <a:solidFill>
                            <a:srgbClr val="FF0000"/>
                          </a:solidFill>
                          <a:latin typeface="微软雅黑" pitchFamily="34" charset="-122"/>
                          <a:ea typeface="微软雅黑" pitchFamily="34" charset="-122"/>
                        </a:rPr>
                        <a:t>680</a:t>
                      </a:r>
                      <a:r>
                        <a:rPr lang="zh-CN" altLang="en-US" sz="800" b="0" i="0" u="none" strike="noStrike" dirty="0">
                          <a:solidFill>
                            <a:srgbClr val="000000"/>
                          </a:solidFill>
                          <a:latin typeface="微软雅黑" pitchFamily="34" charset="-122"/>
                          <a:ea typeface="微软雅黑" pitchFamily="34" charset="-122"/>
                        </a:rPr>
                        <a:t>号修订</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598">
                <a:tc vMerge="1">
                  <a:txBody>
                    <a:bodyPr/>
                    <a:lstStyle/>
                    <a:p>
                      <a:endParaRPr lang="zh-CN" altLang="en-US"/>
                    </a:p>
                  </a:txBody>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8</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a:t>
                      </a:r>
                      <a:r>
                        <a:rPr lang="zh-CN" altLang="en-US" sz="1100" b="0" i="0" u="none" strike="noStrike">
                          <a:solidFill>
                            <a:srgbClr val="000000"/>
                          </a:solidFill>
                          <a:latin typeface="微软雅黑" pitchFamily="34" charset="-122"/>
                          <a:ea typeface="微软雅黑" pitchFamily="34" charset="-122"/>
                        </a:rPr>
                        <a:t>电信条例</a:t>
                      </a:r>
                      <a:r>
                        <a:rPr lang="en-US" altLang="zh-CN" sz="1100" b="0" i="0" u="none" strike="noStrike">
                          <a:solidFill>
                            <a:srgbClr val="000000"/>
                          </a:solidFill>
                          <a:latin typeface="微软雅黑" pitchFamily="34" charset="-122"/>
                          <a:ea typeface="微软雅黑" pitchFamily="34" charset="-122"/>
                        </a:rPr>
                        <a:t>》</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800" b="0" i="0" u="none" strike="noStrike" dirty="0">
                          <a:solidFill>
                            <a:srgbClr val="000000"/>
                          </a:solidFill>
                          <a:latin typeface="微软雅黑" pitchFamily="34" charset="-122"/>
                          <a:ea typeface="微软雅黑" pitchFamily="34" charset="-122"/>
                        </a:rPr>
                        <a:t>国务院令第</a:t>
                      </a:r>
                      <a:r>
                        <a:rPr lang="en-US" altLang="zh-CN" sz="800" b="0" i="0" u="none" strike="noStrike" dirty="0">
                          <a:solidFill>
                            <a:srgbClr val="000000"/>
                          </a:solidFill>
                          <a:latin typeface="微软雅黑" pitchFamily="34" charset="-122"/>
                          <a:ea typeface="微软雅黑" pitchFamily="34" charset="-122"/>
                        </a:rPr>
                        <a:t>291</a:t>
                      </a:r>
                      <a:r>
                        <a:rPr lang="zh-CN" altLang="en-US" sz="800" b="0" i="0" u="none" strike="noStrike" dirty="0">
                          <a:solidFill>
                            <a:srgbClr val="000000"/>
                          </a:solidFill>
                          <a:latin typeface="微软雅黑" pitchFamily="34" charset="-122"/>
                          <a:ea typeface="微软雅黑" pitchFamily="34" charset="-122"/>
                        </a:rPr>
                        <a:t>号</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598">
                <a:tc vMerge="1">
                  <a:txBody>
                    <a:bodyPr/>
                    <a:lstStyle/>
                    <a:p>
                      <a:endParaRPr lang="zh-CN" altLang="en-US"/>
                    </a:p>
                  </a:txBody>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9</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a:t>
                      </a:r>
                      <a:r>
                        <a:rPr lang="zh-CN" altLang="en-US" sz="1100" b="0" i="0" u="none" strike="noStrike">
                          <a:solidFill>
                            <a:srgbClr val="000000"/>
                          </a:solidFill>
                          <a:latin typeface="微软雅黑" pitchFamily="34" charset="-122"/>
                          <a:ea typeface="微软雅黑" pitchFamily="34" charset="-122"/>
                        </a:rPr>
                        <a:t>道路交通安全法实施条例</a:t>
                      </a:r>
                      <a:r>
                        <a:rPr lang="en-US" altLang="zh-CN" sz="1100" b="0" i="0" u="none" strike="noStrike">
                          <a:solidFill>
                            <a:srgbClr val="000000"/>
                          </a:solidFill>
                          <a:latin typeface="微软雅黑" pitchFamily="34" charset="-122"/>
                          <a:ea typeface="微软雅黑" pitchFamily="34" charset="-122"/>
                        </a:rPr>
                        <a:t>》</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800" b="0" i="0" u="none" strike="noStrike" dirty="0">
                          <a:solidFill>
                            <a:srgbClr val="000000"/>
                          </a:solidFill>
                          <a:latin typeface="微软雅黑" pitchFamily="34" charset="-122"/>
                          <a:ea typeface="微软雅黑" pitchFamily="34" charset="-122"/>
                        </a:rPr>
                        <a:t>国务院令第</a:t>
                      </a:r>
                      <a:r>
                        <a:rPr lang="en-US" altLang="zh-CN" sz="800" b="0" i="0" u="none" strike="noStrike" dirty="0">
                          <a:solidFill>
                            <a:srgbClr val="000000"/>
                          </a:solidFill>
                          <a:latin typeface="微软雅黑" pitchFamily="34" charset="-122"/>
                          <a:ea typeface="微软雅黑" pitchFamily="34" charset="-122"/>
                        </a:rPr>
                        <a:t>405</a:t>
                      </a:r>
                      <a:r>
                        <a:rPr lang="zh-CN" altLang="en-US" sz="800" b="0" i="0" u="none" strike="noStrike" dirty="0">
                          <a:solidFill>
                            <a:srgbClr val="000000"/>
                          </a:solidFill>
                          <a:latin typeface="微软雅黑" pitchFamily="34" charset="-122"/>
                          <a:ea typeface="微软雅黑" pitchFamily="34" charset="-122"/>
                        </a:rPr>
                        <a:t>号</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598">
                <a:tc vMerge="1">
                  <a:txBody>
                    <a:bodyPr/>
                    <a:lstStyle/>
                    <a:p>
                      <a:endParaRPr lang="zh-CN" altLang="en-US"/>
                    </a:p>
                  </a:txBody>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10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a:t>
                      </a:r>
                      <a:r>
                        <a:rPr lang="zh-CN" altLang="en-US" sz="1100" b="0" i="0" u="none" strike="noStrike">
                          <a:solidFill>
                            <a:srgbClr val="000000"/>
                          </a:solidFill>
                          <a:latin typeface="微软雅黑" pitchFamily="34" charset="-122"/>
                          <a:ea typeface="微软雅黑" pitchFamily="34" charset="-122"/>
                        </a:rPr>
                        <a:t>病原微生物实验室生物安全管理条例</a:t>
                      </a:r>
                      <a:r>
                        <a:rPr lang="en-US" altLang="zh-CN" sz="1100" b="0" i="0" u="none" strike="noStrike">
                          <a:solidFill>
                            <a:srgbClr val="000000"/>
                          </a:solidFill>
                          <a:latin typeface="微软雅黑" pitchFamily="34" charset="-122"/>
                          <a:ea typeface="微软雅黑" pitchFamily="34" charset="-122"/>
                        </a:rPr>
                        <a:t>》</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800" b="0" i="0" u="none" strike="noStrike" dirty="0">
                          <a:solidFill>
                            <a:srgbClr val="000000"/>
                          </a:solidFill>
                          <a:latin typeface="微软雅黑" pitchFamily="34" charset="-122"/>
                          <a:ea typeface="微软雅黑" pitchFamily="34" charset="-122"/>
                        </a:rPr>
                        <a:t>国务院令第</a:t>
                      </a:r>
                      <a:r>
                        <a:rPr lang="en-US" altLang="zh-CN" sz="800" b="0" i="0" u="none" strike="noStrike" dirty="0">
                          <a:solidFill>
                            <a:srgbClr val="000000"/>
                          </a:solidFill>
                          <a:latin typeface="微软雅黑" pitchFamily="34" charset="-122"/>
                          <a:ea typeface="微软雅黑" pitchFamily="34" charset="-122"/>
                        </a:rPr>
                        <a:t>424</a:t>
                      </a:r>
                      <a:r>
                        <a:rPr lang="zh-CN" altLang="en-US" sz="800" b="0" i="0" u="none" strike="noStrike" dirty="0">
                          <a:solidFill>
                            <a:srgbClr val="000000"/>
                          </a:solidFill>
                          <a:latin typeface="微软雅黑" pitchFamily="34" charset="-122"/>
                          <a:ea typeface="微软雅黑" pitchFamily="34" charset="-122"/>
                        </a:rPr>
                        <a:t>号</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2542">
                <a:tc vMerge="1">
                  <a:txBody>
                    <a:bodyPr/>
                    <a:lstStyle/>
                    <a:p>
                      <a:endParaRPr lang="zh-CN" altLang="en-US"/>
                    </a:p>
                  </a:txBody>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11</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a:t>
                      </a:r>
                      <a:r>
                        <a:rPr lang="zh-CN" altLang="en-US" sz="1100" b="0" i="0" u="none" strike="noStrike">
                          <a:solidFill>
                            <a:srgbClr val="000000"/>
                          </a:solidFill>
                          <a:latin typeface="微软雅黑" pitchFamily="34" charset="-122"/>
                          <a:ea typeface="微软雅黑" pitchFamily="34" charset="-122"/>
                        </a:rPr>
                        <a:t>国务院关于加强食品等产品安全监督管理的特别规定</a:t>
                      </a:r>
                      <a:r>
                        <a:rPr lang="en-US" altLang="zh-CN" sz="1100" b="0" i="0" u="none" strike="noStrike">
                          <a:solidFill>
                            <a:srgbClr val="000000"/>
                          </a:solidFill>
                          <a:latin typeface="微软雅黑" pitchFamily="34" charset="-122"/>
                          <a:ea typeface="微软雅黑" pitchFamily="34" charset="-122"/>
                        </a:rPr>
                        <a:t>》</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800" b="0" i="0" u="none" strike="noStrike" dirty="0">
                          <a:solidFill>
                            <a:srgbClr val="000000"/>
                          </a:solidFill>
                          <a:latin typeface="微软雅黑" pitchFamily="34" charset="-122"/>
                          <a:ea typeface="微软雅黑" pitchFamily="34" charset="-122"/>
                        </a:rPr>
                        <a:t>国务院令第</a:t>
                      </a:r>
                      <a:r>
                        <a:rPr lang="en-US" altLang="zh-CN" sz="800" b="0" i="0" u="none" strike="noStrike" dirty="0">
                          <a:solidFill>
                            <a:srgbClr val="000000"/>
                          </a:solidFill>
                          <a:latin typeface="微软雅黑" pitchFamily="34" charset="-122"/>
                          <a:ea typeface="微软雅黑" pitchFamily="34" charset="-122"/>
                        </a:rPr>
                        <a:t>503</a:t>
                      </a:r>
                      <a:r>
                        <a:rPr lang="zh-CN" altLang="en-US" sz="800" b="0" i="0" u="none" strike="noStrike" dirty="0">
                          <a:solidFill>
                            <a:srgbClr val="000000"/>
                          </a:solidFill>
                          <a:latin typeface="微软雅黑" pitchFamily="34" charset="-122"/>
                          <a:ea typeface="微软雅黑" pitchFamily="34" charset="-122"/>
                        </a:rPr>
                        <a:t>号</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598">
                <a:tc vMerge="1">
                  <a:txBody>
                    <a:bodyPr/>
                    <a:lstStyle/>
                    <a:p>
                      <a:endParaRPr lang="zh-CN" altLang="en-US"/>
                    </a:p>
                  </a:txBody>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12</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a:t>
                      </a:r>
                      <a:r>
                        <a:rPr lang="zh-CN" altLang="en-US" sz="1100" b="0" i="0" u="none" strike="noStrike">
                          <a:solidFill>
                            <a:srgbClr val="000000"/>
                          </a:solidFill>
                          <a:latin typeface="微软雅黑" pitchFamily="34" charset="-122"/>
                          <a:ea typeface="微软雅黑" pitchFamily="34" charset="-122"/>
                        </a:rPr>
                        <a:t>公共机构节能条例</a:t>
                      </a:r>
                      <a:r>
                        <a:rPr lang="en-US" altLang="zh-CN" sz="1100" b="0" i="0" u="none" strike="noStrike">
                          <a:solidFill>
                            <a:srgbClr val="000000"/>
                          </a:solidFill>
                          <a:latin typeface="微软雅黑" pitchFamily="34" charset="-122"/>
                          <a:ea typeface="微软雅黑" pitchFamily="34" charset="-122"/>
                        </a:rPr>
                        <a:t>》</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800" b="0" i="0" u="none" strike="noStrike">
                          <a:solidFill>
                            <a:srgbClr val="000000"/>
                          </a:solidFill>
                          <a:latin typeface="微软雅黑" pitchFamily="34" charset="-122"/>
                          <a:ea typeface="微软雅黑" pitchFamily="34" charset="-122"/>
                        </a:rPr>
                        <a:t>国务院令第</a:t>
                      </a:r>
                      <a:r>
                        <a:rPr lang="en-US" altLang="zh-CN" sz="800" b="0" i="0" u="none" strike="noStrike">
                          <a:solidFill>
                            <a:srgbClr val="000000"/>
                          </a:solidFill>
                          <a:latin typeface="微软雅黑" pitchFamily="34" charset="-122"/>
                          <a:ea typeface="微软雅黑" pitchFamily="34" charset="-122"/>
                        </a:rPr>
                        <a:t>531</a:t>
                      </a:r>
                      <a:r>
                        <a:rPr lang="zh-CN" altLang="en-US" sz="800" b="0" i="0" u="none" strike="noStrike">
                          <a:solidFill>
                            <a:srgbClr val="000000"/>
                          </a:solidFill>
                          <a:latin typeface="微软雅黑" pitchFamily="34" charset="-122"/>
                          <a:ea typeface="微软雅黑" pitchFamily="34" charset="-122"/>
                        </a:rPr>
                        <a:t>号</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598">
                <a:tc vMerge="1">
                  <a:txBody>
                    <a:bodyPr/>
                    <a:lstStyle/>
                    <a:p>
                      <a:endParaRPr lang="zh-CN" altLang="en-US"/>
                    </a:p>
                  </a:txBody>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13</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a:t>
                      </a:r>
                      <a:r>
                        <a:rPr lang="zh-CN" altLang="en-US" sz="1100" b="0" i="0" u="none" strike="noStrike">
                          <a:solidFill>
                            <a:srgbClr val="000000"/>
                          </a:solidFill>
                          <a:latin typeface="微软雅黑" pitchFamily="34" charset="-122"/>
                          <a:ea typeface="微软雅黑" pitchFamily="34" charset="-122"/>
                        </a:rPr>
                        <a:t>乳品质量安全监督管理条例</a:t>
                      </a:r>
                      <a:r>
                        <a:rPr lang="en-US" altLang="zh-CN" sz="1100" b="0" i="0" u="none" strike="noStrike">
                          <a:solidFill>
                            <a:srgbClr val="000000"/>
                          </a:solidFill>
                          <a:latin typeface="微软雅黑" pitchFamily="34" charset="-122"/>
                          <a:ea typeface="微软雅黑" pitchFamily="34" charset="-122"/>
                        </a:rPr>
                        <a:t>》</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800" b="0" i="0" u="none" strike="noStrike" dirty="0">
                          <a:solidFill>
                            <a:srgbClr val="000000"/>
                          </a:solidFill>
                          <a:latin typeface="微软雅黑" pitchFamily="34" charset="-122"/>
                          <a:ea typeface="微软雅黑" pitchFamily="34" charset="-122"/>
                        </a:rPr>
                        <a:t>国务院令第</a:t>
                      </a:r>
                      <a:r>
                        <a:rPr lang="en-US" altLang="zh-CN" sz="800" b="0" i="0" u="none" strike="noStrike" dirty="0">
                          <a:solidFill>
                            <a:srgbClr val="000000"/>
                          </a:solidFill>
                          <a:latin typeface="微软雅黑" pitchFamily="34" charset="-122"/>
                          <a:ea typeface="微软雅黑" pitchFamily="34" charset="-122"/>
                        </a:rPr>
                        <a:t>536</a:t>
                      </a:r>
                      <a:r>
                        <a:rPr lang="zh-CN" altLang="en-US" sz="800" b="0" i="0" u="none" strike="noStrike" dirty="0">
                          <a:solidFill>
                            <a:srgbClr val="000000"/>
                          </a:solidFill>
                          <a:latin typeface="微软雅黑" pitchFamily="34" charset="-122"/>
                          <a:ea typeface="微软雅黑" pitchFamily="34" charset="-122"/>
                        </a:rPr>
                        <a:t>号</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2542">
                <a:tc vMerge="1">
                  <a:txBody>
                    <a:bodyPr/>
                    <a:lstStyle/>
                    <a:p>
                      <a:endParaRPr lang="zh-CN" altLang="en-US"/>
                    </a:p>
                  </a:txBody>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14</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a:t>
                      </a:r>
                      <a:r>
                        <a:rPr lang="zh-CN" altLang="en-US" sz="1100" b="0" i="0" u="none" strike="noStrike">
                          <a:solidFill>
                            <a:srgbClr val="000000"/>
                          </a:solidFill>
                          <a:latin typeface="微软雅黑" pitchFamily="34" charset="-122"/>
                          <a:ea typeface="微软雅黑" pitchFamily="34" charset="-122"/>
                        </a:rPr>
                        <a:t>食品安全法实施条例</a:t>
                      </a:r>
                      <a:r>
                        <a:rPr lang="en-US" altLang="zh-CN" sz="1100" b="0" i="0" u="none" strike="noStrike">
                          <a:solidFill>
                            <a:srgbClr val="000000"/>
                          </a:solidFill>
                          <a:latin typeface="微软雅黑" pitchFamily="34" charset="-122"/>
                          <a:ea typeface="微软雅黑" pitchFamily="34" charset="-122"/>
                        </a:rPr>
                        <a:t>》</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800" b="0" i="0" u="none" strike="noStrike" dirty="0">
                          <a:solidFill>
                            <a:srgbClr val="000000"/>
                          </a:solidFill>
                          <a:latin typeface="微软雅黑" pitchFamily="34" charset="-122"/>
                          <a:ea typeface="微软雅黑" pitchFamily="34" charset="-122"/>
                        </a:rPr>
                        <a:t>国务院令第</a:t>
                      </a:r>
                      <a:r>
                        <a:rPr lang="en-US" altLang="zh-CN" sz="800" b="0" i="0" u="none" strike="noStrike" dirty="0">
                          <a:solidFill>
                            <a:srgbClr val="000000"/>
                          </a:solidFill>
                          <a:latin typeface="微软雅黑" pitchFamily="34" charset="-122"/>
                          <a:ea typeface="微软雅黑" pitchFamily="34" charset="-122"/>
                        </a:rPr>
                        <a:t>557</a:t>
                      </a:r>
                      <a:r>
                        <a:rPr lang="zh-CN" altLang="en-US" sz="800" b="0" i="0" u="none" strike="noStrike" dirty="0">
                          <a:solidFill>
                            <a:srgbClr val="000000"/>
                          </a:solidFill>
                          <a:latin typeface="微软雅黑" pitchFamily="34" charset="-122"/>
                          <a:ea typeface="微软雅黑" pitchFamily="34" charset="-122"/>
                        </a:rPr>
                        <a:t>号发布，国务院令第</a:t>
                      </a:r>
                      <a:r>
                        <a:rPr lang="en-US" altLang="zh-CN" sz="800" b="0" i="0" u="none" strike="noStrike" dirty="0">
                          <a:solidFill>
                            <a:srgbClr val="000000"/>
                          </a:solidFill>
                          <a:latin typeface="微软雅黑" pitchFamily="34" charset="-122"/>
                          <a:ea typeface="微软雅黑" pitchFamily="34" charset="-122"/>
                        </a:rPr>
                        <a:t>666</a:t>
                      </a:r>
                      <a:r>
                        <a:rPr lang="zh-CN" altLang="en-US" sz="800" b="0" i="0" u="none" strike="noStrike" dirty="0">
                          <a:solidFill>
                            <a:srgbClr val="000000"/>
                          </a:solidFill>
                          <a:latin typeface="微软雅黑" pitchFamily="34" charset="-122"/>
                          <a:ea typeface="微软雅黑" pitchFamily="34" charset="-122"/>
                        </a:rPr>
                        <a:t>号修改</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598">
                <a:tc vMerge="1">
                  <a:txBody>
                    <a:bodyPr/>
                    <a:lstStyle/>
                    <a:p>
                      <a:endParaRPr lang="zh-CN" altLang="en-US"/>
                    </a:p>
                  </a:txBody>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15</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a:t>
                      </a:r>
                      <a:r>
                        <a:rPr lang="zh-CN" altLang="en-US" sz="1100" b="0" i="0" u="none" strike="noStrike">
                          <a:solidFill>
                            <a:srgbClr val="000000"/>
                          </a:solidFill>
                          <a:latin typeface="微软雅黑" pitchFamily="34" charset="-122"/>
                          <a:ea typeface="微软雅黑" pitchFamily="34" charset="-122"/>
                        </a:rPr>
                        <a:t>农业机械安全监督管理条例</a:t>
                      </a:r>
                      <a:r>
                        <a:rPr lang="en-US" altLang="zh-CN" sz="1100" b="0" i="0" u="none" strike="noStrike">
                          <a:solidFill>
                            <a:srgbClr val="000000"/>
                          </a:solidFill>
                          <a:latin typeface="微软雅黑" pitchFamily="34" charset="-122"/>
                          <a:ea typeface="微软雅黑" pitchFamily="34" charset="-122"/>
                        </a:rPr>
                        <a:t>》</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800" b="0" i="0" u="none" strike="noStrike" dirty="0">
                          <a:solidFill>
                            <a:srgbClr val="000000"/>
                          </a:solidFill>
                          <a:latin typeface="微软雅黑" pitchFamily="34" charset="-122"/>
                          <a:ea typeface="微软雅黑" pitchFamily="34" charset="-122"/>
                        </a:rPr>
                        <a:t>国务院令第</a:t>
                      </a:r>
                      <a:r>
                        <a:rPr lang="en-US" altLang="zh-CN" sz="800" b="0" i="0" u="none" strike="noStrike" dirty="0">
                          <a:solidFill>
                            <a:srgbClr val="000000"/>
                          </a:solidFill>
                          <a:latin typeface="微软雅黑" pitchFamily="34" charset="-122"/>
                          <a:ea typeface="微软雅黑" pitchFamily="34" charset="-122"/>
                        </a:rPr>
                        <a:t>563</a:t>
                      </a:r>
                      <a:r>
                        <a:rPr lang="zh-CN" altLang="en-US" sz="800" b="0" i="0" u="none" strike="noStrike" dirty="0">
                          <a:solidFill>
                            <a:srgbClr val="000000"/>
                          </a:solidFill>
                          <a:latin typeface="微软雅黑" pitchFamily="34" charset="-122"/>
                          <a:ea typeface="微软雅黑" pitchFamily="34" charset="-122"/>
                        </a:rPr>
                        <a:t>号</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598">
                <a:tc vMerge="1">
                  <a:txBody>
                    <a:bodyPr/>
                    <a:lstStyle/>
                    <a:p>
                      <a:endParaRPr lang="zh-CN" altLang="en-US"/>
                    </a:p>
                  </a:txBody>
                  <a:tcPr/>
                </a:tc>
                <a:tc>
                  <a:txBody>
                    <a:bodyPr/>
                    <a:lstStyle/>
                    <a:p>
                      <a:pPr algn="ctr" fontAlgn="ctr"/>
                      <a:r>
                        <a:rPr lang="en-US" altLang="zh-CN" sz="1100" b="0" i="0" u="none" strike="noStrike" dirty="0">
                          <a:solidFill>
                            <a:srgbClr val="000000"/>
                          </a:solidFill>
                          <a:latin typeface="微软雅黑" pitchFamily="34" charset="-122"/>
                          <a:ea typeface="微软雅黑" pitchFamily="34" charset="-122"/>
                        </a:rPr>
                        <a:t>16</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a:t>
                      </a:r>
                      <a:r>
                        <a:rPr lang="zh-CN" altLang="en-US" sz="1100" b="0" i="0" u="none" strike="noStrike">
                          <a:solidFill>
                            <a:srgbClr val="000000"/>
                          </a:solidFill>
                          <a:latin typeface="微软雅黑" pitchFamily="34" charset="-122"/>
                          <a:ea typeface="微软雅黑" pitchFamily="34" charset="-122"/>
                        </a:rPr>
                        <a:t>武器装备质量管理条例</a:t>
                      </a:r>
                      <a:r>
                        <a:rPr lang="en-US" altLang="zh-CN" sz="1100" b="0" i="0" u="none" strike="noStrike">
                          <a:solidFill>
                            <a:srgbClr val="000000"/>
                          </a:solidFill>
                          <a:latin typeface="微软雅黑" pitchFamily="34" charset="-122"/>
                          <a:ea typeface="微软雅黑" pitchFamily="34" charset="-122"/>
                        </a:rPr>
                        <a:t>》</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800" b="0" i="0" u="none" strike="noStrike" dirty="0">
                          <a:solidFill>
                            <a:srgbClr val="000000"/>
                          </a:solidFill>
                          <a:latin typeface="微软雅黑" pitchFamily="34" charset="-122"/>
                          <a:ea typeface="微软雅黑" pitchFamily="34" charset="-122"/>
                        </a:rPr>
                        <a:t>国务院令</a:t>
                      </a:r>
                      <a:r>
                        <a:rPr lang="en-US" altLang="zh-CN" sz="800" b="0" i="0" u="none" strike="noStrike" dirty="0">
                          <a:solidFill>
                            <a:srgbClr val="000000"/>
                          </a:solidFill>
                          <a:latin typeface="微软雅黑" pitchFamily="34" charset="-122"/>
                          <a:ea typeface="微软雅黑" pitchFamily="34" charset="-122"/>
                        </a:rPr>
                        <a:t>/</a:t>
                      </a:r>
                      <a:r>
                        <a:rPr lang="zh-CN" altLang="en-US" sz="800" b="0" i="0" u="none" strike="noStrike" dirty="0">
                          <a:solidFill>
                            <a:srgbClr val="000000"/>
                          </a:solidFill>
                          <a:latin typeface="微软雅黑" pitchFamily="34" charset="-122"/>
                          <a:ea typeface="微软雅黑" pitchFamily="34" charset="-122"/>
                        </a:rPr>
                        <a:t>中央军委令第</a:t>
                      </a:r>
                      <a:r>
                        <a:rPr lang="en-US" altLang="zh-CN" sz="800" b="0" i="0" u="none" strike="noStrike" dirty="0">
                          <a:solidFill>
                            <a:srgbClr val="000000"/>
                          </a:solidFill>
                          <a:latin typeface="微软雅黑" pitchFamily="34" charset="-122"/>
                          <a:ea typeface="微软雅黑" pitchFamily="34" charset="-122"/>
                        </a:rPr>
                        <a:t>582</a:t>
                      </a:r>
                      <a:r>
                        <a:rPr lang="zh-CN" altLang="en-US" sz="800" b="0" i="0" u="none" strike="noStrike" dirty="0">
                          <a:solidFill>
                            <a:srgbClr val="000000"/>
                          </a:solidFill>
                          <a:latin typeface="微软雅黑" pitchFamily="34" charset="-122"/>
                          <a:ea typeface="微软雅黑" pitchFamily="34" charset="-122"/>
                        </a:rPr>
                        <a:t>号</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598">
                <a:tc vMerge="1">
                  <a:txBody>
                    <a:bodyPr/>
                    <a:lstStyle/>
                    <a:p>
                      <a:endParaRPr lang="zh-CN" altLang="en-US"/>
                    </a:p>
                  </a:txBody>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17</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dirty="0">
                          <a:solidFill>
                            <a:srgbClr val="000000"/>
                          </a:solidFill>
                          <a:latin typeface="微软雅黑" pitchFamily="34" charset="-122"/>
                          <a:ea typeface="微软雅黑" pitchFamily="34" charset="-122"/>
                        </a:rPr>
                        <a:t>《</a:t>
                      </a:r>
                      <a:r>
                        <a:rPr lang="zh-CN" altLang="en-US" sz="1100" b="0" i="0" u="none" strike="noStrike" dirty="0">
                          <a:solidFill>
                            <a:srgbClr val="000000"/>
                          </a:solidFill>
                          <a:latin typeface="微软雅黑" pitchFamily="34" charset="-122"/>
                          <a:ea typeface="微软雅黑" pitchFamily="34" charset="-122"/>
                        </a:rPr>
                        <a:t>铁路安全管理条例</a:t>
                      </a:r>
                      <a:r>
                        <a:rPr lang="en-US" altLang="zh-CN" sz="1100" b="0" i="0" u="none" strike="noStrike" dirty="0">
                          <a:solidFill>
                            <a:srgbClr val="000000"/>
                          </a:solidFill>
                          <a:latin typeface="微软雅黑" pitchFamily="34" charset="-122"/>
                          <a:ea typeface="微软雅黑" pitchFamily="34" charset="-122"/>
                        </a:rPr>
                        <a:t>》</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800" b="0" i="0" u="none" strike="noStrike" dirty="0">
                          <a:solidFill>
                            <a:srgbClr val="000000"/>
                          </a:solidFill>
                          <a:latin typeface="微软雅黑" pitchFamily="34" charset="-122"/>
                          <a:ea typeface="微软雅黑" pitchFamily="34" charset="-122"/>
                        </a:rPr>
                        <a:t>国务院令第</a:t>
                      </a:r>
                      <a:r>
                        <a:rPr lang="en-US" altLang="zh-CN" sz="800" b="0" i="0" u="none" strike="noStrike" dirty="0">
                          <a:solidFill>
                            <a:srgbClr val="000000"/>
                          </a:solidFill>
                          <a:latin typeface="微软雅黑" pitchFamily="34" charset="-122"/>
                          <a:ea typeface="微软雅黑" pitchFamily="34" charset="-122"/>
                        </a:rPr>
                        <a:t>639</a:t>
                      </a:r>
                      <a:r>
                        <a:rPr lang="zh-CN" altLang="en-US" sz="800" b="0" i="0" u="none" strike="noStrike" dirty="0">
                          <a:solidFill>
                            <a:srgbClr val="000000"/>
                          </a:solidFill>
                          <a:latin typeface="微软雅黑" pitchFamily="34" charset="-122"/>
                          <a:ea typeface="微软雅黑" pitchFamily="34" charset="-122"/>
                        </a:rPr>
                        <a:t>号</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矩形 3"/>
          <p:cNvSpPr/>
          <p:nvPr/>
        </p:nvSpPr>
        <p:spPr>
          <a:xfrm>
            <a:off x="-32" y="214296"/>
            <a:ext cx="1357321" cy="4929222"/>
          </a:xfrm>
          <a:prstGeom prst="rect">
            <a:avLst/>
          </a:prstGeom>
          <a:gradFill flip="none" rotWithShape="1">
            <a:gsLst>
              <a:gs pos="0">
                <a:srgbClr val="006699">
                  <a:shade val="30000"/>
                  <a:satMod val="115000"/>
                </a:srgbClr>
              </a:gs>
              <a:gs pos="50000">
                <a:srgbClr val="006699">
                  <a:shade val="67500"/>
                  <a:satMod val="115000"/>
                </a:srgbClr>
              </a:gs>
              <a:gs pos="100000">
                <a:srgbClr val="006699">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p:cNvSpPr txBox="1"/>
          <p:nvPr/>
        </p:nvSpPr>
        <p:spPr>
          <a:xfrm>
            <a:off x="285720" y="785800"/>
            <a:ext cx="1031105" cy="3816385"/>
          </a:xfrm>
          <a:prstGeom prst="rect">
            <a:avLst/>
          </a:prstGeom>
          <a:noFill/>
        </p:spPr>
        <p:txBody>
          <a:bodyPr wrap="square" lIns="121880" tIns="60938" rIns="121880" bIns="60938">
            <a:spAutoFit/>
          </a:bodyPr>
          <a:lstStyle/>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中</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国</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认</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证</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认</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可</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法</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律</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法</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规</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sp>
        <p:nvSpPr>
          <p:cNvPr id="6" name="椭圆 5"/>
          <p:cNvSpPr/>
          <p:nvPr/>
        </p:nvSpPr>
        <p:spPr>
          <a:xfrm>
            <a:off x="3500430" y="571486"/>
            <a:ext cx="2286016" cy="485772"/>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643042" y="4714890"/>
            <a:ext cx="3275705" cy="400110"/>
          </a:xfrm>
          <a:prstGeom prst="rect">
            <a:avLst/>
          </a:prstGeom>
        </p:spPr>
        <p:txBody>
          <a:bodyPr wrap="none">
            <a:spAutoFit/>
          </a:bodyPr>
          <a:lstStyle/>
          <a:p>
            <a:r>
              <a:rPr lang="en-US" altLang="zh-CN" sz="2000" dirty="0" smtClean="0">
                <a:latin typeface="Arial Black" pitchFamily="34" charset="0"/>
              </a:rPr>
              <a:t>Laws and Regulations</a:t>
            </a:r>
            <a:endParaRPr lang="zh-CN" altLang="en-US" sz="20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403649" y="267491"/>
          <a:ext cx="7704856" cy="4304517"/>
        </p:xfrm>
        <a:graphic>
          <a:graphicData uri="http://schemas.openxmlformats.org/drawingml/2006/table">
            <a:tbl>
              <a:tblPr/>
              <a:tblGrid>
                <a:gridCol w="571708"/>
                <a:gridCol w="627373"/>
                <a:gridCol w="4421242"/>
                <a:gridCol w="2084533"/>
              </a:tblGrid>
              <a:tr h="364056">
                <a:tc>
                  <a:txBody>
                    <a:bodyPr/>
                    <a:lstStyle/>
                    <a:p>
                      <a:pPr algn="ctr" fontAlgn="ctr"/>
                      <a:r>
                        <a:rPr lang="zh-CN" altLang="en-US" sz="1100" b="0" i="0" u="none" strike="noStrike" dirty="0" smtClean="0">
                          <a:solidFill>
                            <a:srgbClr val="000000"/>
                          </a:solidFill>
                          <a:latin typeface="微软雅黑" pitchFamily="34" charset="-122"/>
                          <a:ea typeface="微软雅黑" pitchFamily="34" charset="-122"/>
                        </a:rPr>
                        <a:t>法规</a:t>
                      </a:r>
                      <a:endParaRPr lang="en-US" altLang="zh-CN" sz="1100" b="0" i="0" u="none" strike="noStrike" dirty="0" smtClean="0">
                        <a:solidFill>
                          <a:srgbClr val="000000"/>
                        </a:solidFill>
                        <a:latin typeface="微软雅黑" pitchFamily="34" charset="-122"/>
                        <a:ea typeface="微软雅黑" pitchFamily="34" charset="-122"/>
                      </a:endParaRPr>
                    </a:p>
                    <a:p>
                      <a:pPr algn="ctr" fontAlgn="ctr"/>
                      <a:r>
                        <a:rPr lang="zh-CN" altLang="en-US" sz="1100" b="0" i="0" u="none" strike="noStrike" dirty="0" smtClean="0">
                          <a:solidFill>
                            <a:srgbClr val="000000"/>
                          </a:solidFill>
                          <a:latin typeface="微软雅黑" pitchFamily="34" charset="-122"/>
                          <a:ea typeface="微软雅黑" pitchFamily="34" charset="-122"/>
                        </a:rPr>
                        <a:t>层级</a:t>
                      </a:r>
                      <a:endParaRPr lang="zh-CN" altLang="en-US" sz="1100" b="0" i="0" u="none" strike="noStrike" dirty="0">
                        <a:solidFill>
                          <a:srgbClr val="000000"/>
                        </a:solidFill>
                        <a:latin typeface="微软雅黑" pitchFamily="34" charset="-122"/>
                        <a:ea typeface="微软雅黑" pitchFamily="34" charset="-122"/>
                      </a:endParaRP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zh-CN" altLang="en-US" sz="1100" b="0" i="0" u="none" strike="noStrike" dirty="0">
                          <a:solidFill>
                            <a:srgbClr val="000000"/>
                          </a:solidFill>
                          <a:latin typeface="微软雅黑" pitchFamily="34" charset="-122"/>
                          <a:ea typeface="微软雅黑" pitchFamily="34" charset="-122"/>
                        </a:rPr>
                        <a:t>序号</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zh-CN" altLang="en-US" sz="1100" b="0" i="0" u="none" strike="noStrike" dirty="0">
                          <a:solidFill>
                            <a:srgbClr val="000000"/>
                          </a:solidFill>
                          <a:latin typeface="微软雅黑" pitchFamily="34" charset="-122"/>
                          <a:ea typeface="微软雅黑" pitchFamily="34" charset="-122"/>
                        </a:rPr>
                        <a:t>法律法规名称</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zh-CN" altLang="en-US" sz="1100" b="0" i="0" u="none" strike="noStrike" dirty="0" smtClean="0">
                          <a:solidFill>
                            <a:srgbClr val="000000"/>
                          </a:solidFill>
                          <a:latin typeface="微软雅黑" pitchFamily="34" charset="-122"/>
                          <a:ea typeface="微软雅黑" pitchFamily="34" charset="-122"/>
                        </a:rPr>
                        <a:t>公布时间</a:t>
                      </a:r>
                      <a:r>
                        <a:rPr lang="en-US" altLang="zh-CN" sz="1100" b="0" i="0" u="none" strike="noStrike" dirty="0" smtClean="0">
                          <a:solidFill>
                            <a:srgbClr val="000000"/>
                          </a:solidFill>
                          <a:latin typeface="微软雅黑" pitchFamily="34" charset="-122"/>
                          <a:ea typeface="微软雅黑" pitchFamily="34" charset="-122"/>
                        </a:rPr>
                        <a:t>/</a:t>
                      </a:r>
                      <a:r>
                        <a:rPr lang="zh-CN" altLang="en-US" sz="1100" b="0" i="0" u="none" strike="noStrike" dirty="0" smtClean="0">
                          <a:solidFill>
                            <a:srgbClr val="000000"/>
                          </a:solidFill>
                          <a:latin typeface="微软雅黑" pitchFamily="34" charset="-122"/>
                          <a:ea typeface="微软雅黑" pitchFamily="34" charset="-122"/>
                        </a:rPr>
                        <a:t>文号</a:t>
                      </a:r>
                      <a:endParaRPr lang="zh-CN" altLang="en-US" sz="1100" b="0" i="0" u="none" strike="noStrike" dirty="0">
                        <a:solidFill>
                          <a:srgbClr val="000000"/>
                        </a:solidFill>
                        <a:latin typeface="微软雅黑" pitchFamily="34" charset="-122"/>
                        <a:ea typeface="微软雅黑" pitchFamily="34" charset="-122"/>
                      </a:endParaRP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r>
              <a:tr h="364056">
                <a:tc rowSpan="15">
                  <a:txBody>
                    <a:bodyPr/>
                    <a:lstStyle/>
                    <a:p>
                      <a:pPr algn="ctr" fontAlgn="ctr"/>
                      <a:r>
                        <a:rPr lang="zh-CN" altLang="en-US" sz="1100" b="1" i="0" u="none" strike="noStrike" dirty="0" smtClean="0">
                          <a:solidFill>
                            <a:srgbClr val="FF0000"/>
                          </a:solidFill>
                          <a:latin typeface="微软雅黑" pitchFamily="34" charset="-122"/>
                          <a:ea typeface="微软雅黑" pitchFamily="34" charset="-122"/>
                        </a:rPr>
                        <a:t>部门</a:t>
                      </a:r>
                      <a:endParaRPr lang="en-US" altLang="zh-CN" sz="1100" b="1" i="0" u="none" strike="noStrike" dirty="0" smtClean="0">
                        <a:solidFill>
                          <a:srgbClr val="FF0000"/>
                        </a:solidFill>
                        <a:latin typeface="微软雅黑" pitchFamily="34" charset="-122"/>
                        <a:ea typeface="微软雅黑" pitchFamily="34" charset="-122"/>
                      </a:endParaRPr>
                    </a:p>
                    <a:p>
                      <a:pPr algn="ctr" fontAlgn="ctr"/>
                      <a:r>
                        <a:rPr lang="zh-CN" altLang="en-US" sz="1100" b="1" i="0" u="none" strike="noStrike" dirty="0" smtClean="0">
                          <a:solidFill>
                            <a:srgbClr val="FF0000"/>
                          </a:solidFill>
                          <a:latin typeface="微软雅黑" pitchFamily="34" charset="-122"/>
                          <a:ea typeface="微软雅黑" pitchFamily="34" charset="-122"/>
                        </a:rPr>
                        <a:t>规章</a:t>
                      </a:r>
                      <a:r>
                        <a:rPr lang="zh-CN" altLang="en-US" sz="1100" b="1" i="0" u="none" strike="noStrike" dirty="0">
                          <a:solidFill>
                            <a:srgbClr val="FF0000"/>
                          </a:solidFill>
                          <a:latin typeface="微软雅黑" pitchFamily="34" charset="-122"/>
                          <a:ea typeface="微软雅黑" pitchFamily="34" charset="-122"/>
                        </a:rPr>
                        <a:t/>
                      </a:r>
                      <a:br>
                        <a:rPr lang="zh-CN" altLang="en-US" sz="1100" b="1" i="0" u="none" strike="noStrike" dirty="0">
                          <a:solidFill>
                            <a:srgbClr val="FF0000"/>
                          </a:solidFill>
                          <a:latin typeface="微软雅黑" pitchFamily="34" charset="-122"/>
                          <a:ea typeface="微软雅黑" pitchFamily="34" charset="-122"/>
                        </a:rPr>
                      </a:br>
                      <a:r>
                        <a:rPr lang="en-US" altLang="zh-CN" sz="1100" b="1" i="0" u="none" strike="noStrike" dirty="0">
                          <a:solidFill>
                            <a:srgbClr val="FF0000"/>
                          </a:solidFill>
                          <a:latin typeface="微软雅黑" pitchFamily="34" charset="-122"/>
                          <a:ea typeface="微软雅黑" pitchFamily="34" charset="-122"/>
                        </a:rPr>
                        <a:t>15</a:t>
                      </a:r>
                      <a:r>
                        <a:rPr lang="zh-CN" altLang="en-US" sz="1100" b="1" i="0" u="none" strike="noStrike" dirty="0">
                          <a:solidFill>
                            <a:srgbClr val="FF0000"/>
                          </a:solidFill>
                          <a:latin typeface="微软雅黑" pitchFamily="34" charset="-122"/>
                          <a:ea typeface="微软雅黑" pitchFamily="34" charset="-122"/>
                        </a:rPr>
                        <a:t>件</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1</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a:t>
                      </a:r>
                      <a:r>
                        <a:rPr lang="zh-CN" altLang="en-US" sz="1100" b="0" i="0" u="none" strike="noStrike">
                          <a:solidFill>
                            <a:srgbClr val="000000"/>
                          </a:solidFill>
                          <a:latin typeface="微软雅黑" pitchFamily="34" charset="-122"/>
                          <a:ea typeface="微软雅黑" pitchFamily="34" charset="-122"/>
                        </a:rPr>
                        <a:t>质量许可和卫生注册评审员管理办法</a:t>
                      </a:r>
                      <a:r>
                        <a:rPr lang="en-US" altLang="zh-CN" sz="1100" b="0" i="0" u="none" strike="noStrike">
                          <a:solidFill>
                            <a:srgbClr val="000000"/>
                          </a:solidFill>
                          <a:latin typeface="微软雅黑" pitchFamily="34" charset="-122"/>
                          <a:ea typeface="微软雅黑" pitchFamily="34" charset="-122"/>
                        </a:rPr>
                        <a:t>》</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900" b="0" i="0" u="none" strike="noStrike" dirty="0">
                          <a:solidFill>
                            <a:srgbClr val="000000"/>
                          </a:solidFill>
                          <a:latin typeface="微软雅黑" pitchFamily="34" charset="-122"/>
                          <a:ea typeface="微软雅黑" pitchFamily="34" charset="-122"/>
                        </a:rPr>
                        <a:t>国家出入境检验检疫局令</a:t>
                      </a:r>
                      <a:r>
                        <a:rPr lang="en-US" altLang="zh-CN" sz="900" b="0" i="0" u="none" strike="noStrike" dirty="0">
                          <a:solidFill>
                            <a:srgbClr val="000000"/>
                          </a:solidFill>
                          <a:latin typeface="微软雅黑" pitchFamily="34" charset="-122"/>
                          <a:ea typeface="微软雅黑" pitchFamily="34" charset="-122"/>
                        </a:rPr>
                        <a:t>1999</a:t>
                      </a:r>
                      <a:r>
                        <a:rPr lang="zh-CN" altLang="en-US" sz="900" b="0" i="0" u="none" strike="noStrike" dirty="0">
                          <a:solidFill>
                            <a:srgbClr val="000000"/>
                          </a:solidFill>
                          <a:latin typeface="微软雅黑" pitchFamily="34" charset="-122"/>
                          <a:ea typeface="微软雅黑" pitchFamily="34" charset="-122"/>
                        </a:rPr>
                        <a:t>年第</a:t>
                      </a:r>
                      <a:r>
                        <a:rPr lang="en-US" altLang="zh-CN" sz="900" b="0" i="0" u="none" strike="noStrike" dirty="0">
                          <a:solidFill>
                            <a:srgbClr val="000000"/>
                          </a:solidFill>
                          <a:latin typeface="微软雅黑" pitchFamily="34" charset="-122"/>
                          <a:ea typeface="微软雅黑" pitchFamily="34" charset="-122"/>
                        </a:rPr>
                        <a:t>15</a:t>
                      </a:r>
                      <a:r>
                        <a:rPr lang="zh-CN" altLang="en-US" sz="900" b="0" i="0" u="none" strike="noStrike" dirty="0">
                          <a:solidFill>
                            <a:srgbClr val="000000"/>
                          </a:solidFill>
                          <a:latin typeface="微软雅黑" pitchFamily="34" charset="-122"/>
                          <a:ea typeface="微软雅黑" pitchFamily="34" charset="-122"/>
                        </a:rPr>
                        <a:t>号</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089">
                <a:tc vMerge="1">
                  <a:txBody>
                    <a:bodyPr/>
                    <a:lstStyle/>
                    <a:p>
                      <a:endParaRPr lang="zh-CN" altLang="en-US"/>
                    </a:p>
                  </a:txBody>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2</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a:t>
                      </a:r>
                      <a:r>
                        <a:rPr lang="zh-CN" altLang="en-US" sz="1100" b="0" i="0" u="none" strike="noStrike">
                          <a:solidFill>
                            <a:srgbClr val="000000"/>
                          </a:solidFill>
                          <a:latin typeface="微软雅黑" pitchFamily="34" charset="-122"/>
                          <a:ea typeface="微软雅黑" pitchFamily="34" charset="-122"/>
                        </a:rPr>
                        <a:t>无公害农产品管理办法</a:t>
                      </a:r>
                      <a:r>
                        <a:rPr lang="en-US" altLang="zh-CN" sz="1100" b="0" i="0" u="none" strike="noStrike">
                          <a:solidFill>
                            <a:srgbClr val="000000"/>
                          </a:solidFill>
                          <a:latin typeface="微软雅黑" pitchFamily="34" charset="-122"/>
                          <a:ea typeface="微软雅黑" pitchFamily="34" charset="-122"/>
                        </a:rPr>
                        <a:t>》</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900" b="0" i="0" u="none" strike="noStrike">
                          <a:solidFill>
                            <a:srgbClr val="000000"/>
                          </a:solidFill>
                          <a:latin typeface="微软雅黑" pitchFamily="34" charset="-122"/>
                          <a:ea typeface="微软雅黑" pitchFamily="34" charset="-122"/>
                        </a:rPr>
                        <a:t>农业部、质检总局令第</a:t>
                      </a:r>
                      <a:r>
                        <a:rPr lang="en-US" altLang="zh-CN" sz="900" b="0" i="0" u="none" strike="noStrike">
                          <a:solidFill>
                            <a:srgbClr val="000000"/>
                          </a:solidFill>
                          <a:latin typeface="微软雅黑" pitchFamily="34" charset="-122"/>
                          <a:ea typeface="微软雅黑" pitchFamily="34" charset="-122"/>
                        </a:rPr>
                        <a:t>12</a:t>
                      </a:r>
                      <a:r>
                        <a:rPr lang="zh-CN" altLang="en-US" sz="900" b="0" i="0" u="none" strike="noStrike">
                          <a:solidFill>
                            <a:srgbClr val="000000"/>
                          </a:solidFill>
                          <a:latin typeface="微软雅黑" pitchFamily="34" charset="-122"/>
                          <a:ea typeface="微软雅黑" pitchFamily="34" charset="-122"/>
                        </a:rPr>
                        <a:t>号</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089">
                <a:tc vMerge="1">
                  <a:txBody>
                    <a:bodyPr/>
                    <a:lstStyle/>
                    <a:p>
                      <a:endParaRPr lang="zh-CN" altLang="en-US"/>
                    </a:p>
                  </a:txBody>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3</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dirty="0">
                          <a:solidFill>
                            <a:srgbClr val="000000"/>
                          </a:solidFill>
                          <a:latin typeface="微软雅黑" pitchFamily="34" charset="-122"/>
                          <a:ea typeface="微软雅黑" pitchFamily="34" charset="-122"/>
                        </a:rPr>
                        <a:t>《</a:t>
                      </a:r>
                      <a:r>
                        <a:rPr lang="zh-CN" altLang="en-US" sz="1100" b="0" i="0" u="none" strike="noStrike" dirty="0">
                          <a:solidFill>
                            <a:srgbClr val="000000"/>
                          </a:solidFill>
                          <a:latin typeface="微软雅黑" pitchFamily="34" charset="-122"/>
                          <a:ea typeface="微软雅黑" pitchFamily="34" charset="-122"/>
                        </a:rPr>
                        <a:t>认证及认证培训、咨询人员管理办法</a:t>
                      </a:r>
                      <a:r>
                        <a:rPr lang="en-US" altLang="zh-CN" sz="1100" b="0" i="0" u="none" strike="noStrike" dirty="0">
                          <a:solidFill>
                            <a:srgbClr val="000000"/>
                          </a:solidFill>
                          <a:latin typeface="微软雅黑" pitchFamily="34" charset="-122"/>
                          <a:ea typeface="微软雅黑" pitchFamily="34" charset="-122"/>
                        </a:rPr>
                        <a:t>》</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900" b="0" i="0" u="none" strike="noStrike">
                          <a:solidFill>
                            <a:srgbClr val="000000"/>
                          </a:solidFill>
                          <a:latin typeface="微软雅黑" pitchFamily="34" charset="-122"/>
                          <a:ea typeface="微软雅黑" pitchFamily="34" charset="-122"/>
                        </a:rPr>
                        <a:t>质检总局令第</a:t>
                      </a:r>
                      <a:r>
                        <a:rPr lang="en-US" altLang="zh-CN" sz="900" b="0" i="0" u="none" strike="noStrike">
                          <a:solidFill>
                            <a:srgbClr val="000000"/>
                          </a:solidFill>
                          <a:latin typeface="微软雅黑" pitchFamily="34" charset="-122"/>
                          <a:ea typeface="微软雅黑" pitchFamily="34" charset="-122"/>
                        </a:rPr>
                        <a:t>61</a:t>
                      </a:r>
                      <a:r>
                        <a:rPr lang="zh-CN" altLang="en-US" sz="900" b="0" i="0" u="none" strike="noStrike">
                          <a:solidFill>
                            <a:srgbClr val="000000"/>
                          </a:solidFill>
                          <a:latin typeface="微软雅黑" pitchFamily="34" charset="-122"/>
                          <a:ea typeface="微软雅黑" pitchFamily="34" charset="-122"/>
                        </a:rPr>
                        <a:t>号</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4056">
                <a:tc vMerge="1">
                  <a:txBody>
                    <a:bodyPr/>
                    <a:lstStyle/>
                    <a:p>
                      <a:endParaRPr lang="zh-CN" altLang="en-US"/>
                    </a:p>
                  </a:txBody>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4</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a:t>
                      </a:r>
                      <a:r>
                        <a:rPr lang="zh-CN" altLang="en-US" sz="1100" b="0" i="0" u="none" strike="noStrike">
                          <a:solidFill>
                            <a:srgbClr val="000000"/>
                          </a:solidFill>
                          <a:latin typeface="微软雅黑" pitchFamily="34" charset="-122"/>
                          <a:ea typeface="微软雅黑" pitchFamily="34" charset="-122"/>
                        </a:rPr>
                        <a:t>认证证书和认证标志管理办法</a:t>
                      </a:r>
                      <a:r>
                        <a:rPr lang="en-US" altLang="zh-CN" sz="1100" b="0" i="0" u="none" strike="noStrike">
                          <a:solidFill>
                            <a:srgbClr val="000000"/>
                          </a:solidFill>
                          <a:latin typeface="微软雅黑" pitchFamily="34" charset="-122"/>
                          <a:ea typeface="微软雅黑" pitchFamily="34" charset="-122"/>
                        </a:rPr>
                        <a:t>》</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900" b="0" i="0" u="none" strike="noStrike">
                          <a:solidFill>
                            <a:srgbClr val="000000"/>
                          </a:solidFill>
                          <a:latin typeface="微软雅黑" pitchFamily="34" charset="-122"/>
                          <a:ea typeface="微软雅黑" pitchFamily="34" charset="-122"/>
                        </a:rPr>
                        <a:t>质检总局令第</a:t>
                      </a:r>
                      <a:r>
                        <a:rPr lang="en-US" altLang="zh-CN" sz="900" b="0" i="0" u="none" strike="noStrike">
                          <a:solidFill>
                            <a:srgbClr val="000000"/>
                          </a:solidFill>
                          <a:latin typeface="微软雅黑" pitchFamily="34" charset="-122"/>
                          <a:ea typeface="微软雅黑" pitchFamily="34" charset="-122"/>
                        </a:rPr>
                        <a:t>63</a:t>
                      </a:r>
                      <a:r>
                        <a:rPr lang="zh-CN" altLang="en-US" sz="900" b="0" i="0" u="none" strike="noStrike">
                          <a:solidFill>
                            <a:srgbClr val="000000"/>
                          </a:solidFill>
                          <a:latin typeface="微软雅黑" pitchFamily="34" charset="-122"/>
                          <a:ea typeface="微软雅黑" pitchFamily="34" charset="-122"/>
                        </a:rPr>
                        <a:t>号公布，质检总局令第</a:t>
                      </a:r>
                      <a:r>
                        <a:rPr lang="en-US" altLang="zh-CN" sz="900" b="0" i="0" u="none" strike="noStrike">
                          <a:solidFill>
                            <a:srgbClr val="000000"/>
                          </a:solidFill>
                          <a:latin typeface="微软雅黑" pitchFamily="34" charset="-122"/>
                          <a:ea typeface="微软雅黑" pitchFamily="34" charset="-122"/>
                        </a:rPr>
                        <a:t>162</a:t>
                      </a:r>
                      <a:r>
                        <a:rPr lang="zh-CN" altLang="en-US" sz="900" b="0" i="0" u="none" strike="noStrike">
                          <a:solidFill>
                            <a:srgbClr val="000000"/>
                          </a:solidFill>
                          <a:latin typeface="微软雅黑" pitchFamily="34" charset="-122"/>
                          <a:ea typeface="微软雅黑" pitchFamily="34" charset="-122"/>
                        </a:rPr>
                        <a:t>号修订</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413">
                <a:tc vMerge="1">
                  <a:txBody>
                    <a:bodyPr/>
                    <a:lstStyle/>
                    <a:p>
                      <a:endParaRPr lang="zh-CN" altLang="en-US"/>
                    </a:p>
                  </a:txBody>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5</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a:t>
                      </a:r>
                      <a:r>
                        <a:rPr lang="zh-CN" altLang="en-US" sz="1100" b="0" i="0" u="none" strike="noStrike">
                          <a:solidFill>
                            <a:srgbClr val="000000"/>
                          </a:solidFill>
                          <a:latin typeface="微软雅黑" pitchFamily="34" charset="-122"/>
                          <a:ea typeface="微软雅黑" pitchFamily="34" charset="-122"/>
                        </a:rPr>
                        <a:t>强制性产品认证机构、检查机构和实验室管理办法</a:t>
                      </a:r>
                      <a:r>
                        <a:rPr lang="en-US" altLang="zh-CN" sz="1100" b="0" i="0" u="none" strike="noStrike">
                          <a:solidFill>
                            <a:srgbClr val="000000"/>
                          </a:solidFill>
                          <a:latin typeface="微软雅黑" pitchFamily="34" charset="-122"/>
                          <a:ea typeface="微软雅黑" pitchFamily="34" charset="-122"/>
                        </a:rPr>
                        <a:t>》</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900" b="0" i="0" u="none" strike="noStrike" dirty="0">
                          <a:solidFill>
                            <a:srgbClr val="000000"/>
                          </a:solidFill>
                          <a:latin typeface="微软雅黑" pitchFamily="34" charset="-122"/>
                          <a:ea typeface="微软雅黑" pitchFamily="34" charset="-122"/>
                        </a:rPr>
                        <a:t>质检总局令第</a:t>
                      </a:r>
                      <a:r>
                        <a:rPr lang="en-US" altLang="zh-CN" sz="900" b="0" i="0" u="none" strike="noStrike" dirty="0">
                          <a:solidFill>
                            <a:srgbClr val="000000"/>
                          </a:solidFill>
                          <a:latin typeface="微软雅黑" pitchFamily="34" charset="-122"/>
                          <a:ea typeface="微软雅黑" pitchFamily="34" charset="-122"/>
                        </a:rPr>
                        <a:t>65</a:t>
                      </a:r>
                      <a:r>
                        <a:rPr lang="zh-CN" altLang="en-US" sz="900" b="0" i="0" u="none" strike="noStrike" dirty="0">
                          <a:solidFill>
                            <a:srgbClr val="000000"/>
                          </a:solidFill>
                          <a:latin typeface="微软雅黑" pitchFamily="34" charset="-122"/>
                          <a:ea typeface="微软雅黑" pitchFamily="34" charset="-122"/>
                        </a:rPr>
                        <a:t>号</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4056">
                <a:tc vMerge="1">
                  <a:txBody>
                    <a:bodyPr/>
                    <a:lstStyle/>
                    <a:p>
                      <a:endParaRPr lang="zh-CN" altLang="en-US"/>
                    </a:p>
                  </a:txBody>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6</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a:t>
                      </a:r>
                      <a:r>
                        <a:rPr lang="zh-CN" altLang="en-US" sz="1100" b="0" i="0" u="none" strike="noStrike">
                          <a:solidFill>
                            <a:srgbClr val="000000"/>
                          </a:solidFill>
                          <a:latin typeface="微软雅黑" pitchFamily="34" charset="-122"/>
                          <a:ea typeface="微软雅黑" pitchFamily="34" charset="-122"/>
                        </a:rPr>
                        <a:t>能源效率标识管理办法</a:t>
                      </a:r>
                      <a:r>
                        <a:rPr lang="en-US" altLang="zh-CN" sz="1100" b="0" i="0" u="none" strike="noStrike">
                          <a:solidFill>
                            <a:srgbClr val="000000"/>
                          </a:solidFill>
                          <a:latin typeface="微软雅黑" pitchFamily="34" charset="-122"/>
                          <a:ea typeface="微软雅黑" pitchFamily="34" charset="-122"/>
                        </a:rPr>
                        <a:t>》</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900" b="0" i="0" u="none" strike="noStrike" dirty="0">
                          <a:solidFill>
                            <a:srgbClr val="000000"/>
                          </a:solidFill>
                          <a:latin typeface="微软雅黑" pitchFamily="34" charset="-122"/>
                          <a:ea typeface="微软雅黑" pitchFamily="34" charset="-122"/>
                        </a:rPr>
                        <a:t>发展改革委、质检总局令第</a:t>
                      </a:r>
                      <a:r>
                        <a:rPr lang="en-US" altLang="zh-CN" sz="900" b="0" i="0" u="none" strike="noStrike" dirty="0">
                          <a:solidFill>
                            <a:srgbClr val="000000"/>
                          </a:solidFill>
                          <a:latin typeface="微软雅黑" pitchFamily="34" charset="-122"/>
                          <a:ea typeface="微软雅黑" pitchFamily="34" charset="-122"/>
                        </a:rPr>
                        <a:t>17</a:t>
                      </a:r>
                      <a:r>
                        <a:rPr lang="zh-CN" altLang="en-US" sz="900" b="0" i="0" u="none" strike="noStrike" dirty="0">
                          <a:solidFill>
                            <a:srgbClr val="000000"/>
                          </a:solidFill>
                          <a:latin typeface="微软雅黑" pitchFamily="34" charset="-122"/>
                          <a:ea typeface="微软雅黑" pitchFamily="34" charset="-122"/>
                        </a:rPr>
                        <a:t>号</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089">
                <a:tc vMerge="1">
                  <a:txBody>
                    <a:bodyPr/>
                    <a:lstStyle/>
                    <a:p>
                      <a:endParaRPr lang="zh-CN" altLang="en-US"/>
                    </a:p>
                  </a:txBody>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7</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a:t>
                      </a:r>
                      <a:r>
                        <a:rPr lang="zh-CN" altLang="en-US" sz="1100" b="0" i="0" u="none" strike="noStrike">
                          <a:solidFill>
                            <a:srgbClr val="000000"/>
                          </a:solidFill>
                          <a:latin typeface="微软雅黑" pitchFamily="34" charset="-122"/>
                          <a:ea typeface="微软雅黑" pitchFamily="34" charset="-122"/>
                        </a:rPr>
                        <a:t>强制性产品认证管理规定</a:t>
                      </a:r>
                      <a:r>
                        <a:rPr lang="en-US" altLang="zh-CN" sz="1100" b="0" i="0" u="none" strike="noStrike">
                          <a:solidFill>
                            <a:srgbClr val="000000"/>
                          </a:solidFill>
                          <a:latin typeface="微软雅黑" pitchFamily="34" charset="-122"/>
                          <a:ea typeface="微软雅黑" pitchFamily="34" charset="-122"/>
                        </a:rPr>
                        <a:t>》</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900" b="0" i="0" u="none" strike="noStrike" dirty="0">
                          <a:solidFill>
                            <a:srgbClr val="000000"/>
                          </a:solidFill>
                          <a:latin typeface="微软雅黑" pitchFamily="34" charset="-122"/>
                          <a:ea typeface="微软雅黑" pitchFamily="34" charset="-122"/>
                        </a:rPr>
                        <a:t>质检总局令第</a:t>
                      </a:r>
                      <a:r>
                        <a:rPr lang="en-US" altLang="zh-CN" sz="900" b="0" i="0" u="none" strike="noStrike" dirty="0">
                          <a:solidFill>
                            <a:srgbClr val="000000"/>
                          </a:solidFill>
                          <a:latin typeface="微软雅黑" pitchFamily="34" charset="-122"/>
                          <a:ea typeface="微软雅黑" pitchFamily="34" charset="-122"/>
                        </a:rPr>
                        <a:t>117</a:t>
                      </a:r>
                      <a:r>
                        <a:rPr lang="zh-CN" altLang="en-US" sz="900" b="0" i="0" u="none" strike="noStrike" dirty="0">
                          <a:solidFill>
                            <a:srgbClr val="000000"/>
                          </a:solidFill>
                          <a:latin typeface="微软雅黑" pitchFamily="34" charset="-122"/>
                          <a:ea typeface="微软雅黑" pitchFamily="34" charset="-122"/>
                        </a:rPr>
                        <a:t>号</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089">
                <a:tc vMerge="1">
                  <a:txBody>
                    <a:bodyPr/>
                    <a:lstStyle/>
                    <a:p>
                      <a:endParaRPr lang="zh-CN" altLang="en-US"/>
                    </a:p>
                  </a:txBody>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8</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a:t>
                      </a:r>
                      <a:r>
                        <a:rPr lang="zh-CN" altLang="en-US" sz="1100" b="0" i="0" u="none" strike="noStrike">
                          <a:solidFill>
                            <a:srgbClr val="000000"/>
                          </a:solidFill>
                          <a:latin typeface="微软雅黑" pitchFamily="34" charset="-122"/>
                          <a:ea typeface="微软雅黑" pitchFamily="34" charset="-122"/>
                        </a:rPr>
                        <a:t>食品检验机构资质认定管理办法</a:t>
                      </a:r>
                      <a:r>
                        <a:rPr lang="en-US" altLang="zh-CN" sz="1100" b="0" i="0" u="none" strike="noStrike">
                          <a:solidFill>
                            <a:srgbClr val="000000"/>
                          </a:solidFill>
                          <a:latin typeface="微软雅黑" pitchFamily="34" charset="-122"/>
                          <a:ea typeface="微软雅黑" pitchFamily="34" charset="-122"/>
                        </a:rPr>
                        <a:t>》</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900" b="0" i="0" u="none" strike="noStrike" dirty="0">
                          <a:solidFill>
                            <a:srgbClr val="000000"/>
                          </a:solidFill>
                          <a:latin typeface="微软雅黑" pitchFamily="34" charset="-122"/>
                          <a:ea typeface="微软雅黑" pitchFamily="34" charset="-122"/>
                        </a:rPr>
                        <a:t>质检总局令第</a:t>
                      </a:r>
                      <a:r>
                        <a:rPr lang="en-US" altLang="zh-CN" sz="900" b="0" i="0" u="none" strike="noStrike" dirty="0">
                          <a:solidFill>
                            <a:srgbClr val="000000"/>
                          </a:solidFill>
                          <a:latin typeface="微软雅黑" pitchFamily="34" charset="-122"/>
                          <a:ea typeface="微软雅黑" pitchFamily="34" charset="-122"/>
                        </a:rPr>
                        <a:t>165</a:t>
                      </a:r>
                      <a:r>
                        <a:rPr lang="zh-CN" altLang="en-US" sz="900" b="0" i="0" u="none" strike="noStrike" dirty="0">
                          <a:solidFill>
                            <a:srgbClr val="000000"/>
                          </a:solidFill>
                          <a:latin typeface="微软雅黑" pitchFamily="34" charset="-122"/>
                          <a:ea typeface="微软雅黑" pitchFamily="34" charset="-122"/>
                        </a:rPr>
                        <a:t>号</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089">
                <a:tc vMerge="1">
                  <a:txBody>
                    <a:bodyPr/>
                    <a:lstStyle/>
                    <a:p>
                      <a:endParaRPr lang="zh-CN" altLang="en-US"/>
                    </a:p>
                  </a:txBody>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9</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a:t>
                      </a:r>
                      <a:r>
                        <a:rPr lang="zh-CN" altLang="en-US" sz="1100" b="0" i="0" u="none" strike="noStrike">
                          <a:solidFill>
                            <a:srgbClr val="000000"/>
                          </a:solidFill>
                          <a:latin typeface="微软雅黑" pitchFamily="34" charset="-122"/>
                          <a:ea typeface="微软雅黑" pitchFamily="34" charset="-122"/>
                        </a:rPr>
                        <a:t>认证机构管理办法</a:t>
                      </a:r>
                      <a:r>
                        <a:rPr lang="en-US" altLang="zh-CN" sz="1100" b="0" i="0" u="none" strike="noStrike">
                          <a:solidFill>
                            <a:srgbClr val="000000"/>
                          </a:solidFill>
                          <a:latin typeface="微软雅黑" pitchFamily="34" charset="-122"/>
                          <a:ea typeface="微软雅黑" pitchFamily="34" charset="-122"/>
                        </a:rPr>
                        <a:t>》</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900" b="0" i="0" u="none" strike="noStrike" dirty="0">
                          <a:solidFill>
                            <a:srgbClr val="000000"/>
                          </a:solidFill>
                          <a:latin typeface="微软雅黑" pitchFamily="34" charset="-122"/>
                          <a:ea typeface="微软雅黑" pitchFamily="34" charset="-122"/>
                        </a:rPr>
                        <a:t>质检总局令第</a:t>
                      </a:r>
                      <a:r>
                        <a:rPr lang="en-US" altLang="zh-CN" sz="900" b="0" i="0" u="none" strike="noStrike" dirty="0">
                          <a:solidFill>
                            <a:srgbClr val="000000"/>
                          </a:solidFill>
                          <a:latin typeface="微软雅黑" pitchFamily="34" charset="-122"/>
                          <a:ea typeface="微软雅黑" pitchFamily="34" charset="-122"/>
                        </a:rPr>
                        <a:t>164</a:t>
                      </a:r>
                      <a:r>
                        <a:rPr lang="zh-CN" altLang="en-US" sz="900" b="0" i="0" u="none" strike="noStrike" dirty="0">
                          <a:solidFill>
                            <a:srgbClr val="000000"/>
                          </a:solidFill>
                          <a:latin typeface="微软雅黑" pitchFamily="34" charset="-122"/>
                          <a:ea typeface="微软雅黑" pitchFamily="34" charset="-122"/>
                        </a:rPr>
                        <a:t>号</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089">
                <a:tc vMerge="1">
                  <a:txBody>
                    <a:bodyPr/>
                    <a:lstStyle/>
                    <a:p>
                      <a:endParaRPr lang="zh-CN" altLang="en-US"/>
                    </a:p>
                  </a:txBody>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10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a:t>
                      </a:r>
                      <a:r>
                        <a:rPr lang="zh-CN" altLang="en-US" sz="1100" b="0" i="0" u="none" strike="noStrike">
                          <a:solidFill>
                            <a:srgbClr val="000000"/>
                          </a:solidFill>
                          <a:latin typeface="微软雅黑" pitchFamily="34" charset="-122"/>
                          <a:ea typeface="微软雅黑" pitchFamily="34" charset="-122"/>
                        </a:rPr>
                        <a:t>出口食品生产企业备案管理规定</a:t>
                      </a:r>
                      <a:r>
                        <a:rPr lang="en-US" altLang="zh-CN" sz="1100" b="0" i="0" u="none" strike="noStrike">
                          <a:solidFill>
                            <a:srgbClr val="000000"/>
                          </a:solidFill>
                          <a:latin typeface="微软雅黑" pitchFamily="34" charset="-122"/>
                          <a:ea typeface="微软雅黑" pitchFamily="34" charset="-122"/>
                        </a:rPr>
                        <a:t>》</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900" b="0" i="0" u="none" strike="noStrike" dirty="0">
                          <a:solidFill>
                            <a:srgbClr val="000000"/>
                          </a:solidFill>
                          <a:latin typeface="微软雅黑" pitchFamily="34" charset="-122"/>
                          <a:ea typeface="微软雅黑" pitchFamily="34" charset="-122"/>
                        </a:rPr>
                        <a:t>质检总局令第</a:t>
                      </a:r>
                      <a:r>
                        <a:rPr lang="en-US" altLang="zh-CN" sz="900" b="0" i="0" u="none" strike="noStrike" dirty="0">
                          <a:solidFill>
                            <a:srgbClr val="000000"/>
                          </a:solidFill>
                          <a:latin typeface="微软雅黑" pitchFamily="34" charset="-122"/>
                          <a:ea typeface="微软雅黑" pitchFamily="34" charset="-122"/>
                        </a:rPr>
                        <a:t>142</a:t>
                      </a:r>
                      <a:r>
                        <a:rPr lang="zh-CN" altLang="en-US" sz="900" b="0" i="0" u="none" strike="noStrike" dirty="0">
                          <a:solidFill>
                            <a:srgbClr val="000000"/>
                          </a:solidFill>
                          <a:latin typeface="微软雅黑" pitchFamily="34" charset="-122"/>
                          <a:ea typeface="微软雅黑" pitchFamily="34" charset="-122"/>
                        </a:rPr>
                        <a:t>号</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089">
                <a:tc vMerge="1">
                  <a:txBody>
                    <a:bodyPr/>
                    <a:lstStyle/>
                    <a:p>
                      <a:endParaRPr lang="zh-CN" altLang="en-US"/>
                    </a:p>
                  </a:txBody>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11</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dirty="0">
                          <a:solidFill>
                            <a:srgbClr val="000000"/>
                          </a:solidFill>
                          <a:latin typeface="微软雅黑" pitchFamily="34" charset="-122"/>
                          <a:ea typeface="微软雅黑" pitchFamily="34" charset="-122"/>
                        </a:rPr>
                        <a:t>《</a:t>
                      </a:r>
                      <a:r>
                        <a:rPr lang="zh-CN" altLang="en-US" sz="1100" b="0" i="0" u="none" strike="noStrike" dirty="0">
                          <a:solidFill>
                            <a:srgbClr val="000000"/>
                          </a:solidFill>
                          <a:latin typeface="微软雅黑" pitchFamily="34" charset="-122"/>
                          <a:ea typeface="微软雅黑" pitchFamily="34" charset="-122"/>
                        </a:rPr>
                        <a:t>进口食品境外生产企业注册管理规定</a:t>
                      </a:r>
                      <a:r>
                        <a:rPr lang="en-US" altLang="zh-CN" sz="1100" b="0" i="0" u="none" strike="noStrike" dirty="0">
                          <a:solidFill>
                            <a:srgbClr val="000000"/>
                          </a:solidFill>
                          <a:latin typeface="微软雅黑" pitchFamily="34" charset="-122"/>
                          <a:ea typeface="微软雅黑" pitchFamily="34" charset="-122"/>
                        </a:rPr>
                        <a:t>》</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900" b="0" i="0" u="none" strike="noStrike" dirty="0">
                          <a:solidFill>
                            <a:srgbClr val="000000"/>
                          </a:solidFill>
                          <a:latin typeface="微软雅黑" pitchFamily="34" charset="-122"/>
                          <a:ea typeface="微软雅黑" pitchFamily="34" charset="-122"/>
                        </a:rPr>
                        <a:t>质检总局令第</a:t>
                      </a:r>
                      <a:r>
                        <a:rPr lang="en-US" altLang="zh-CN" sz="900" b="0" i="0" u="none" strike="noStrike" dirty="0">
                          <a:solidFill>
                            <a:srgbClr val="000000"/>
                          </a:solidFill>
                          <a:latin typeface="微软雅黑" pitchFamily="34" charset="-122"/>
                          <a:ea typeface="微软雅黑" pitchFamily="34" charset="-122"/>
                        </a:rPr>
                        <a:t>145</a:t>
                      </a:r>
                      <a:r>
                        <a:rPr lang="zh-CN" altLang="en-US" sz="900" b="0" i="0" u="none" strike="noStrike" dirty="0">
                          <a:solidFill>
                            <a:srgbClr val="000000"/>
                          </a:solidFill>
                          <a:latin typeface="微软雅黑" pitchFamily="34" charset="-122"/>
                          <a:ea typeface="微软雅黑" pitchFamily="34" charset="-122"/>
                        </a:rPr>
                        <a:t>号</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4056">
                <a:tc vMerge="1">
                  <a:txBody>
                    <a:bodyPr/>
                    <a:lstStyle/>
                    <a:p>
                      <a:endParaRPr lang="zh-CN" altLang="en-US"/>
                    </a:p>
                  </a:txBody>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12</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a:t>
                      </a:r>
                      <a:r>
                        <a:rPr lang="zh-CN" altLang="en-US" sz="1100" b="0" i="0" u="none" strike="noStrike">
                          <a:solidFill>
                            <a:srgbClr val="000000"/>
                          </a:solidFill>
                          <a:latin typeface="微软雅黑" pitchFamily="34" charset="-122"/>
                          <a:ea typeface="微软雅黑" pitchFamily="34" charset="-122"/>
                        </a:rPr>
                        <a:t>消防产品监督管理规定</a:t>
                      </a:r>
                      <a:r>
                        <a:rPr lang="en-US" altLang="zh-CN" sz="1100" b="0" i="0" u="none" strike="noStrike">
                          <a:solidFill>
                            <a:srgbClr val="000000"/>
                          </a:solidFill>
                          <a:latin typeface="微软雅黑" pitchFamily="34" charset="-122"/>
                          <a:ea typeface="微软雅黑" pitchFamily="34" charset="-122"/>
                        </a:rPr>
                        <a:t>》</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900" b="0" i="0" u="none" strike="noStrike" dirty="0">
                          <a:solidFill>
                            <a:srgbClr val="000000"/>
                          </a:solidFill>
                          <a:latin typeface="微软雅黑" pitchFamily="34" charset="-122"/>
                          <a:ea typeface="微软雅黑" pitchFamily="34" charset="-122"/>
                        </a:rPr>
                        <a:t>公安部、工商总局、质检总局令第</a:t>
                      </a:r>
                      <a:r>
                        <a:rPr lang="en-US" altLang="zh-CN" sz="900" b="0" i="0" u="none" strike="noStrike" dirty="0">
                          <a:solidFill>
                            <a:srgbClr val="000000"/>
                          </a:solidFill>
                          <a:latin typeface="微软雅黑" pitchFamily="34" charset="-122"/>
                          <a:ea typeface="微软雅黑" pitchFamily="34" charset="-122"/>
                        </a:rPr>
                        <a:t>122</a:t>
                      </a:r>
                      <a:r>
                        <a:rPr lang="zh-CN" altLang="en-US" sz="900" b="0" i="0" u="none" strike="noStrike" dirty="0">
                          <a:solidFill>
                            <a:srgbClr val="000000"/>
                          </a:solidFill>
                          <a:latin typeface="微软雅黑" pitchFamily="34" charset="-122"/>
                          <a:ea typeface="微软雅黑" pitchFamily="34" charset="-122"/>
                        </a:rPr>
                        <a:t>号</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4056">
                <a:tc vMerge="1">
                  <a:txBody>
                    <a:bodyPr/>
                    <a:lstStyle/>
                    <a:p>
                      <a:endParaRPr lang="zh-CN" altLang="en-US"/>
                    </a:p>
                  </a:txBody>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13</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a:t>
                      </a:r>
                      <a:r>
                        <a:rPr lang="zh-CN" altLang="en-US" sz="1100" b="0" i="0" u="none" strike="noStrike">
                          <a:solidFill>
                            <a:srgbClr val="000000"/>
                          </a:solidFill>
                          <a:latin typeface="微软雅黑" pitchFamily="34" charset="-122"/>
                          <a:ea typeface="微软雅黑" pitchFamily="34" charset="-122"/>
                        </a:rPr>
                        <a:t>有机产品认证管理办法</a:t>
                      </a:r>
                      <a:r>
                        <a:rPr lang="en-US" altLang="zh-CN" sz="1100" b="0" i="0" u="none" strike="noStrike">
                          <a:solidFill>
                            <a:srgbClr val="000000"/>
                          </a:solidFill>
                          <a:latin typeface="微软雅黑" pitchFamily="34" charset="-122"/>
                          <a:ea typeface="微软雅黑" pitchFamily="34" charset="-122"/>
                        </a:rPr>
                        <a:t>》</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900" b="0" i="0" u="none" strike="noStrike" dirty="0">
                          <a:solidFill>
                            <a:srgbClr val="000000"/>
                          </a:solidFill>
                          <a:latin typeface="微软雅黑" pitchFamily="34" charset="-122"/>
                          <a:ea typeface="微软雅黑" pitchFamily="34" charset="-122"/>
                        </a:rPr>
                        <a:t>质检总局令第</a:t>
                      </a:r>
                      <a:r>
                        <a:rPr lang="en-US" altLang="zh-CN" sz="900" b="0" i="0" u="none" strike="noStrike" dirty="0">
                          <a:solidFill>
                            <a:srgbClr val="000000"/>
                          </a:solidFill>
                          <a:latin typeface="微软雅黑" pitchFamily="34" charset="-122"/>
                          <a:ea typeface="微软雅黑" pitchFamily="34" charset="-122"/>
                        </a:rPr>
                        <a:t>155</a:t>
                      </a:r>
                      <a:r>
                        <a:rPr lang="zh-CN" altLang="en-US" sz="900" b="0" i="0" u="none" strike="noStrike" dirty="0">
                          <a:solidFill>
                            <a:srgbClr val="000000"/>
                          </a:solidFill>
                          <a:latin typeface="微软雅黑" pitchFamily="34" charset="-122"/>
                          <a:ea typeface="微软雅黑" pitchFamily="34" charset="-122"/>
                        </a:rPr>
                        <a:t>号发布，质检总局令第</a:t>
                      </a:r>
                      <a:r>
                        <a:rPr lang="en-US" altLang="zh-CN" sz="900" b="0" i="0" u="none" strike="noStrike" dirty="0">
                          <a:solidFill>
                            <a:srgbClr val="000000"/>
                          </a:solidFill>
                          <a:latin typeface="微软雅黑" pitchFamily="34" charset="-122"/>
                          <a:ea typeface="微软雅黑" pitchFamily="34" charset="-122"/>
                        </a:rPr>
                        <a:t>166</a:t>
                      </a:r>
                      <a:r>
                        <a:rPr lang="zh-CN" altLang="en-US" sz="900" b="0" i="0" u="none" strike="noStrike" dirty="0">
                          <a:solidFill>
                            <a:srgbClr val="000000"/>
                          </a:solidFill>
                          <a:latin typeface="微软雅黑" pitchFamily="34" charset="-122"/>
                          <a:ea typeface="微软雅黑" pitchFamily="34" charset="-122"/>
                        </a:rPr>
                        <a:t>号修订</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089">
                <a:tc vMerge="1">
                  <a:txBody>
                    <a:bodyPr/>
                    <a:lstStyle/>
                    <a:p>
                      <a:endParaRPr lang="zh-CN" altLang="en-US"/>
                    </a:p>
                  </a:txBody>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14</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a:t>
                      </a:r>
                      <a:r>
                        <a:rPr lang="zh-CN" altLang="en-US" sz="1100" b="0" i="0" u="none" strike="noStrike">
                          <a:solidFill>
                            <a:srgbClr val="000000"/>
                          </a:solidFill>
                          <a:latin typeface="微软雅黑" pitchFamily="34" charset="-122"/>
                          <a:ea typeface="微软雅黑" pitchFamily="34" charset="-122"/>
                        </a:rPr>
                        <a:t>检验检测机构资质认定管理办法</a:t>
                      </a:r>
                      <a:r>
                        <a:rPr lang="en-US" altLang="zh-CN" sz="1100" b="0" i="0" u="none" strike="noStrike">
                          <a:solidFill>
                            <a:srgbClr val="000000"/>
                          </a:solidFill>
                          <a:latin typeface="微软雅黑" pitchFamily="34" charset="-122"/>
                          <a:ea typeface="微软雅黑" pitchFamily="34" charset="-122"/>
                        </a:rPr>
                        <a:t>》</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900" b="0" i="0" u="none" strike="noStrike" dirty="0">
                          <a:solidFill>
                            <a:srgbClr val="000000"/>
                          </a:solidFill>
                          <a:latin typeface="微软雅黑" pitchFamily="34" charset="-122"/>
                          <a:ea typeface="微软雅黑" pitchFamily="34" charset="-122"/>
                        </a:rPr>
                        <a:t>质检总局令第</a:t>
                      </a:r>
                      <a:r>
                        <a:rPr lang="en-US" altLang="zh-CN" sz="900" b="0" i="0" u="none" strike="noStrike" dirty="0">
                          <a:solidFill>
                            <a:srgbClr val="000000"/>
                          </a:solidFill>
                          <a:latin typeface="微软雅黑" pitchFamily="34" charset="-122"/>
                          <a:ea typeface="微软雅黑" pitchFamily="34" charset="-122"/>
                        </a:rPr>
                        <a:t>163</a:t>
                      </a:r>
                      <a:r>
                        <a:rPr lang="zh-CN" altLang="en-US" sz="900" b="0" i="0" u="none" strike="noStrike" dirty="0">
                          <a:solidFill>
                            <a:srgbClr val="000000"/>
                          </a:solidFill>
                          <a:latin typeface="微软雅黑" pitchFamily="34" charset="-122"/>
                          <a:ea typeface="微软雅黑" pitchFamily="34" charset="-122"/>
                        </a:rPr>
                        <a:t>号</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4056">
                <a:tc vMerge="1">
                  <a:txBody>
                    <a:bodyPr/>
                    <a:lstStyle/>
                    <a:p>
                      <a:endParaRPr lang="zh-CN" altLang="en-US"/>
                    </a:p>
                  </a:txBody>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15</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latin typeface="微软雅黑" pitchFamily="34" charset="-122"/>
                          <a:ea typeface="微软雅黑" pitchFamily="34" charset="-122"/>
                        </a:rPr>
                        <a:t>《</a:t>
                      </a:r>
                      <a:r>
                        <a:rPr lang="zh-CN" altLang="en-US" sz="1100" b="0" i="0" u="none" strike="noStrike">
                          <a:solidFill>
                            <a:srgbClr val="000000"/>
                          </a:solidFill>
                          <a:latin typeface="微软雅黑" pitchFamily="34" charset="-122"/>
                          <a:ea typeface="微软雅黑" pitchFamily="34" charset="-122"/>
                        </a:rPr>
                        <a:t>节能低碳产品认证管理办法</a:t>
                      </a:r>
                      <a:r>
                        <a:rPr lang="en-US" altLang="zh-CN" sz="1100" b="0" i="0" u="none" strike="noStrike">
                          <a:solidFill>
                            <a:srgbClr val="000000"/>
                          </a:solidFill>
                          <a:latin typeface="微软雅黑" pitchFamily="34" charset="-122"/>
                          <a:ea typeface="微软雅黑" pitchFamily="34" charset="-122"/>
                        </a:rPr>
                        <a:t>》</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900" b="0" i="0" u="none" strike="noStrike" dirty="0">
                          <a:solidFill>
                            <a:srgbClr val="000000"/>
                          </a:solidFill>
                          <a:latin typeface="微软雅黑" pitchFamily="34" charset="-122"/>
                          <a:ea typeface="微软雅黑" pitchFamily="34" charset="-122"/>
                        </a:rPr>
                        <a:t>质检总局、发展改革委令第</a:t>
                      </a:r>
                      <a:r>
                        <a:rPr lang="en-US" altLang="zh-CN" sz="900" b="0" i="0" u="none" strike="noStrike" dirty="0">
                          <a:solidFill>
                            <a:srgbClr val="000000"/>
                          </a:solidFill>
                          <a:latin typeface="微软雅黑" pitchFamily="34" charset="-122"/>
                          <a:ea typeface="微软雅黑" pitchFamily="34" charset="-122"/>
                        </a:rPr>
                        <a:t>168</a:t>
                      </a:r>
                      <a:r>
                        <a:rPr lang="zh-CN" altLang="en-US" sz="900" b="0" i="0" u="none" strike="noStrike" dirty="0">
                          <a:solidFill>
                            <a:srgbClr val="000000"/>
                          </a:solidFill>
                          <a:latin typeface="微软雅黑" pitchFamily="34" charset="-122"/>
                          <a:ea typeface="微软雅黑" pitchFamily="34" charset="-122"/>
                        </a:rPr>
                        <a:t>号</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矩形 2"/>
          <p:cNvSpPr/>
          <p:nvPr/>
        </p:nvSpPr>
        <p:spPr>
          <a:xfrm>
            <a:off x="-32" y="214296"/>
            <a:ext cx="1357321" cy="4929222"/>
          </a:xfrm>
          <a:prstGeom prst="rect">
            <a:avLst/>
          </a:prstGeom>
          <a:gradFill flip="none" rotWithShape="1">
            <a:gsLst>
              <a:gs pos="0">
                <a:srgbClr val="006699">
                  <a:shade val="30000"/>
                  <a:satMod val="115000"/>
                </a:srgbClr>
              </a:gs>
              <a:gs pos="50000">
                <a:srgbClr val="006699">
                  <a:shade val="67500"/>
                  <a:satMod val="115000"/>
                </a:srgbClr>
              </a:gs>
              <a:gs pos="100000">
                <a:srgbClr val="006699">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TextBox 3"/>
          <p:cNvSpPr txBox="1"/>
          <p:nvPr/>
        </p:nvSpPr>
        <p:spPr>
          <a:xfrm>
            <a:off x="285720" y="785800"/>
            <a:ext cx="1031105" cy="3816385"/>
          </a:xfrm>
          <a:prstGeom prst="rect">
            <a:avLst/>
          </a:prstGeom>
          <a:noFill/>
        </p:spPr>
        <p:txBody>
          <a:bodyPr wrap="square" lIns="121880" tIns="60938" rIns="121880" bIns="60938">
            <a:spAutoFit/>
          </a:bodyPr>
          <a:lstStyle/>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中</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国</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认</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证</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认</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可</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法</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律</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法</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规</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634881" y="4714890"/>
            <a:ext cx="3275705" cy="400110"/>
          </a:xfrm>
          <a:prstGeom prst="rect">
            <a:avLst/>
          </a:prstGeom>
        </p:spPr>
        <p:txBody>
          <a:bodyPr wrap="none">
            <a:spAutoFit/>
          </a:bodyPr>
          <a:lstStyle/>
          <a:p>
            <a:r>
              <a:rPr lang="en-US" altLang="zh-CN" sz="2000" dirty="0" smtClean="0">
                <a:latin typeface="Arial Black" pitchFamily="34" charset="0"/>
              </a:rPr>
              <a:t>Laws and Regulations</a:t>
            </a:r>
            <a:endParaRPr lang="zh-CN" altLang="en-US" sz="20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2016年二季度会议材料\条例.jpeg"/>
          <p:cNvPicPr>
            <a:picLocks noChangeAspect="1" noChangeArrowheads="1"/>
          </p:cNvPicPr>
          <p:nvPr/>
        </p:nvPicPr>
        <p:blipFill>
          <a:blip r:embed="rId2" cstate="print"/>
          <a:srcRect/>
          <a:stretch>
            <a:fillRect/>
          </a:stretch>
        </p:blipFill>
        <p:spPr bwMode="auto">
          <a:xfrm>
            <a:off x="1357290" y="842677"/>
            <a:ext cx="1928826" cy="2657767"/>
          </a:xfrm>
          <a:prstGeom prst="rect">
            <a:avLst/>
          </a:prstGeom>
          <a:ln>
            <a:noFill/>
          </a:ln>
          <a:effectLst>
            <a:outerShdw blurRad="76200" dir="13500000" sy="23000" kx="1200000" algn="br" rotWithShape="0">
              <a:prstClr val="black">
                <a:alpha val="20000"/>
              </a:prstClr>
            </a:outerShdw>
          </a:effectLst>
        </p:spPr>
      </p:pic>
      <p:pic>
        <p:nvPicPr>
          <p:cNvPr id="61442" name="Picture 2" descr="H:\QQ图片20170823094954.jpg"/>
          <p:cNvPicPr>
            <a:picLocks noChangeAspect="1" noChangeArrowheads="1"/>
          </p:cNvPicPr>
          <p:nvPr/>
        </p:nvPicPr>
        <p:blipFill>
          <a:blip r:embed="rId3" cstate="print"/>
          <a:srcRect/>
          <a:stretch>
            <a:fillRect/>
          </a:stretch>
        </p:blipFill>
        <p:spPr bwMode="auto">
          <a:xfrm>
            <a:off x="2071669" y="2041376"/>
            <a:ext cx="2071703" cy="2887828"/>
          </a:xfrm>
          <a:prstGeom prst="rect">
            <a:avLst/>
          </a:prstGeom>
          <a:noFill/>
          <a:effectLst>
            <a:outerShdw blurRad="76200" dir="13500000" sy="23000" kx="1200000" algn="br" rotWithShape="0">
              <a:prstClr val="black">
                <a:alpha val="20000"/>
              </a:prstClr>
            </a:outerShdw>
          </a:effectLst>
        </p:spPr>
      </p:pic>
      <p:sp>
        <p:nvSpPr>
          <p:cNvPr id="61441" name="Rectangle 1"/>
          <p:cNvSpPr>
            <a:spLocks noChangeArrowheads="1"/>
          </p:cNvSpPr>
          <p:nvPr/>
        </p:nvSpPr>
        <p:spPr bwMode="auto">
          <a:xfrm>
            <a:off x="4357686" y="1699809"/>
            <a:ext cx="464347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zh-CN" sz="2200" b="1" dirty="0" smtClean="0">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rPr>
              <a:t>    </a:t>
            </a:r>
            <a:r>
              <a:rPr lang="zh-CN" altLang="en-US" sz="2200" b="1" dirty="0" smtClean="0">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rPr>
              <a:t>  </a:t>
            </a:r>
            <a:r>
              <a:rPr lang="en-US" altLang="zh-CN" sz="2200" b="1" dirty="0" smtClean="0">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rPr>
              <a:t>2003</a:t>
            </a:r>
            <a:r>
              <a:rPr lang="zh-CN" altLang="en-US" sz="2200" b="1" dirty="0" smtClean="0">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rPr>
              <a:t>年</a:t>
            </a:r>
            <a:r>
              <a:rPr lang="en-US" altLang="zh-CN" sz="2200" b="1" dirty="0" smtClean="0">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rPr>
              <a:t>9</a:t>
            </a:r>
            <a:r>
              <a:rPr lang="zh-CN" altLang="en-US" sz="2200" b="1" dirty="0" smtClean="0">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rPr>
              <a:t>月</a:t>
            </a:r>
            <a:r>
              <a:rPr lang="en-US" altLang="zh-CN" sz="2200" b="1" dirty="0" smtClean="0">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rPr>
              <a:t>3</a:t>
            </a:r>
            <a:r>
              <a:rPr lang="zh-CN" altLang="en-US" sz="2200" b="1" dirty="0" smtClean="0">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rPr>
              <a:t>日公布实施，是</a:t>
            </a:r>
            <a:r>
              <a:rPr kumimoji="0" lang="zh-CN" altLang="en-US"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rPr>
              <a:t>目前专门调整中国认证认可工作的唯一一部行政法规。</a:t>
            </a:r>
            <a:r>
              <a:rPr kumimoji="0" lang="en-US" altLang="zh-CN"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rPr>
              <a:t>《</a:t>
            </a:r>
            <a:r>
              <a:rPr kumimoji="0" lang="zh-CN" altLang="en-US"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rPr>
              <a:t>条例</a:t>
            </a:r>
            <a:r>
              <a:rPr kumimoji="0" lang="en-US" altLang="zh-CN"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rPr>
              <a:t>》</a:t>
            </a:r>
            <a:r>
              <a:rPr kumimoji="0" lang="zh-CN" altLang="en-US"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rPr>
              <a:t>确立了中国认证认可工作的管理体制、机制和基本制度，是中国各项认证制度建立实施的最重要的法律依据。</a:t>
            </a:r>
            <a:r>
              <a:rPr kumimoji="0" lang="en-US" altLang="zh-CN"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rPr>
              <a:t>2016</a:t>
            </a:r>
            <a:r>
              <a:rPr kumimoji="0" lang="zh-CN" altLang="en-US"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rPr>
              <a:t>年</a:t>
            </a:r>
            <a:r>
              <a:rPr kumimoji="0" lang="en-US" altLang="zh-CN"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rPr>
              <a:t>2</a:t>
            </a:r>
            <a:r>
              <a:rPr kumimoji="0" lang="zh-CN" altLang="en-US"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rPr>
              <a:t>月</a:t>
            </a:r>
            <a:r>
              <a:rPr kumimoji="0" lang="en-US" altLang="zh-CN"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rPr>
              <a:t>6</a:t>
            </a:r>
            <a:r>
              <a:rPr kumimoji="0" lang="zh-CN" altLang="en-US"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rPr>
              <a:t>日，修改后的认证认可条例经国务院第</a:t>
            </a:r>
            <a:r>
              <a:rPr kumimoji="0" lang="en-US" altLang="zh-CN"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rPr>
              <a:t>666</a:t>
            </a:r>
            <a:r>
              <a:rPr kumimoji="0" lang="zh-CN" altLang="en-US"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rPr>
              <a:t>号令公布实施。</a:t>
            </a:r>
            <a:endParaRPr kumimoji="0" lang="zh-CN" altLang="en-US"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cs typeface="宋体" pitchFamily="2" charset="-122"/>
            </a:endParaRPr>
          </a:p>
        </p:txBody>
      </p:sp>
      <p:sp>
        <p:nvSpPr>
          <p:cNvPr id="6" name="矩形 5"/>
          <p:cNvSpPr/>
          <p:nvPr/>
        </p:nvSpPr>
        <p:spPr>
          <a:xfrm>
            <a:off x="-31" y="214296"/>
            <a:ext cx="1187655" cy="4929222"/>
          </a:xfrm>
          <a:prstGeom prst="rect">
            <a:avLst/>
          </a:prstGeom>
          <a:gradFill flip="none" rotWithShape="1">
            <a:gsLst>
              <a:gs pos="0">
                <a:srgbClr val="006699">
                  <a:shade val="30000"/>
                  <a:satMod val="115000"/>
                </a:srgbClr>
              </a:gs>
              <a:gs pos="50000">
                <a:srgbClr val="006699">
                  <a:shade val="67500"/>
                  <a:satMod val="115000"/>
                </a:srgbClr>
              </a:gs>
              <a:gs pos="100000">
                <a:srgbClr val="006699">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TextBox 6"/>
          <p:cNvSpPr txBox="1"/>
          <p:nvPr/>
        </p:nvSpPr>
        <p:spPr>
          <a:xfrm>
            <a:off x="84511" y="785800"/>
            <a:ext cx="1031105" cy="3816385"/>
          </a:xfrm>
          <a:prstGeom prst="rect">
            <a:avLst/>
          </a:prstGeom>
          <a:noFill/>
        </p:spPr>
        <p:txBody>
          <a:bodyPr wrap="square" lIns="121880" tIns="60938" rIns="121880" bIns="60938">
            <a:spAutoFit/>
          </a:bodyPr>
          <a:lstStyle/>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中</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国</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认</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证</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认</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可</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法</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律</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法</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规</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1285852" y="285734"/>
            <a:ext cx="3275705" cy="400110"/>
          </a:xfrm>
          <a:prstGeom prst="rect">
            <a:avLst/>
          </a:prstGeom>
        </p:spPr>
        <p:txBody>
          <a:bodyPr wrap="none">
            <a:spAutoFit/>
          </a:bodyPr>
          <a:lstStyle/>
          <a:p>
            <a:r>
              <a:rPr lang="en-US" altLang="zh-CN" sz="2000" dirty="0" smtClean="0">
                <a:latin typeface="Arial Black" pitchFamily="34" charset="0"/>
              </a:rPr>
              <a:t>Laws and Regulations</a:t>
            </a:r>
            <a:endParaRPr lang="zh-CN" altLang="en-US" sz="2000" dirty="0">
              <a:latin typeface="Arial Black" pitchFamily="34" charset="0"/>
            </a:endParaRPr>
          </a:p>
        </p:txBody>
      </p:sp>
      <p:sp>
        <p:nvSpPr>
          <p:cNvPr id="10" name="矩形 9"/>
          <p:cNvSpPr/>
          <p:nvPr/>
        </p:nvSpPr>
        <p:spPr>
          <a:xfrm>
            <a:off x="3286116" y="915405"/>
            <a:ext cx="5974392" cy="646331"/>
          </a:xfrm>
          <a:prstGeom prst="rect">
            <a:avLst/>
          </a:prstGeom>
        </p:spPr>
        <p:txBody>
          <a:bodyPr wrap="none">
            <a:spAutoFit/>
          </a:bodyPr>
          <a:lstStyle/>
          <a:p>
            <a:r>
              <a:rPr lang="en-US" altLang="zh-CN" sz="1800" spc="-150" dirty="0" smtClean="0">
                <a:latin typeface="Arial Black" pitchFamily="34" charset="0"/>
              </a:rPr>
              <a:t>Regulations of PRC on Certification and Accreditation</a:t>
            </a:r>
          </a:p>
          <a:p>
            <a:r>
              <a:rPr lang="en-US" altLang="zh-CN" sz="1800" spc="-150" dirty="0" smtClean="0">
                <a:latin typeface="Arial Black" pitchFamily="34" charset="0"/>
              </a:rPr>
              <a:t>         (promulgated in 2003, amended in 2016)</a:t>
            </a:r>
            <a:endParaRPr lang="zh-CN" altLang="en-US" sz="1800" spc="-15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par>
                                <p:cTn id="13" presetID="2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504" name="Object 8"/>
          <p:cNvGraphicFramePr>
            <a:graphicFrameLocks noChangeAspect="1"/>
          </p:cNvGraphicFramePr>
          <p:nvPr/>
        </p:nvGraphicFramePr>
        <p:xfrm>
          <a:off x="1071538" y="642924"/>
          <a:ext cx="5286412" cy="4286280"/>
        </p:xfrm>
        <a:graphic>
          <a:graphicData uri="http://schemas.openxmlformats.org/presentationml/2006/ole">
            <p:oleObj spid="_x0000_s106504" name="Visio" r:id="rId4" imgW="4299868" imgH="7298424" progId="Visio.Drawing.11">
              <p:link updateAutomatic="1"/>
            </p:oleObj>
          </a:graphicData>
        </a:graphic>
      </p:graphicFrame>
      <p:sp>
        <p:nvSpPr>
          <p:cNvPr id="45" name="矩形 32"/>
          <p:cNvSpPr>
            <a:spLocks noChangeArrowheads="1"/>
          </p:cNvSpPr>
          <p:nvPr/>
        </p:nvSpPr>
        <p:spPr bwMode="auto">
          <a:xfrm>
            <a:off x="6500826" y="714362"/>
            <a:ext cx="2643174" cy="3785652"/>
          </a:xfrm>
          <a:prstGeom prst="rect">
            <a:avLst/>
          </a:prstGeom>
          <a:noFill/>
          <a:ln w="9525">
            <a:noFill/>
            <a:miter lim="800000"/>
            <a:headEnd/>
            <a:tailEnd/>
          </a:ln>
        </p:spPr>
        <p:txBody>
          <a:bodyPr wrap="square">
            <a:spAutoFit/>
          </a:bodyPr>
          <a:lstStyle/>
          <a:p>
            <a:r>
              <a:rPr lang="zh-CN" altLang="en-US" sz="2000" b="1" dirty="0" smtClean="0">
                <a:effectLst>
                  <a:outerShdw blurRad="38100" dist="38100" dir="2700000" algn="tl">
                    <a:srgbClr val="000000">
                      <a:alpha val="43137"/>
                    </a:srgbClr>
                  </a:outerShdw>
                </a:effectLst>
                <a:latin typeface="微软雅黑" pitchFamily="34" charset="-122"/>
                <a:ea typeface="微软雅黑" pitchFamily="34" charset="-122"/>
              </a:rPr>
              <a:t>       以认证认可条例为依据，经过多年努力，建设并形成了相对完备的认证认可制度体系，这些制度包括认证机构资质审批制度、检验检测机构资质认定制度、自愿性认证与强制性认证相结合的认证制度以及国家统一的认可制度等。</a:t>
            </a:r>
            <a:endParaRPr lang="zh-CN" altLang="en-US" sz="2000" b="1" dirty="0">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106499" name="Picture 3" descr="H:\11.jpg"/>
          <p:cNvPicPr>
            <a:picLocks noChangeAspect="1" noChangeArrowheads="1"/>
          </p:cNvPicPr>
          <p:nvPr/>
        </p:nvPicPr>
        <p:blipFill>
          <a:blip r:embed="rId5" cstate="print"/>
          <a:srcRect/>
          <a:stretch>
            <a:fillRect/>
          </a:stretch>
        </p:blipFill>
        <p:spPr bwMode="auto">
          <a:xfrm>
            <a:off x="1874451" y="966087"/>
            <a:ext cx="1411665" cy="2071702"/>
          </a:xfrm>
          <a:prstGeom prst="rect">
            <a:avLst/>
          </a:prstGeom>
          <a:ln>
            <a:noFill/>
          </a:ln>
          <a:effectLst>
            <a:outerShdw blurRad="190500" algn="tl" rotWithShape="0">
              <a:srgbClr val="000000">
                <a:alpha val="70000"/>
              </a:srgbClr>
            </a:outerShdw>
          </a:effectLst>
          <a:scene3d>
            <a:camera prst="isometricBottomDown"/>
            <a:lightRig rig="threePt" dir="t"/>
          </a:scene3d>
        </p:spPr>
      </p:pic>
      <p:pic>
        <p:nvPicPr>
          <p:cNvPr id="106500" name="Picture 4" descr="H:\12.jpg"/>
          <p:cNvPicPr>
            <a:picLocks noChangeAspect="1" noChangeArrowheads="1"/>
          </p:cNvPicPr>
          <p:nvPr/>
        </p:nvPicPr>
        <p:blipFill>
          <a:blip r:embed="rId6" cstate="print"/>
          <a:srcRect/>
          <a:stretch>
            <a:fillRect/>
          </a:stretch>
        </p:blipFill>
        <p:spPr bwMode="auto">
          <a:xfrm>
            <a:off x="2928926" y="966087"/>
            <a:ext cx="1460710" cy="2071702"/>
          </a:xfrm>
          <a:prstGeom prst="rect">
            <a:avLst/>
          </a:prstGeom>
          <a:noFill/>
          <a:scene3d>
            <a:camera prst="isometricBottomDown"/>
            <a:lightRig rig="threePt" dir="t"/>
          </a:scene3d>
        </p:spPr>
      </p:pic>
      <p:pic>
        <p:nvPicPr>
          <p:cNvPr id="106502" name="Picture 6" descr="H:\14.jpg"/>
          <p:cNvPicPr>
            <a:picLocks noChangeAspect="1" noChangeArrowheads="1"/>
          </p:cNvPicPr>
          <p:nvPr/>
        </p:nvPicPr>
        <p:blipFill>
          <a:blip r:embed="rId7" cstate="print"/>
          <a:srcRect/>
          <a:stretch>
            <a:fillRect/>
          </a:stretch>
        </p:blipFill>
        <p:spPr bwMode="auto">
          <a:xfrm>
            <a:off x="4286248" y="966087"/>
            <a:ext cx="1524219" cy="2071702"/>
          </a:xfrm>
          <a:prstGeom prst="rect">
            <a:avLst/>
          </a:prstGeom>
          <a:noFill/>
          <a:scene3d>
            <a:camera prst="isometricBottomDown"/>
            <a:lightRig rig="threePt" dir="t"/>
          </a:scene3d>
        </p:spPr>
      </p:pic>
      <p:pic>
        <p:nvPicPr>
          <p:cNvPr id="106503" name="Picture 7" descr="H:\15.jpg"/>
          <p:cNvPicPr>
            <a:picLocks noChangeAspect="1" noChangeArrowheads="1"/>
          </p:cNvPicPr>
          <p:nvPr/>
        </p:nvPicPr>
        <p:blipFill>
          <a:blip r:embed="rId8" cstate="print"/>
          <a:srcRect/>
          <a:stretch>
            <a:fillRect/>
          </a:stretch>
        </p:blipFill>
        <p:spPr bwMode="auto">
          <a:xfrm>
            <a:off x="2000232" y="2714626"/>
            <a:ext cx="3786214" cy="1962853"/>
          </a:xfrm>
          <a:prstGeom prst="rect">
            <a:avLst/>
          </a:prstGeom>
          <a:noFill/>
          <a:scene3d>
            <a:camera prst="isometricBottomDown"/>
            <a:lightRig rig="threePt" dir="t"/>
          </a:scene3d>
        </p:spPr>
      </p:pic>
      <p:sp>
        <p:nvSpPr>
          <p:cNvPr id="27" name="矩形 26"/>
          <p:cNvSpPr/>
          <p:nvPr/>
        </p:nvSpPr>
        <p:spPr>
          <a:xfrm>
            <a:off x="-32" y="214296"/>
            <a:ext cx="1187655" cy="4929222"/>
          </a:xfrm>
          <a:prstGeom prst="rect">
            <a:avLst/>
          </a:prstGeom>
          <a:gradFill flip="none" rotWithShape="1">
            <a:gsLst>
              <a:gs pos="0">
                <a:srgbClr val="006699">
                  <a:shade val="30000"/>
                  <a:satMod val="115000"/>
                </a:srgbClr>
              </a:gs>
              <a:gs pos="50000">
                <a:srgbClr val="006699">
                  <a:shade val="67500"/>
                  <a:satMod val="115000"/>
                </a:srgbClr>
              </a:gs>
              <a:gs pos="100000">
                <a:srgbClr val="006699">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TextBox 27"/>
          <p:cNvSpPr txBox="1"/>
          <p:nvPr/>
        </p:nvSpPr>
        <p:spPr>
          <a:xfrm>
            <a:off x="84510" y="785800"/>
            <a:ext cx="1031105" cy="3816385"/>
          </a:xfrm>
          <a:prstGeom prst="rect">
            <a:avLst/>
          </a:prstGeom>
          <a:noFill/>
        </p:spPr>
        <p:txBody>
          <a:bodyPr wrap="square" lIns="121880" tIns="60938" rIns="121880" bIns="60938">
            <a:spAutoFit/>
          </a:bodyPr>
          <a:lstStyle/>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中</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国</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认</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证</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认</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可</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制</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度</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体</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系</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p:txBody>
      </p:sp>
      <p:pic>
        <p:nvPicPr>
          <p:cNvPr id="11" name="Picture 7" descr="C:\Users\huangxu\Desktop\021D225951BDD84071F93E4DC6FF61EC.jpg"/>
          <p:cNvPicPr>
            <a:picLocks noChangeAspect="1" noChangeArrowheads="1"/>
          </p:cNvPicPr>
          <p:nvPr/>
        </p:nvPicPr>
        <p:blipFill>
          <a:blip r:embed="rId9" cstate="print"/>
          <a:srcRect/>
          <a:stretch>
            <a:fillRect/>
          </a:stretch>
        </p:blipFill>
        <p:spPr bwMode="auto">
          <a:xfrm>
            <a:off x="2000232" y="3895045"/>
            <a:ext cx="749214" cy="571503"/>
          </a:xfrm>
          <a:prstGeom prst="rect">
            <a:avLst/>
          </a:prstGeom>
          <a:noFill/>
          <a:ln w="9525">
            <a:noFill/>
            <a:miter lim="800000"/>
            <a:headEnd/>
            <a:tailEnd/>
          </a:ln>
        </p:spPr>
      </p:pic>
      <p:pic>
        <p:nvPicPr>
          <p:cNvPr id="12" name="Picture 3" descr="C:\Users\huangxu\Desktop\2007723287_890.jpg"/>
          <p:cNvPicPr>
            <a:picLocks noChangeAspect="1" noChangeArrowheads="1"/>
          </p:cNvPicPr>
          <p:nvPr/>
        </p:nvPicPr>
        <p:blipFill>
          <a:blip r:embed="rId10" cstate="print"/>
          <a:srcRect/>
          <a:stretch>
            <a:fillRect/>
          </a:stretch>
        </p:blipFill>
        <p:spPr bwMode="auto">
          <a:xfrm>
            <a:off x="4544030" y="894650"/>
            <a:ext cx="996344" cy="714379"/>
          </a:xfrm>
          <a:prstGeom prst="rect">
            <a:avLst/>
          </a:prstGeom>
          <a:noFill/>
          <a:ln w="9525">
            <a:noFill/>
            <a:miter lim="800000"/>
            <a:headEnd/>
            <a:tailEnd/>
          </a:ln>
        </p:spPr>
      </p:pic>
      <p:pic>
        <p:nvPicPr>
          <p:cNvPr id="14" name="Picture 3" descr="C:\Users\huangxu\Desktop\7cce42efb3897294bc0d331e96417c17.jpg"/>
          <p:cNvPicPr>
            <a:picLocks noChangeAspect="1" noChangeArrowheads="1"/>
          </p:cNvPicPr>
          <p:nvPr/>
        </p:nvPicPr>
        <p:blipFill>
          <a:blip r:embed="rId11" cstate="print"/>
          <a:srcRect/>
          <a:stretch>
            <a:fillRect/>
          </a:stretch>
        </p:blipFill>
        <p:spPr bwMode="auto">
          <a:xfrm>
            <a:off x="3286116" y="894649"/>
            <a:ext cx="905729" cy="506405"/>
          </a:xfrm>
          <a:prstGeom prst="rect">
            <a:avLst/>
          </a:prstGeom>
          <a:noFill/>
          <a:ln w="9525">
            <a:noFill/>
            <a:miter lim="800000"/>
            <a:headEnd/>
            <a:tailEnd/>
          </a:ln>
        </p:spPr>
      </p:pic>
      <p:sp>
        <p:nvSpPr>
          <p:cNvPr id="15" name="矩形 14"/>
          <p:cNvSpPr/>
          <p:nvPr/>
        </p:nvSpPr>
        <p:spPr>
          <a:xfrm>
            <a:off x="1285852" y="232932"/>
            <a:ext cx="7715304" cy="369332"/>
          </a:xfrm>
          <a:prstGeom prst="rect">
            <a:avLst/>
          </a:prstGeom>
        </p:spPr>
        <p:txBody>
          <a:bodyPr wrap="square">
            <a:spAutoFit/>
          </a:bodyPr>
          <a:lstStyle/>
          <a:p>
            <a:r>
              <a:rPr lang="en-US" altLang="zh-CN" sz="1800" dirty="0" smtClean="0">
                <a:latin typeface="Arial Black" pitchFamily="34" charset="0"/>
              </a:rPr>
              <a:t>Certification and Accreditation Control System of China</a:t>
            </a:r>
            <a:endParaRPr lang="zh-CN" altLang="en-US" sz="1800" dirty="0">
              <a:latin typeface="Arial Black" pitchFamily="34" charset="0"/>
            </a:endParaRPr>
          </a:p>
        </p:txBody>
      </p:sp>
      <p:sp>
        <p:nvSpPr>
          <p:cNvPr id="16" name="矩形 15"/>
          <p:cNvSpPr/>
          <p:nvPr/>
        </p:nvSpPr>
        <p:spPr>
          <a:xfrm>
            <a:off x="1357290" y="1214428"/>
            <a:ext cx="1255472" cy="341632"/>
          </a:xfrm>
          <a:prstGeom prst="rect">
            <a:avLst/>
          </a:prstGeom>
        </p:spPr>
        <p:txBody>
          <a:bodyPr wrap="none">
            <a:spAutoFit/>
          </a:bodyPr>
          <a:lstStyle/>
          <a:p>
            <a:pPr algn="ctr">
              <a:lnSpc>
                <a:spcPct val="80000"/>
              </a:lnSpc>
              <a:defRPr/>
            </a:pPr>
            <a:r>
              <a:rPr lang="en-US" altLang="zh-CN" sz="1000" b="1" dirty="0" smtClean="0"/>
              <a:t>Approval for </a:t>
            </a:r>
          </a:p>
          <a:p>
            <a:pPr algn="ctr">
              <a:lnSpc>
                <a:spcPct val="80000"/>
              </a:lnSpc>
              <a:defRPr/>
            </a:pPr>
            <a:r>
              <a:rPr lang="en-US" altLang="zh-CN" sz="1000" b="1" dirty="0" smtClean="0"/>
              <a:t>Certification Bodies </a:t>
            </a:r>
          </a:p>
        </p:txBody>
      </p:sp>
      <p:sp>
        <p:nvSpPr>
          <p:cNvPr id="17" name="矩形 16"/>
          <p:cNvSpPr/>
          <p:nvPr/>
        </p:nvSpPr>
        <p:spPr>
          <a:xfrm>
            <a:off x="2571736" y="714362"/>
            <a:ext cx="1928826" cy="615553"/>
          </a:xfrm>
          <a:prstGeom prst="rect">
            <a:avLst/>
          </a:prstGeom>
        </p:spPr>
        <p:txBody>
          <a:bodyPr wrap="square">
            <a:spAutoFit/>
          </a:bodyPr>
          <a:lstStyle/>
          <a:p>
            <a:pPr>
              <a:lnSpc>
                <a:spcPct val="80000"/>
              </a:lnSpc>
              <a:spcBef>
                <a:spcPct val="50000"/>
              </a:spcBef>
              <a:defRPr/>
            </a:pPr>
            <a:r>
              <a:rPr lang="en-US" altLang="zh-CN" sz="1000" b="1" dirty="0" smtClean="0"/>
              <a:t>Qualification Verification for </a:t>
            </a:r>
          </a:p>
          <a:p>
            <a:pPr>
              <a:lnSpc>
                <a:spcPct val="80000"/>
              </a:lnSpc>
              <a:spcBef>
                <a:spcPct val="50000"/>
              </a:spcBef>
              <a:defRPr/>
            </a:pPr>
            <a:r>
              <a:rPr lang="en-US" altLang="zh-CN" sz="1000" b="1" dirty="0" smtClean="0"/>
              <a:t>Testing Bodies and Inspection</a:t>
            </a:r>
          </a:p>
          <a:p>
            <a:pPr>
              <a:lnSpc>
                <a:spcPct val="80000"/>
              </a:lnSpc>
              <a:spcBef>
                <a:spcPct val="50000"/>
              </a:spcBef>
              <a:defRPr/>
            </a:pPr>
            <a:r>
              <a:rPr lang="en-US" altLang="zh-CN" sz="1000" b="1" dirty="0" smtClean="0"/>
              <a:t> Bodies </a:t>
            </a:r>
            <a:r>
              <a:rPr lang="zh-CN" altLang="en-US" sz="1000" b="1" dirty="0" smtClean="0"/>
              <a:t>（</a:t>
            </a:r>
            <a:r>
              <a:rPr lang="en-US" altLang="zh-CN" sz="1000" b="1" dirty="0" smtClean="0"/>
              <a:t>CMA</a:t>
            </a:r>
            <a:r>
              <a:rPr lang="zh-CN" altLang="en-US" sz="1000" b="1" dirty="0" smtClean="0"/>
              <a:t>）</a:t>
            </a:r>
            <a:endParaRPr lang="en-US" altLang="zh-CN" sz="1000" b="1" dirty="0" smtClean="0"/>
          </a:p>
        </p:txBody>
      </p:sp>
      <p:sp>
        <p:nvSpPr>
          <p:cNvPr id="18" name="矩形 17"/>
          <p:cNvSpPr/>
          <p:nvPr/>
        </p:nvSpPr>
        <p:spPr>
          <a:xfrm>
            <a:off x="4286248" y="714362"/>
            <a:ext cx="1896409" cy="400110"/>
          </a:xfrm>
          <a:prstGeom prst="rect">
            <a:avLst/>
          </a:prstGeom>
        </p:spPr>
        <p:txBody>
          <a:bodyPr wrap="square">
            <a:spAutoFit/>
          </a:bodyPr>
          <a:lstStyle/>
          <a:p>
            <a:pPr algn="ctr"/>
            <a:r>
              <a:rPr lang="en-US" altLang="zh-CN" sz="1000" b="1" dirty="0" smtClean="0">
                <a:latin typeface="Californian FB" pitchFamily="18" charset="0"/>
              </a:rPr>
              <a:t>China </a:t>
            </a:r>
            <a:r>
              <a:rPr lang="en-US" altLang="zh-CN" sz="1000" b="1" dirty="0" smtClean="0">
                <a:latin typeface="+mj-lt"/>
              </a:rPr>
              <a:t>compulsory</a:t>
            </a:r>
            <a:r>
              <a:rPr lang="en-US" altLang="zh-CN" sz="1000" b="1" dirty="0" smtClean="0">
                <a:latin typeface="Californian FB" pitchFamily="18" charset="0"/>
              </a:rPr>
              <a:t> certification (CCC)</a:t>
            </a:r>
            <a:endParaRPr lang="zh-CN" altLang="en-US" sz="1000" dirty="0">
              <a:latin typeface="Californian FB" pitchFamily="18" charset="0"/>
            </a:endParaRPr>
          </a:p>
        </p:txBody>
      </p:sp>
      <p:sp>
        <p:nvSpPr>
          <p:cNvPr id="19" name="矩形 18"/>
          <p:cNvSpPr/>
          <p:nvPr/>
        </p:nvSpPr>
        <p:spPr>
          <a:xfrm>
            <a:off x="2786050" y="3929072"/>
            <a:ext cx="2643206" cy="584775"/>
          </a:xfrm>
          <a:prstGeom prst="rect">
            <a:avLst/>
          </a:prstGeom>
        </p:spPr>
        <p:txBody>
          <a:bodyPr wrap="square">
            <a:spAutoFit/>
          </a:bodyPr>
          <a:lstStyle/>
          <a:p>
            <a:r>
              <a:rPr lang="en-US" altLang="zh-CN" b="1" dirty="0" smtClean="0"/>
              <a:t>unified accreditation system</a:t>
            </a:r>
          </a:p>
          <a:p>
            <a:endParaRPr lang="zh-CN"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1000"/>
                                        <p:tgtEl>
                                          <p:spTgt spid="27"/>
                                        </p:tgtEl>
                                      </p:cBhvr>
                                    </p:animEffect>
                                  </p:childTnLst>
                                </p:cTn>
                              </p:par>
                              <p:par>
                                <p:cTn id="8" presetID="22" presetClass="entr" presetSubtype="8"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1000"/>
                                        <p:tgtEl>
                                          <p:spTgt spid="28"/>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06504"/>
                                        </p:tgtEl>
                                        <p:attrNameLst>
                                          <p:attrName>style.visibility</p:attrName>
                                        </p:attrNameLst>
                                      </p:cBhvr>
                                      <p:to>
                                        <p:strVal val="visible"/>
                                      </p:to>
                                    </p:set>
                                    <p:animEffect transition="in" filter="fade">
                                      <p:cBhvr>
                                        <p:cTn id="14" dur="1000"/>
                                        <p:tgtEl>
                                          <p:spTgt spid="106504"/>
                                        </p:tgtEl>
                                      </p:cBhvr>
                                    </p:animEffect>
                                  </p:childTnLst>
                                </p:cTn>
                              </p:par>
                              <p:par>
                                <p:cTn id="15" presetID="10" presetClass="entr" presetSubtype="0" fill="hold" nodeType="withEffect">
                                  <p:stCondLst>
                                    <p:cond delay="0"/>
                                  </p:stCondLst>
                                  <p:childTnLst>
                                    <p:set>
                                      <p:cBhvr>
                                        <p:cTn id="16" dur="1" fill="hold">
                                          <p:stCondLst>
                                            <p:cond delay="0"/>
                                          </p:stCondLst>
                                        </p:cTn>
                                        <p:tgtEl>
                                          <p:spTgt spid="106499"/>
                                        </p:tgtEl>
                                        <p:attrNameLst>
                                          <p:attrName>style.visibility</p:attrName>
                                        </p:attrNameLst>
                                      </p:cBhvr>
                                      <p:to>
                                        <p:strVal val="visible"/>
                                      </p:to>
                                    </p:set>
                                    <p:animEffect transition="in" filter="fade">
                                      <p:cBhvr>
                                        <p:cTn id="17" dur="1000"/>
                                        <p:tgtEl>
                                          <p:spTgt spid="106499"/>
                                        </p:tgtEl>
                                      </p:cBhvr>
                                    </p:animEffect>
                                  </p:childTnLst>
                                </p:cTn>
                              </p:par>
                              <p:par>
                                <p:cTn id="18" presetID="10" presetClass="entr" presetSubtype="0" fill="hold" nodeType="withEffect">
                                  <p:stCondLst>
                                    <p:cond delay="0"/>
                                  </p:stCondLst>
                                  <p:childTnLst>
                                    <p:set>
                                      <p:cBhvr>
                                        <p:cTn id="19" dur="1" fill="hold">
                                          <p:stCondLst>
                                            <p:cond delay="0"/>
                                          </p:stCondLst>
                                        </p:cTn>
                                        <p:tgtEl>
                                          <p:spTgt spid="106500"/>
                                        </p:tgtEl>
                                        <p:attrNameLst>
                                          <p:attrName>style.visibility</p:attrName>
                                        </p:attrNameLst>
                                      </p:cBhvr>
                                      <p:to>
                                        <p:strVal val="visible"/>
                                      </p:to>
                                    </p:set>
                                    <p:animEffect transition="in" filter="fade">
                                      <p:cBhvr>
                                        <p:cTn id="20" dur="1000"/>
                                        <p:tgtEl>
                                          <p:spTgt spid="106500"/>
                                        </p:tgtEl>
                                      </p:cBhvr>
                                    </p:animEffect>
                                  </p:childTnLst>
                                </p:cTn>
                              </p:par>
                              <p:par>
                                <p:cTn id="21" presetID="10" presetClass="entr" presetSubtype="0" fill="hold" nodeType="withEffect">
                                  <p:stCondLst>
                                    <p:cond delay="0"/>
                                  </p:stCondLst>
                                  <p:childTnLst>
                                    <p:set>
                                      <p:cBhvr>
                                        <p:cTn id="22" dur="1" fill="hold">
                                          <p:stCondLst>
                                            <p:cond delay="0"/>
                                          </p:stCondLst>
                                        </p:cTn>
                                        <p:tgtEl>
                                          <p:spTgt spid="106502"/>
                                        </p:tgtEl>
                                        <p:attrNameLst>
                                          <p:attrName>style.visibility</p:attrName>
                                        </p:attrNameLst>
                                      </p:cBhvr>
                                      <p:to>
                                        <p:strVal val="visible"/>
                                      </p:to>
                                    </p:set>
                                    <p:animEffect transition="in" filter="fade">
                                      <p:cBhvr>
                                        <p:cTn id="23" dur="1000"/>
                                        <p:tgtEl>
                                          <p:spTgt spid="106502"/>
                                        </p:tgtEl>
                                      </p:cBhvr>
                                    </p:animEffect>
                                  </p:childTnLst>
                                </p:cTn>
                              </p:par>
                              <p:par>
                                <p:cTn id="24" presetID="10" presetClass="entr" presetSubtype="0" fill="hold" nodeType="withEffect">
                                  <p:stCondLst>
                                    <p:cond delay="0"/>
                                  </p:stCondLst>
                                  <p:childTnLst>
                                    <p:set>
                                      <p:cBhvr>
                                        <p:cTn id="25" dur="1" fill="hold">
                                          <p:stCondLst>
                                            <p:cond delay="0"/>
                                          </p:stCondLst>
                                        </p:cTn>
                                        <p:tgtEl>
                                          <p:spTgt spid="106503"/>
                                        </p:tgtEl>
                                        <p:attrNameLst>
                                          <p:attrName>style.visibility</p:attrName>
                                        </p:attrNameLst>
                                      </p:cBhvr>
                                      <p:to>
                                        <p:strVal val="visible"/>
                                      </p:to>
                                    </p:set>
                                    <p:animEffect transition="in" filter="fade">
                                      <p:cBhvr>
                                        <p:cTn id="26" dur="1000"/>
                                        <p:tgtEl>
                                          <p:spTgt spid="10650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childTnLst>
                                </p:cTn>
                              </p:par>
                              <p:par>
                                <p:cTn id="42" presetID="10" presetClass="entr" presetSubtype="0" fill="hold" grpId="1"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childTnLst>
                                </p:cTn>
                              </p:par>
                              <p:par>
                                <p:cTn id="45" presetID="10"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childTnLst>
                                </p:cTn>
                              </p:par>
                              <p:par>
                                <p:cTn id="48" presetID="10" presetClass="entr" presetSubtype="0"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childTnLst>
                                </p:cTn>
                              </p:par>
                              <p:par>
                                <p:cTn id="51" presetID="10" presetClass="entr" presetSubtype="0"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27" grpId="0" animBg="1"/>
      <p:bldP spid="15" grpId="0"/>
      <p:bldP spid="16" grpId="0"/>
      <p:bldP spid="17" grpId="1"/>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6" name="Picture 4"/>
          <p:cNvPicPr>
            <a:picLocks noChangeAspect="1" noChangeArrowheads="1"/>
          </p:cNvPicPr>
          <p:nvPr/>
        </p:nvPicPr>
        <p:blipFill>
          <a:blip r:embed="rId2" cstate="print"/>
          <a:srcRect/>
          <a:stretch>
            <a:fillRect/>
          </a:stretch>
        </p:blipFill>
        <p:spPr bwMode="auto">
          <a:xfrm>
            <a:off x="4500562" y="2071684"/>
            <a:ext cx="4429156" cy="2714644"/>
          </a:xfrm>
          <a:prstGeom prst="rect">
            <a:avLst/>
          </a:prstGeom>
          <a:noFill/>
          <a:ln w="9525">
            <a:noFill/>
            <a:miter lim="800000"/>
            <a:headEnd/>
            <a:tailEnd/>
          </a:ln>
          <a:effectLst/>
        </p:spPr>
      </p:pic>
      <p:sp>
        <p:nvSpPr>
          <p:cNvPr id="9" name="文本框 17"/>
          <p:cNvSpPr>
            <a:spLocks noChangeArrowheads="1"/>
          </p:cNvSpPr>
          <p:nvPr/>
        </p:nvSpPr>
        <p:spPr bwMode="auto">
          <a:xfrm>
            <a:off x="1357290" y="1500180"/>
            <a:ext cx="3143272" cy="3357586"/>
          </a:xfrm>
          <a:prstGeom prst="rect">
            <a:avLst/>
          </a:prstGeom>
          <a:noFill/>
          <a:ln>
            <a:noFill/>
          </a:ln>
          <a:effectLst>
            <a:outerShdw blurRad="76200" dir="13500000" sy="23000" kx="1200000" algn="br" rotWithShape="0">
              <a:prstClr val="black">
                <a:alpha val="20000"/>
              </a:prstClr>
            </a:outerShdw>
          </a:effectLst>
          <a:scene3d>
            <a:camera prst="orthographicFront">
              <a:rot lat="0" lon="0" rev="0"/>
            </a:camera>
            <a:lightRig rig="brightRoom" dir="t">
              <a:rot lat="0" lon="0" rev="600000"/>
            </a:lightRig>
          </a:scene3d>
          <a:sp3d prstMaterial="metal">
            <a:bevelT w="38100" h="57150" prst="angle"/>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b="1" spc="300" dirty="0" smtClean="0">
                <a:ln>
                  <a:solidFill>
                    <a:sysClr val="windowText" lastClr="000000"/>
                  </a:solidFill>
                </a:ln>
                <a:solidFill>
                  <a:srgbClr val="FF0000"/>
                </a:solidFill>
                <a:effectLst>
                  <a:outerShdw blurRad="38100" dist="38100" dir="2700000" algn="tl">
                    <a:srgbClr val="000000">
                      <a:alpha val="43137"/>
                    </a:srgbClr>
                  </a:outerShdw>
                </a:effectLst>
                <a:latin typeface="微软雅黑" pitchFamily="34" charset="-122"/>
                <a:ea typeface="微软雅黑" pitchFamily="34" charset="-122"/>
                <a:sym typeface="方正兰亭黑_GBK" panose="02000000000000000000" pitchFamily="2" charset="-122"/>
              </a:rPr>
              <a:t>国家</a:t>
            </a:r>
            <a:r>
              <a:rPr lang="zh-CN" altLang="en-US" sz="1600" b="1" spc="300" dirty="0" smtClean="0">
                <a:effectLst>
                  <a:outerShdw blurRad="38100" dist="38100" dir="2700000" algn="tl">
                    <a:srgbClr val="000000">
                      <a:alpha val="43137"/>
                    </a:srgbClr>
                  </a:outerShdw>
                </a:effectLst>
                <a:latin typeface="微软雅黑" pitchFamily="34" charset="-122"/>
                <a:ea typeface="微软雅黑" pitchFamily="34" charset="-122"/>
                <a:sym typeface="方正兰亭黑_GBK" panose="02000000000000000000" pitchFamily="2" charset="-122"/>
              </a:rPr>
              <a:t>实行统一的认证认可监督管理制度。</a:t>
            </a:r>
            <a:r>
              <a:rPr lang="zh-CN" altLang="en-US" sz="1600" b="1" spc="300" dirty="0" smtClean="0">
                <a:ln>
                  <a:solidFill>
                    <a:sysClr val="windowText" lastClr="000000"/>
                  </a:solidFill>
                </a:ln>
                <a:solidFill>
                  <a:srgbClr val="FF0000"/>
                </a:solidFill>
                <a:effectLst>
                  <a:outerShdw blurRad="38100" dist="38100" dir="2700000" algn="tl">
                    <a:srgbClr val="000000">
                      <a:alpha val="43137"/>
                    </a:srgbClr>
                  </a:outerShdw>
                </a:effectLst>
                <a:latin typeface="微软雅黑" pitchFamily="34" charset="-122"/>
                <a:ea typeface="微软雅黑" pitchFamily="34" charset="-122"/>
                <a:sym typeface="方正兰亭黑_GBK" panose="02000000000000000000" pitchFamily="2" charset="-122"/>
              </a:rPr>
              <a:t>国家</a:t>
            </a:r>
            <a:r>
              <a:rPr lang="zh-CN" altLang="en-US" sz="1600" b="1" spc="300" dirty="0" smtClean="0">
                <a:effectLst>
                  <a:outerShdw blurRad="38100" dist="38100" dir="2700000" algn="tl">
                    <a:srgbClr val="000000">
                      <a:alpha val="43137"/>
                    </a:srgbClr>
                  </a:outerShdw>
                </a:effectLst>
                <a:latin typeface="微软雅黑" pitchFamily="34" charset="-122"/>
                <a:ea typeface="微软雅黑" pitchFamily="34" charset="-122"/>
                <a:sym typeface="方正兰亭黑_GBK" panose="02000000000000000000" pitchFamily="2" charset="-122"/>
              </a:rPr>
              <a:t>对认证认可工作实行国务院认证认可监督管理部门统一管理、监督和综合协调下，各有关方面共同实施的工作机制。</a:t>
            </a:r>
            <a:r>
              <a:rPr lang="zh-CN" altLang="en-US" sz="1600" b="1" spc="300" dirty="0" smtClean="0">
                <a:ln>
                  <a:solidFill>
                    <a:sysClr val="windowText" lastClr="000000"/>
                  </a:solidFill>
                </a:ln>
                <a:solidFill>
                  <a:srgbClr val="FF0000"/>
                </a:solidFill>
                <a:effectLst>
                  <a:outerShdw blurRad="38100" dist="38100" dir="2700000" algn="tl">
                    <a:srgbClr val="000000">
                      <a:alpha val="43137"/>
                    </a:srgbClr>
                  </a:outerShdw>
                </a:effectLst>
                <a:latin typeface="微软雅黑" pitchFamily="34" charset="-122"/>
                <a:ea typeface="微软雅黑" pitchFamily="34" charset="-122"/>
                <a:sym typeface="方正兰亭黑_GBK" panose="02000000000000000000" pitchFamily="2" charset="-122"/>
              </a:rPr>
              <a:t>县级</a:t>
            </a:r>
            <a:r>
              <a:rPr lang="zh-CN" altLang="en-US" sz="1600" b="1" spc="300" dirty="0" smtClean="0">
                <a:effectLst>
                  <a:outerShdw blurRad="38100" dist="38100" dir="2700000" algn="tl">
                    <a:srgbClr val="000000">
                      <a:alpha val="43137"/>
                    </a:srgbClr>
                  </a:outerShdw>
                </a:effectLst>
                <a:latin typeface="微软雅黑" pitchFamily="34" charset="-122"/>
                <a:ea typeface="微软雅黑" pitchFamily="34" charset="-122"/>
                <a:sym typeface="方正兰亭黑_GBK" panose="02000000000000000000" pitchFamily="2" charset="-122"/>
              </a:rPr>
              <a:t>以上地方人民政府质量技术监督部门和国务院质量监督检验检疫部门设在地方的出入境检验检疫机构，在国务院认证认可监督管理部门授权范围内，依照条例的规定对认证活动实施监督管理。</a:t>
            </a:r>
            <a:endParaRPr lang="en-US" altLang="zh-CN" sz="1600" b="1" spc="300" dirty="0" smtClean="0">
              <a:effectLst>
                <a:outerShdw blurRad="38100" dist="38100" dir="2700000" algn="tl">
                  <a:srgbClr val="000000">
                    <a:alpha val="43137"/>
                  </a:srgbClr>
                </a:outerShdw>
              </a:effectLst>
              <a:latin typeface="微软雅黑" pitchFamily="34" charset="-122"/>
              <a:ea typeface="微软雅黑" pitchFamily="34" charset="-122"/>
              <a:sym typeface="方正兰亭黑_GBK" panose="02000000000000000000" pitchFamily="2" charset="-122"/>
            </a:endParaRPr>
          </a:p>
          <a:p>
            <a:pPr eaLnBrk="1" hangingPunct="1">
              <a:lnSpc>
                <a:spcPct val="100000"/>
              </a:lnSpc>
              <a:spcBef>
                <a:spcPct val="0"/>
              </a:spcBef>
              <a:buFont typeface="Arial" panose="020B0604020202020204" pitchFamily="34" charset="0"/>
              <a:buNone/>
            </a:pPr>
            <a:endParaRPr lang="en-US" altLang="zh-CN" sz="1600" b="1" spc="300" dirty="0" smtClean="0">
              <a:effectLst>
                <a:outerShdw blurRad="38100" dist="38100" dir="2700000" algn="tl">
                  <a:srgbClr val="000000">
                    <a:alpha val="43137"/>
                  </a:srgbClr>
                </a:outerShdw>
              </a:effectLst>
              <a:latin typeface="微软雅黑" pitchFamily="34" charset="-122"/>
              <a:ea typeface="微软雅黑" pitchFamily="34" charset="-122"/>
              <a:sym typeface="方正兰亭黑_GBK" panose="02000000000000000000" pitchFamily="2" charset="-122"/>
            </a:endParaRPr>
          </a:p>
        </p:txBody>
      </p:sp>
      <p:pic>
        <p:nvPicPr>
          <p:cNvPr id="8" name="Picture 2" descr="F:\2016年二季度会议材料\条例.jpeg"/>
          <p:cNvPicPr>
            <a:picLocks noChangeAspect="1" noChangeArrowheads="1"/>
          </p:cNvPicPr>
          <p:nvPr/>
        </p:nvPicPr>
        <p:blipFill>
          <a:blip r:embed="rId3" cstate="print"/>
          <a:srcRect/>
          <a:stretch>
            <a:fillRect/>
          </a:stretch>
        </p:blipFill>
        <p:spPr bwMode="auto">
          <a:xfrm rot="168361">
            <a:off x="1378089" y="502813"/>
            <a:ext cx="737977" cy="1122852"/>
          </a:xfrm>
          <a:prstGeom prst="rect">
            <a:avLst/>
          </a:prstGeom>
          <a:ln>
            <a:noFill/>
          </a:ln>
          <a:effectLst>
            <a:outerShdw blurRad="76200" dir="13500000" sy="23000" kx="1200000" algn="br" rotWithShape="0">
              <a:prstClr val="black">
                <a:alpha val="20000"/>
              </a:prstClr>
            </a:outerShdw>
          </a:effectLst>
          <a:scene3d>
            <a:camera prst="isometricTopUp"/>
            <a:lightRig rig="threePt" dir="t"/>
          </a:scene3d>
        </p:spPr>
      </p:pic>
      <p:sp>
        <p:nvSpPr>
          <p:cNvPr id="10" name="TextBox 9"/>
          <p:cNvSpPr txBox="1"/>
          <p:nvPr/>
        </p:nvSpPr>
        <p:spPr>
          <a:xfrm>
            <a:off x="2285984" y="785800"/>
            <a:ext cx="6286544" cy="523168"/>
          </a:xfrm>
          <a:prstGeom prst="rect">
            <a:avLst/>
          </a:prstGeom>
          <a:noFill/>
        </p:spPr>
        <p:txBody>
          <a:bodyPr wrap="square" lIns="91389" tIns="45694" rIns="91389" bIns="45694" rtlCol="0">
            <a:spAutoFit/>
          </a:bodyPr>
          <a:lstStyle/>
          <a:p>
            <a:r>
              <a:rPr lang="zh-CN" altLang="en-US" sz="2800" b="1" dirty="0" smtClean="0">
                <a:ln>
                  <a:solidFill>
                    <a:schemeClr val="tx1"/>
                  </a:solidFill>
                </a:ln>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中国认证认可监管体制</a:t>
            </a:r>
            <a:r>
              <a:rPr lang="en-US" altLang="zh-CN" sz="2800" b="1" dirty="0" smtClean="0">
                <a:ln>
                  <a:solidFill>
                    <a:schemeClr val="tx1"/>
                  </a:solidFill>
                </a:ln>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b="1" dirty="0" smtClean="0">
                <a:ln>
                  <a:solidFill>
                    <a:schemeClr val="tx1"/>
                  </a:solidFill>
                </a:ln>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机制基本框架　</a:t>
            </a:r>
            <a:endParaRPr lang="zh-CN" altLang="en-US" sz="2800" b="1" dirty="0">
              <a:ln>
                <a:solidFill>
                  <a:schemeClr val="tx1"/>
                </a:solidFill>
              </a:ln>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 name="矩形 6"/>
          <p:cNvSpPr/>
          <p:nvPr/>
        </p:nvSpPr>
        <p:spPr>
          <a:xfrm>
            <a:off x="-32" y="214296"/>
            <a:ext cx="1187655" cy="4929222"/>
          </a:xfrm>
          <a:prstGeom prst="rect">
            <a:avLst/>
          </a:prstGeom>
          <a:gradFill flip="none" rotWithShape="1">
            <a:gsLst>
              <a:gs pos="0">
                <a:srgbClr val="006699">
                  <a:shade val="30000"/>
                  <a:satMod val="115000"/>
                </a:srgbClr>
              </a:gs>
              <a:gs pos="50000">
                <a:srgbClr val="006699">
                  <a:shade val="67500"/>
                  <a:satMod val="115000"/>
                </a:srgbClr>
              </a:gs>
              <a:gs pos="100000">
                <a:srgbClr val="006699">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TextBox 10"/>
          <p:cNvSpPr txBox="1"/>
          <p:nvPr/>
        </p:nvSpPr>
        <p:spPr>
          <a:xfrm>
            <a:off x="84510" y="785800"/>
            <a:ext cx="1031105" cy="3816385"/>
          </a:xfrm>
          <a:prstGeom prst="rect">
            <a:avLst/>
          </a:prstGeom>
          <a:noFill/>
        </p:spPr>
        <p:txBody>
          <a:bodyPr wrap="square" lIns="121880" tIns="60938" rIns="121880" bIns="60938">
            <a:spAutoFit/>
          </a:bodyPr>
          <a:lstStyle/>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中</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国</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认</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证</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认</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可</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监</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管</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体</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2400" b="1" spc="200" dirty="0" smtClean="0">
                <a:solidFill>
                  <a:schemeClr val="bg1"/>
                </a:solidFill>
                <a:latin typeface="微软雅黑" panose="020B0503020204020204" pitchFamily="34" charset="-122"/>
                <a:ea typeface="微软雅黑" panose="020B0503020204020204" pitchFamily="34" charset="-122"/>
              </a:rPr>
              <a:t>制</a:t>
            </a:r>
            <a:endParaRPr lang="en-US" altLang="zh-CN" sz="2400" b="1" spc="200" dirty="0" smtClean="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1214414" y="304370"/>
            <a:ext cx="8072494" cy="369332"/>
          </a:xfrm>
          <a:prstGeom prst="rect">
            <a:avLst/>
          </a:prstGeom>
        </p:spPr>
        <p:txBody>
          <a:bodyPr wrap="square">
            <a:spAutoFit/>
          </a:bodyPr>
          <a:lstStyle/>
          <a:p>
            <a:r>
              <a:rPr lang="en-US" altLang="zh-CN" sz="1800" dirty="0" smtClean="0">
                <a:latin typeface="Arial Black" pitchFamily="34" charset="0"/>
              </a:rPr>
              <a:t>Certification and Accreditation </a:t>
            </a:r>
            <a:r>
              <a:rPr lang="en-US" altLang="zh-CN" sz="1800" dirty="0" smtClean="0">
                <a:latin typeface="Arial Black" pitchFamily="34" charset="0"/>
              </a:rPr>
              <a:t>Enforcement</a:t>
            </a:r>
            <a:r>
              <a:rPr lang="en-US" altLang="zh-CN" sz="1800" dirty="0" smtClean="0">
                <a:latin typeface="Arial Black" pitchFamily="34" charset="0"/>
              </a:rPr>
              <a:t> </a:t>
            </a:r>
            <a:r>
              <a:rPr lang="en-US" altLang="zh-CN" sz="1800" dirty="0" smtClean="0">
                <a:latin typeface="Arial Black" pitchFamily="34" charset="0"/>
              </a:rPr>
              <a:t>System of China</a:t>
            </a:r>
            <a:endParaRPr lang="zh-CN" altLang="en-US" sz="1800" dirty="0">
              <a:latin typeface="Arial Black" pitchFamily="34" charset="0"/>
            </a:endParaRPr>
          </a:p>
        </p:txBody>
      </p:sp>
      <p:sp>
        <p:nvSpPr>
          <p:cNvPr id="14" name="矩形 13"/>
          <p:cNvSpPr/>
          <p:nvPr/>
        </p:nvSpPr>
        <p:spPr>
          <a:xfrm>
            <a:off x="5000628" y="1333020"/>
            <a:ext cx="3786214" cy="738664"/>
          </a:xfrm>
          <a:prstGeom prst="rect">
            <a:avLst/>
          </a:prstGeom>
        </p:spPr>
        <p:txBody>
          <a:bodyPr wrap="square">
            <a:spAutoFit/>
          </a:bodyPr>
          <a:lstStyle/>
          <a:p>
            <a:pPr algn="ctr">
              <a:spcBef>
                <a:spcPct val="50000"/>
              </a:spcBef>
              <a:defRPr/>
            </a:pPr>
            <a:r>
              <a:rPr lang="en-US" altLang="zh-CN" sz="1400" dirty="0" smtClean="0">
                <a:latin typeface="Arial Black" pitchFamily="34" charset="0"/>
              </a:rPr>
              <a:t>the Inter-Ministerial Meeting composed of 22 members including related ministries and bureaus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2036"/>
                                        </p:tgtEl>
                                        <p:attrNameLst>
                                          <p:attrName>style.visibility</p:attrName>
                                        </p:attrNameLst>
                                      </p:cBhvr>
                                      <p:to>
                                        <p:strVal val="visible"/>
                                      </p:to>
                                    </p:set>
                                    <p:animEffect transition="in" filter="wipe(left)">
                                      <p:cBhvr>
                                        <p:cTn id="7" dur="500"/>
                                        <p:tgtEl>
                                          <p:spTgt spid="17203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29"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1000"/>
                                        <p:tgtEl>
                                          <p:spTgt spid="1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par>
                                <p:cTn id="23" presetID="22" presetClass="entr" presetSubtype="8"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1000"/>
                                        <p:tgtEl>
                                          <p:spTgt spid="11"/>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1000"/>
                                        <p:tgtEl>
                                          <p:spTgt spid="1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7" grpId="0" animBg="1"/>
      <p:bldP spid="12" grpId="0"/>
      <p:bldP spid="1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18658</TotalTime>
  <Words>1623</Words>
  <Application>Microsoft Office PowerPoint</Application>
  <PresentationFormat>全屏显示(16:9)</PresentationFormat>
  <Paragraphs>405</Paragraphs>
  <Slides>18</Slides>
  <Notes>6</Notes>
  <HiddenSlides>0</HiddenSlides>
  <MMClips>0</MMClips>
  <ScaleCrop>false</ScaleCrop>
  <HeadingPairs>
    <vt:vector size="6" baseType="variant">
      <vt:variant>
        <vt:lpstr>主题</vt:lpstr>
      </vt:variant>
      <vt:variant>
        <vt:i4>1</vt:i4>
      </vt:variant>
      <vt:variant>
        <vt:lpstr>链接</vt:lpstr>
      </vt:variant>
      <vt:variant>
        <vt:i4>5</vt:i4>
      </vt:variant>
      <vt:variant>
        <vt:lpstr>幻灯片标题</vt:lpstr>
      </vt:variant>
      <vt:variant>
        <vt:i4>18</vt:i4>
      </vt:variant>
    </vt:vector>
  </HeadingPairs>
  <TitlesOfParts>
    <vt:vector size="24" baseType="lpstr">
      <vt:lpstr>Office 主题</vt:lpstr>
      <vt:lpstr>规划材料\认证认可十三五规划相关材料\20160726十三五规划框架（结构简图）.vsd\绘图\~页-1\小组框架.163</vt:lpstr>
      <vt:lpstr>H:\20170823委机关组成.vsd\绘图\~页-1\小组框架.163</vt:lpstr>
      <vt:lpstr>H:\20170823委机关组成.vsd\绘图\~页-1\小组框架.163</vt:lpstr>
      <vt:lpstr>???</vt:lpstr>
      <vt:lpstr>???</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liuzs</dc:creator>
  <cp:lastModifiedBy>liuzs</cp:lastModifiedBy>
  <cp:revision>1080</cp:revision>
  <dcterms:created xsi:type="dcterms:W3CDTF">2015-11-30T07:24:02Z</dcterms:created>
  <dcterms:modified xsi:type="dcterms:W3CDTF">2017-08-29T05:29:04Z</dcterms:modified>
</cp:coreProperties>
</file>