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4" r:id="rId2"/>
    <p:sldMasterId id="2147483886" r:id="rId3"/>
  </p:sldMasterIdLst>
  <p:notesMasterIdLst>
    <p:notesMasterId r:id="rId40"/>
  </p:notesMasterIdLst>
  <p:sldIdLst>
    <p:sldId id="403" r:id="rId4"/>
    <p:sldId id="437" r:id="rId5"/>
    <p:sldId id="507" r:id="rId6"/>
    <p:sldId id="508" r:id="rId7"/>
    <p:sldId id="510" r:id="rId8"/>
    <p:sldId id="515" r:id="rId9"/>
    <p:sldId id="499" r:id="rId10"/>
    <p:sldId id="500" r:id="rId11"/>
    <p:sldId id="503" r:id="rId12"/>
    <p:sldId id="504" r:id="rId13"/>
    <p:sldId id="505" r:id="rId14"/>
    <p:sldId id="512" r:id="rId15"/>
    <p:sldId id="513" r:id="rId16"/>
    <p:sldId id="506" r:id="rId17"/>
    <p:sldId id="514" r:id="rId18"/>
    <p:sldId id="501" r:id="rId19"/>
    <p:sldId id="438" r:id="rId20"/>
    <p:sldId id="517" r:id="rId21"/>
    <p:sldId id="519" r:id="rId22"/>
    <p:sldId id="520" r:id="rId23"/>
    <p:sldId id="521" r:id="rId24"/>
    <p:sldId id="522" r:id="rId25"/>
    <p:sldId id="524" r:id="rId26"/>
    <p:sldId id="525" r:id="rId27"/>
    <p:sldId id="526" r:id="rId28"/>
    <p:sldId id="527" r:id="rId29"/>
    <p:sldId id="528" r:id="rId30"/>
    <p:sldId id="529" r:id="rId31"/>
    <p:sldId id="535" r:id="rId32"/>
    <p:sldId id="536" r:id="rId33"/>
    <p:sldId id="539" r:id="rId34"/>
    <p:sldId id="540" r:id="rId35"/>
    <p:sldId id="541" r:id="rId36"/>
    <p:sldId id="542" r:id="rId37"/>
    <p:sldId id="544" r:id="rId38"/>
    <p:sldId id="27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87" autoAdjust="0"/>
    <p:restoredTop sz="91536" autoAdjust="0"/>
  </p:normalViewPr>
  <p:slideViewPr>
    <p:cSldViewPr>
      <p:cViewPr varScale="1">
        <p:scale>
          <a:sx n="79" d="100"/>
          <a:sy n="79" d="100"/>
        </p:scale>
        <p:origin x="1080" y="60"/>
      </p:cViewPr>
      <p:guideLst>
        <p:guide orient="horz" pos="2160"/>
        <p:guide pos="2880"/>
      </p:guideLst>
    </p:cSldViewPr>
  </p:slideViewPr>
  <p:outlineViewPr>
    <p:cViewPr>
      <p:scale>
        <a:sx n="33" d="100"/>
        <a:sy n="33" d="100"/>
      </p:scale>
      <p:origin x="0" y="19142"/>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F7B563-35BD-4C94-976F-78A5D571C55A}" type="datetimeFigureOut">
              <a:rPr lang="en-US" smtClean="0"/>
              <a:pPr/>
              <a:t>8/24/2017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EFA042-82BE-401E-8F29-4002F7078571}" type="slidenum">
              <a:rPr lang="en-US" smtClean="0"/>
              <a:pPr/>
              <a:t>‹#›</a:t>
            </a:fld>
            <a:endParaRPr lang="en-US"/>
          </a:p>
        </p:txBody>
      </p:sp>
    </p:spTree>
    <p:extLst>
      <p:ext uri="{BB962C8B-B14F-4D97-AF65-F5344CB8AC3E}">
        <p14:creationId xmlns:p14="http://schemas.microsoft.com/office/powerpoint/2010/main" val="383685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FA042-82BE-401E-8F29-4002F7078571}" type="slidenum">
              <a:rPr lang="en-US" smtClean="0"/>
              <a:pPr/>
              <a:t>1</a:t>
            </a:fld>
            <a:endParaRPr lang="en-US"/>
          </a:p>
        </p:txBody>
      </p:sp>
    </p:spTree>
    <p:extLst>
      <p:ext uri="{BB962C8B-B14F-4D97-AF65-F5344CB8AC3E}">
        <p14:creationId xmlns:p14="http://schemas.microsoft.com/office/powerpoint/2010/main" val="3947654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pPr>
            <a:endParaRPr lang="zh-CN" altLang="en-US" dirty="0" smtClean="0"/>
          </a:p>
        </p:txBody>
      </p:sp>
      <p:sp>
        <p:nvSpPr>
          <p:cNvPr id="931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498BE55F-5EFF-41FA-B2B6-7D1AE58EB08F}" type="slidenum">
              <a:rPr lang="zh-CN" altLang="en-US"/>
              <a:pPr eaLnBrk="1" hangingPunct="1"/>
              <a:t>29</a:t>
            </a:fld>
            <a:endParaRPr lang="zh-CN" altLang="en-US"/>
          </a:p>
        </p:txBody>
      </p:sp>
    </p:spTree>
    <p:extLst>
      <p:ext uri="{BB962C8B-B14F-4D97-AF65-F5344CB8AC3E}">
        <p14:creationId xmlns:p14="http://schemas.microsoft.com/office/powerpoint/2010/main" val="150856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pPr>
            <a:endParaRPr lang="zh-CN" altLang="en-US" dirty="0" smtClean="0"/>
          </a:p>
        </p:txBody>
      </p:sp>
      <p:sp>
        <p:nvSpPr>
          <p:cNvPr id="10240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AC32FE28-DE49-4558-B2E9-9C0884520365}" type="slidenum">
              <a:rPr lang="zh-CN" altLang="en-US"/>
              <a:pPr eaLnBrk="1" hangingPunct="1"/>
              <a:t>31</a:t>
            </a:fld>
            <a:endParaRPr lang="zh-CN" altLang="en-US"/>
          </a:p>
        </p:txBody>
      </p:sp>
    </p:spTree>
    <p:extLst>
      <p:ext uri="{BB962C8B-B14F-4D97-AF65-F5344CB8AC3E}">
        <p14:creationId xmlns:p14="http://schemas.microsoft.com/office/powerpoint/2010/main" val="8020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endParaRPr lang="en-US" altLang="zh-CN" sz="1000" smtClean="0"/>
          </a:p>
          <a:p>
            <a:pPr eaLnBrk="1" hangingPunct="1">
              <a:lnSpc>
                <a:spcPct val="80000"/>
              </a:lnSpc>
              <a:spcBef>
                <a:spcPct val="0"/>
              </a:spcBef>
            </a:pPr>
            <a:endParaRPr lang="en-US" altLang="zh-CN" sz="1000" smtClean="0"/>
          </a:p>
          <a:p>
            <a:pPr eaLnBrk="1" hangingPunct="1">
              <a:lnSpc>
                <a:spcPct val="105000"/>
              </a:lnSpc>
              <a:spcBef>
                <a:spcPct val="0"/>
              </a:spcBef>
            </a:pPr>
            <a:r>
              <a:rPr lang="en-US" altLang="zh-CN" smtClean="0"/>
              <a:t>                        </a:t>
            </a:r>
          </a:p>
          <a:p>
            <a:pPr eaLnBrk="1" hangingPunct="1">
              <a:lnSpc>
                <a:spcPct val="105000"/>
              </a:lnSpc>
              <a:spcBef>
                <a:spcPct val="0"/>
              </a:spcBef>
            </a:pPr>
            <a:r>
              <a:rPr lang="en-US" altLang="zh-CN" smtClean="0"/>
              <a:t>                         </a:t>
            </a:r>
            <a:r>
              <a:rPr lang="en-US" altLang="zh-CN" b="1" smtClean="0">
                <a:solidFill>
                  <a:srgbClr val="00B050"/>
                </a:solidFill>
              </a:rPr>
              <a:t>1995.4   </a:t>
            </a:r>
            <a:r>
              <a:rPr lang="zh-CN" altLang="en-US" b="1" smtClean="0">
                <a:solidFill>
                  <a:srgbClr val="00B050"/>
                </a:solidFill>
              </a:rPr>
              <a:t>首批签署 </a:t>
            </a:r>
            <a:r>
              <a:rPr lang="en-US" altLang="zh-CN" b="1" smtClean="0">
                <a:solidFill>
                  <a:srgbClr val="00B050"/>
                </a:solidFill>
              </a:rPr>
              <a:t>APLAC</a:t>
            </a:r>
            <a:r>
              <a:rPr lang="zh-CN" altLang="en-US" b="1" smtClean="0">
                <a:solidFill>
                  <a:srgbClr val="00B050"/>
                </a:solidFill>
              </a:rPr>
              <a:t>谅解备忘录</a:t>
            </a:r>
          </a:p>
          <a:p>
            <a:pPr eaLnBrk="1" hangingPunct="1">
              <a:lnSpc>
                <a:spcPct val="105000"/>
              </a:lnSpc>
              <a:spcBef>
                <a:spcPct val="0"/>
              </a:spcBef>
            </a:pPr>
            <a:r>
              <a:rPr lang="en-US" altLang="zh-CN" b="1" smtClean="0">
                <a:solidFill>
                  <a:srgbClr val="00B050"/>
                </a:solidFill>
              </a:rPr>
              <a:t>                         1999.12 </a:t>
            </a:r>
            <a:r>
              <a:rPr lang="zh-CN" altLang="en-US" b="1" smtClean="0">
                <a:solidFill>
                  <a:srgbClr val="00B050"/>
                </a:solidFill>
              </a:rPr>
              <a:t>签署 </a:t>
            </a:r>
            <a:r>
              <a:rPr lang="en-US" altLang="zh-CN" b="1" smtClean="0">
                <a:solidFill>
                  <a:srgbClr val="00B050"/>
                </a:solidFill>
              </a:rPr>
              <a:t>APLAC</a:t>
            </a:r>
            <a:r>
              <a:rPr lang="zh-CN" altLang="en-US" b="1" smtClean="0">
                <a:solidFill>
                  <a:srgbClr val="00B050"/>
                </a:solidFill>
              </a:rPr>
              <a:t>检测和校准实验室认可互认协议</a:t>
            </a:r>
          </a:p>
          <a:p>
            <a:pPr eaLnBrk="1" hangingPunct="1">
              <a:lnSpc>
                <a:spcPct val="105000"/>
              </a:lnSpc>
              <a:spcBef>
                <a:spcPct val="0"/>
              </a:spcBef>
            </a:pPr>
            <a:r>
              <a:rPr lang="en-US" altLang="zh-CN" b="1" smtClean="0">
                <a:solidFill>
                  <a:srgbClr val="00B050"/>
                </a:solidFill>
              </a:rPr>
              <a:t>                         2004.12 </a:t>
            </a:r>
            <a:r>
              <a:rPr lang="zh-CN" altLang="en-US" b="1" smtClean="0">
                <a:solidFill>
                  <a:srgbClr val="00B050"/>
                </a:solidFill>
              </a:rPr>
              <a:t>签署</a:t>
            </a:r>
            <a:r>
              <a:rPr lang="en-US" altLang="zh-CN" b="1" smtClean="0">
                <a:solidFill>
                  <a:srgbClr val="00B050"/>
                </a:solidFill>
              </a:rPr>
              <a:t>APLAC</a:t>
            </a:r>
            <a:r>
              <a:rPr lang="zh-CN" altLang="en-US" b="1" smtClean="0">
                <a:solidFill>
                  <a:srgbClr val="00B050"/>
                </a:solidFill>
              </a:rPr>
              <a:t>检查机构认可互认协议</a:t>
            </a:r>
          </a:p>
          <a:p>
            <a:pPr eaLnBrk="1" hangingPunct="1">
              <a:lnSpc>
                <a:spcPct val="105000"/>
              </a:lnSpc>
              <a:spcBef>
                <a:spcPct val="0"/>
              </a:spcBef>
            </a:pPr>
            <a:r>
              <a:rPr lang="en-US" altLang="zh-CN" b="1" smtClean="0">
                <a:solidFill>
                  <a:srgbClr val="00B050"/>
                </a:solidFill>
              </a:rPr>
              <a:t>                         2007.12 </a:t>
            </a:r>
            <a:r>
              <a:rPr lang="zh-CN" altLang="en-US" b="1" smtClean="0">
                <a:solidFill>
                  <a:srgbClr val="00B050"/>
                </a:solidFill>
              </a:rPr>
              <a:t>签署</a:t>
            </a:r>
            <a:r>
              <a:rPr lang="en-US" altLang="zh-CN" b="1" smtClean="0">
                <a:solidFill>
                  <a:srgbClr val="00B050"/>
                </a:solidFill>
              </a:rPr>
              <a:t>APLAC</a:t>
            </a:r>
            <a:r>
              <a:rPr lang="zh-CN" altLang="en-US" b="1" smtClean="0">
                <a:solidFill>
                  <a:srgbClr val="00B050"/>
                </a:solidFill>
              </a:rPr>
              <a:t>标准物质</a:t>
            </a:r>
            <a:r>
              <a:rPr lang="en-US" altLang="zh-CN" b="1" smtClean="0">
                <a:solidFill>
                  <a:srgbClr val="00B050"/>
                </a:solidFill>
              </a:rPr>
              <a:t>/</a:t>
            </a:r>
            <a:r>
              <a:rPr lang="zh-CN" altLang="en-US" b="1" smtClean="0">
                <a:solidFill>
                  <a:srgbClr val="00B050"/>
                </a:solidFill>
              </a:rPr>
              <a:t>标准样品生产者（</a:t>
            </a:r>
            <a:r>
              <a:rPr lang="en-US" altLang="zh-CN" b="1" smtClean="0">
                <a:solidFill>
                  <a:srgbClr val="00B050"/>
                </a:solidFill>
              </a:rPr>
              <a:t>RMP</a:t>
            </a:r>
            <a:r>
              <a:rPr lang="zh-CN" altLang="en-US" b="1" smtClean="0">
                <a:solidFill>
                  <a:srgbClr val="00B050"/>
                </a:solidFill>
              </a:rPr>
              <a:t>）认可互认协议</a:t>
            </a:r>
          </a:p>
          <a:p>
            <a:pPr eaLnBrk="1" hangingPunct="1">
              <a:lnSpc>
                <a:spcPct val="105000"/>
              </a:lnSpc>
              <a:spcBef>
                <a:spcPct val="0"/>
              </a:spcBef>
            </a:pPr>
            <a:r>
              <a:rPr lang="en-US" altLang="zh-CN" b="1" smtClean="0">
                <a:solidFill>
                  <a:srgbClr val="00B050"/>
                </a:solidFill>
              </a:rPr>
              <a:t>                         2007.12 </a:t>
            </a:r>
            <a:r>
              <a:rPr lang="zh-CN" altLang="en-US" b="1" smtClean="0">
                <a:solidFill>
                  <a:srgbClr val="00B050"/>
                </a:solidFill>
              </a:rPr>
              <a:t>签署</a:t>
            </a:r>
            <a:r>
              <a:rPr lang="en-US" altLang="zh-CN" b="1" smtClean="0">
                <a:solidFill>
                  <a:srgbClr val="00B050"/>
                </a:solidFill>
              </a:rPr>
              <a:t>APLAC</a:t>
            </a:r>
            <a:r>
              <a:rPr lang="zh-CN" altLang="en-US" b="1" smtClean="0">
                <a:solidFill>
                  <a:srgbClr val="00B050"/>
                </a:solidFill>
              </a:rPr>
              <a:t>医学实验室认可互认协议</a:t>
            </a:r>
          </a:p>
          <a:p>
            <a:pPr eaLnBrk="1" hangingPunct="1">
              <a:lnSpc>
                <a:spcPct val="80000"/>
              </a:lnSpc>
              <a:spcBef>
                <a:spcPct val="0"/>
              </a:spcBef>
            </a:pPr>
            <a:r>
              <a:rPr lang="en-US" altLang="zh-CN" smtClean="0"/>
              <a:t>                         April          1995   Signed APLAC MOU</a:t>
            </a:r>
          </a:p>
          <a:p>
            <a:pPr eaLnBrk="1" hangingPunct="1">
              <a:lnSpc>
                <a:spcPct val="95000"/>
              </a:lnSpc>
              <a:spcBef>
                <a:spcPct val="0"/>
              </a:spcBef>
            </a:pPr>
            <a:r>
              <a:rPr lang="en-US" altLang="zh-CN" smtClean="0"/>
              <a:t>                         December 1999  Signed APLAC MRA for Testing and Calibration</a:t>
            </a:r>
          </a:p>
          <a:p>
            <a:pPr eaLnBrk="1" hangingPunct="1">
              <a:lnSpc>
                <a:spcPct val="95000"/>
              </a:lnSpc>
              <a:spcBef>
                <a:spcPct val="0"/>
              </a:spcBef>
            </a:pPr>
            <a:r>
              <a:rPr lang="en-US" altLang="zh-CN" smtClean="0"/>
              <a:t>                         December 2004  Signed APLAC MRA for Inspection</a:t>
            </a:r>
          </a:p>
          <a:p>
            <a:pPr eaLnBrk="1" hangingPunct="1">
              <a:lnSpc>
                <a:spcPct val="95000"/>
              </a:lnSpc>
              <a:spcBef>
                <a:spcPct val="0"/>
              </a:spcBef>
            </a:pPr>
            <a:r>
              <a:rPr lang="en-US" altLang="zh-CN" smtClean="0"/>
              <a:t>                         December 2007  Signed APLAC MRA for RMP </a:t>
            </a:r>
          </a:p>
          <a:p>
            <a:pPr eaLnBrk="1" hangingPunct="1">
              <a:lnSpc>
                <a:spcPct val="95000"/>
              </a:lnSpc>
              <a:spcBef>
                <a:spcPct val="0"/>
              </a:spcBef>
            </a:pPr>
            <a:r>
              <a:rPr lang="en-US" altLang="zh-CN" smtClean="0"/>
              <a:t>                        December 2007  Signed APLAC MRA for Medical  Laboratory      </a:t>
            </a:r>
            <a:r>
              <a:rPr lang="en-US" altLang="zh-CN" sz="1600" smtClean="0"/>
              <a:t>    </a:t>
            </a:r>
            <a:endParaRPr lang="en-US" altLang="zh-CN" smtClean="0"/>
          </a:p>
          <a:p>
            <a:pPr eaLnBrk="1" hangingPunct="1">
              <a:spcBef>
                <a:spcPct val="0"/>
              </a:spcBef>
            </a:pPr>
            <a:endParaRPr lang="zh-CN" altLang="en-US" smtClean="0"/>
          </a:p>
        </p:txBody>
      </p:sp>
      <p:sp>
        <p:nvSpPr>
          <p:cNvPr id="10342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eaLnBrk="1" hangingPunct="1"/>
            <a:fld id="{15A48D85-33B2-4F30-B509-21084DEBAB2A}" type="slidenum">
              <a:rPr lang="zh-CN" altLang="en-US"/>
              <a:pPr eaLnBrk="1" hangingPunct="1"/>
              <a:t>32</a:t>
            </a:fld>
            <a:endParaRPr lang="zh-CN" altLang="en-US"/>
          </a:p>
        </p:txBody>
      </p:sp>
    </p:spTree>
    <p:extLst>
      <p:ext uri="{BB962C8B-B14F-4D97-AF65-F5344CB8AC3E}">
        <p14:creationId xmlns:p14="http://schemas.microsoft.com/office/powerpoint/2010/main" val="3142887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FA042-82BE-401E-8F29-4002F7078571}" type="slidenum">
              <a:rPr lang="en-US" smtClean="0"/>
              <a:pPr/>
              <a:t>36</a:t>
            </a:fld>
            <a:endParaRPr lang="en-US"/>
          </a:p>
        </p:txBody>
      </p:sp>
    </p:spTree>
    <p:extLst>
      <p:ext uri="{BB962C8B-B14F-4D97-AF65-F5344CB8AC3E}">
        <p14:creationId xmlns:p14="http://schemas.microsoft.com/office/powerpoint/2010/main" val="1755029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38FB36E-0D07-4663-8047-D5B6C63EF924}" type="slidenum">
              <a:rPr lang="en-US" smtClean="0"/>
              <a:pPr eaLnBrk="1" hangingPunct="1"/>
              <a:t>2</a:t>
            </a:fld>
            <a:endParaRPr lang="en-US" smtClean="0"/>
          </a:p>
        </p:txBody>
      </p:sp>
    </p:spTree>
    <p:extLst>
      <p:ext uri="{BB962C8B-B14F-4D97-AF65-F5344CB8AC3E}">
        <p14:creationId xmlns:p14="http://schemas.microsoft.com/office/powerpoint/2010/main" val="141667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FA042-82BE-401E-8F29-4002F7078571}" type="slidenum">
              <a:rPr lang="en-US" smtClean="0"/>
              <a:pPr/>
              <a:t>3</a:t>
            </a:fld>
            <a:endParaRPr lang="en-US"/>
          </a:p>
        </p:txBody>
      </p:sp>
    </p:spTree>
    <p:extLst>
      <p:ext uri="{BB962C8B-B14F-4D97-AF65-F5344CB8AC3E}">
        <p14:creationId xmlns:p14="http://schemas.microsoft.com/office/powerpoint/2010/main" val="2782786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FA042-82BE-401E-8F29-4002F7078571}" type="slidenum">
              <a:rPr lang="en-US" smtClean="0"/>
              <a:pPr/>
              <a:t>4</a:t>
            </a:fld>
            <a:endParaRPr lang="en-US"/>
          </a:p>
        </p:txBody>
      </p:sp>
    </p:spTree>
    <p:extLst>
      <p:ext uri="{BB962C8B-B14F-4D97-AF65-F5344CB8AC3E}">
        <p14:creationId xmlns:p14="http://schemas.microsoft.com/office/powerpoint/2010/main" val="3446990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FA042-82BE-401E-8F29-4002F7078571}" type="slidenum">
              <a:rPr lang="en-US" smtClean="0"/>
              <a:pPr/>
              <a:t>6</a:t>
            </a:fld>
            <a:endParaRPr lang="en-US"/>
          </a:p>
        </p:txBody>
      </p:sp>
    </p:spTree>
    <p:extLst>
      <p:ext uri="{BB962C8B-B14F-4D97-AF65-F5344CB8AC3E}">
        <p14:creationId xmlns:p14="http://schemas.microsoft.com/office/powerpoint/2010/main" val="4186452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F7088C-FB43-4D3D-B786-295C76A93F1E}" type="slidenum">
              <a:rPr lang="en-US" smtClean="0"/>
              <a:pPr/>
              <a:t>7</a:t>
            </a:fld>
            <a:endParaRPr lang="en-US"/>
          </a:p>
        </p:txBody>
      </p:sp>
    </p:spTree>
    <p:extLst>
      <p:ext uri="{BB962C8B-B14F-4D97-AF65-F5344CB8AC3E}">
        <p14:creationId xmlns:p14="http://schemas.microsoft.com/office/powerpoint/2010/main" val="91390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EFA042-82BE-401E-8F29-4002F7078571}" type="slidenum">
              <a:rPr lang="en-US" smtClean="0"/>
              <a:pPr/>
              <a:t>10</a:t>
            </a:fld>
            <a:endParaRPr lang="en-US"/>
          </a:p>
        </p:txBody>
      </p:sp>
    </p:spTree>
    <p:extLst>
      <p:ext uri="{BB962C8B-B14F-4D97-AF65-F5344CB8AC3E}">
        <p14:creationId xmlns:p14="http://schemas.microsoft.com/office/powerpoint/2010/main" val="149582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It is the cultural, industrial, political and financial heart of the country</a:t>
            </a:r>
          </a:p>
          <a:p>
            <a:endParaRPr lang="en-US" dirty="0"/>
          </a:p>
        </p:txBody>
      </p:sp>
      <p:sp>
        <p:nvSpPr>
          <p:cNvPr id="4" name="Slide Number Placeholder 3"/>
          <p:cNvSpPr>
            <a:spLocks noGrp="1"/>
          </p:cNvSpPr>
          <p:nvPr>
            <p:ph type="sldNum" sz="quarter" idx="10"/>
          </p:nvPr>
        </p:nvSpPr>
        <p:spPr/>
        <p:txBody>
          <a:bodyPr/>
          <a:lstStyle/>
          <a:p>
            <a:fld id="{5EEFA042-82BE-401E-8F29-4002F7078571}" type="slidenum">
              <a:rPr lang="en-US" smtClean="0"/>
              <a:pPr/>
              <a:t>17</a:t>
            </a:fld>
            <a:endParaRPr lang="en-US"/>
          </a:p>
        </p:txBody>
      </p:sp>
    </p:spTree>
    <p:extLst>
      <p:ext uri="{BB962C8B-B14F-4D97-AF65-F5344CB8AC3E}">
        <p14:creationId xmlns:p14="http://schemas.microsoft.com/office/powerpoint/2010/main" val="3102758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F0932D-19CE-4D15-BD8B-D08D48FABBF9}" type="slidenum">
              <a:rPr lang="en-US" smtClean="0"/>
              <a:pPr/>
              <a:t>18</a:t>
            </a:fld>
            <a:endParaRPr lang="en-US"/>
          </a:p>
        </p:txBody>
      </p:sp>
    </p:spTree>
    <p:extLst>
      <p:ext uri="{BB962C8B-B14F-4D97-AF65-F5344CB8AC3E}">
        <p14:creationId xmlns:p14="http://schemas.microsoft.com/office/powerpoint/2010/main" val="4207420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3080" name="Picture 8" descr="C:\Users\andersonl\Desktop\Logistics tit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2"/>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466725" y="620713"/>
            <a:ext cx="8208963" cy="1470025"/>
          </a:xfrm>
        </p:spPr>
        <p:txBody>
          <a:bodyPr/>
          <a:lstStyle>
            <a:lvl1pPr algn="ctr">
              <a:defRPr sz="4400" b="1"/>
            </a:lvl1pPr>
          </a:lstStyle>
          <a:p>
            <a:pPr lvl="0"/>
            <a:r>
              <a:rPr lang="en-US" noProof="0" smtClean="0"/>
              <a:t>Click to edit Master title style</a:t>
            </a:r>
            <a:endParaRPr lang="en-GB" noProof="0" smtClean="0"/>
          </a:p>
        </p:txBody>
      </p:sp>
      <p:sp>
        <p:nvSpPr>
          <p:cNvPr id="3075" name="Rectangle 3"/>
          <p:cNvSpPr>
            <a:spLocks noGrp="1" noChangeArrowheads="1"/>
          </p:cNvSpPr>
          <p:nvPr>
            <p:ph type="subTitle" idx="1"/>
          </p:nvPr>
        </p:nvSpPr>
        <p:spPr>
          <a:xfrm>
            <a:off x="468313" y="2205038"/>
            <a:ext cx="8207375" cy="863600"/>
          </a:xfrm>
        </p:spPr>
        <p:txBody>
          <a:bodyPr/>
          <a:lstStyle>
            <a:lvl1pPr marL="0" indent="0" algn="ctr">
              <a:buFontTx/>
              <a:buNone/>
              <a:defRPr sz="3600" b="1">
                <a:solidFill>
                  <a:schemeClr val="bg1"/>
                </a:solidFill>
              </a:defRPr>
            </a:lvl1pPr>
          </a:lstStyle>
          <a:p>
            <a:pPr lvl="0"/>
            <a:r>
              <a:rPr lang="en-US" noProof="0" smtClean="0"/>
              <a:t>Click to edit Master subtitle style</a:t>
            </a:r>
            <a:endParaRPr lang="en-GB" noProof="0" smtClean="0"/>
          </a:p>
        </p:txBody>
      </p:sp>
      <p:sp>
        <p:nvSpPr>
          <p:cNvPr id="3076" name="Rectangle 4"/>
          <p:cNvSpPr>
            <a:spLocks noGrp="1" noChangeArrowheads="1"/>
          </p:cNvSpPr>
          <p:nvPr>
            <p:ph type="dt" sz="half" idx="2"/>
          </p:nvPr>
        </p:nvSpPr>
        <p:spPr/>
        <p:txBody>
          <a:bodyPr/>
          <a:lstStyle>
            <a:lvl1pPr>
              <a:defRPr/>
            </a:lvl1pPr>
          </a:lstStyle>
          <a:p>
            <a:fld id="{E14FE72C-5956-4664-A222-5812A6FDB23F}" type="datetimeFigureOut">
              <a:rPr lang="en-US" smtClean="0"/>
              <a:pPr/>
              <a:t>8/24/2017</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animEffect transition="in" filter="fade">
                                      <p:cBhvr>
                                        <p:cTn id="9" dur="500"/>
                                        <p:tgtEl>
                                          <p:spTgt spid="3074"/>
                                        </p:tgtEl>
                                      </p:cBhvr>
                                    </p:animEffect>
                                  </p:childTnLst>
                                </p:cTn>
                              </p:par>
                            </p:childTnLst>
                          </p:cTn>
                        </p:par>
                        <p:par>
                          <p:cTn id="10" fill="hold" nodeType="afterGroup">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075">
                                            <p:txEl>
                                              <p:pRg st="0" end="0"/>
                                            </p:txEl>
                                          </p:spTgt>
                                        </p:tgtEl>
                                        <p:attrNameLst>
                                          <p:attrName>style.visibility</p:attrName>
                                        </p:attrNameLst>
                                      </p:cBhvr>
                                      <p:to>
                                        <p:strVal val="visible"/>
                                      </p:to>
                                    </p:set>
                                    <p:animEffect transition="in" filter="fade">
                                      <p:cBhvr>
                                        <p:cTn id="13" dur="1000"/>
                                        <p:tgtEl>
                                          <p:spTgt spid="3075">
                                            <p:txEl>
                                              <p:pRg st="0" end="0"/>
                                            </p:txEl>
                                          </p:spTgt>
                                        </p:tgtEl>
                                      </p:cBhvr>
                                    </p:animEffect>
                                    <p:anim calcmode="lin" valueType="num">
                                      <p:cBhvr>
                                        <p:cTn id="14" dur="10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tmplLst>
          <p:tmpl lvl="1">
            <p:tnLst>
              <p:par>
                <p:cTn presetID="47" presetClass="entr" presetSubtype="0" fill="hold" nodeType="after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1000"/>
                        <p:tgtEl>
                          <p:spTgt spid="3075"/>
                        </p:tgtEl>
                      </p:cBhvr>
                    </p:animEffect>
                    <p:anim calcmode="lin" valueType="num">
                      <p:cBhvr>
                        <p:cTn dur="1000" fill="hold"/>
                        <p:tgtEl>
                          <p:spTgt spid="3075"/>
                        </p:tgtEl>
                        <p:attrNameLst>
                          <p:attrName>ppt_x</p:attrName>
                        </p:attrNameLst>
                      </p:cBhvr>
                      <p:tavLst>
                        <p:tav tm="0">
                          <p:val>
                            <p:strVal val="#ppt_x"/>
                          </p:val>
                        </p:tav>
                        <p:tav tm="100000">
                          <p:val>
                            <p:strVal val="#ppt_x"/>
                          </p:val>
                        </p:tav>
                      </p:tavLst>
                    </p:anim>
                    <p:anim calcmode="lin" valueType="num">
                      <p:cBhvr>
                        <p:cTn dur="1000" fill="hold"/>
                        <p:tgtEl>
                          <p:spTgt spid="3075"/>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extLst>
      <p:ext uri="{BB962C8B-B14F-4D97-AF65-F5344CB8AC3E}">
        <p14:creationId xmlns:p14="http://schemas.microsoft.com/office/powerpoint/2010/main" val="341668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3328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51701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53885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41460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282855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67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46063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13734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3633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14FE72C-5956-4664-A222-5812A6FDB23F}" type="datetimeFigureOut">
              <a:rPr lang="en-US" smtClean="0"/>
              <a:pPr/>
              <a:t>8/24/2017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1019305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46661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4FE72C-5956-4664-A222-5812A6FDB23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E72C-5956-4664-A222-5812A6FDB23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4FE72C-5956-4664-A222-5812A6FDB23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4FE72C-5956-4664-A222-5812A6FDB23F}"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4FE72C-5956-4664-A222-5812A6FDB23F}" type="datetimeFigureOut">
              <a:rPr lang="en-US" smtClean="0"/>
              <a:pPr/>
              <a:t>8/24/2017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4FE72C-5956-4664-A222-5812A6FDB23F}" type="datetimeFigureOut">
              <a:rPr lang="en-US" smtClean="0"/>
              <a:pPr/>
              <a:t>8/24/2017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4FE72C-5956-4664-A222-5812A6FDB23F}" type="datetimeFigureOut">
              <a:rPr lang="en-US" smtClean="0"/>
              <a:pPr/>
              <a:t>8/24/2017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E72C-5956-4664-A222-5812A6FDB23F}"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4FE72C-5956-4664-A222-5812A6FDB23F}" type="datetimeFigureOut">
              <a:rPr lang="en-US" smtClean="0"/>
              <a:pPr/>
              <a:t>8/24/2017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14FE72C-5956-4664-A222-5812A6FDB23F}" type="datetimeFigureOut">
              <a:rPr lang="en-US" smtClean="0"/>
              <a:pPr/>
              <a:t>8/24/2017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296914419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E72C-5956-4664-A222-5812A6FDB23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4FE72C-5956-4664-A222-5812A6FDB23F}" type="datetimeFigureOut">
              <a:rPr lang="en-US" smtClean="0"/>
              <a:pPr/>
              <a:t>8/24/2017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4E2B44-78E0-4CD4-B747-721E181FCE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3025" y="836613"/>
            <a:ext cx="4441825" cy="528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67250" y="836613"/>
            <a:ext cx="4441825" cy="528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E14FE72C-5956-4664-A222-5812A6FDB23F}" type="datetimeFigureOut">
              <a:rPr lang="en-US" smtClean="0"/>
              <a:pPr/>
              <a:t>8/24/2017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9753110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E14FE72C-5956-4664-A222-5812A6FDB23F}" type="datetimeFigureOut">
              <a:rPr lang="en-US" smtClean="0"/>
              <a:pPr/>
              <a:t>8/24/2017</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543782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E14FE72C-5956-4664-A222-5812A6FDB23F}" type="datetimeFigureOut">
              <a:rPr lang="en-US" smtClean="0"/>
              <a:pPr/>
              <a:t>8/24/2017</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110393736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14FE72C-5956-4664-A222-5812A6FDB23F}" type="datetimeFigureOut">
              <a:rPr lang="en-US" smtClean="0"/>
              <a:pPr/>
              <a:t>8/24/2017</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228220629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14FE72C-5956-4664-A222-5812A6FDB23F}" type="datetimeFigureOut">
              <a:rPr lang="en-US" smtClean="0"/>
              <a:pPr/>
              <a:t>8/24/2017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43344891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14FE72C-5956-4664-A222-5812A6FDB23F}" type="datetimeFigureOut">
              <a:rPr lang="en-US" smtClean="0"/>
              <a:pPr/>
              <a:t>8/24/2017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4E2B44-78E0-4CD4-B747-721E181FCE86}" type="slidenum">
              <a:rPr lang="en-US" smtClean="0"/>
              <a:pPr/>
              <a:t>‹#›</a:t>
            </a:fld>
            <a:endParaRPr lang="en-US"/>
          </a:p>
        </p:txBody>
      </p:sp>
    </p:spTree>
    <p:extLst>
      <p:ext uri="{BB962C8B-B14F-4D97-AF65-F5344CB8AC3E}">
        <p14:creationId xmlns:p14="http://schemas.microsoft.com/office/powerpoint/2010/main" val="41230329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hyperlink" Target="http://www.m62.net/" TargetMode="External"/><Relationship Id="rId18" Type="http://schemas.openxmlformats.org/officeDocument/2006/relationships/image" Target="../media/image5.png"/><Relationship Id="rId3" Type="http://schemas.openxmlformats.org/officeDocument/2006/relationships/slideLayout" Target="../slideLayouts/slideLayout12.xml"/><Relationship Id="rId21" Type="http://schemas.openxmlformats.org/officeDocument/2006/relationships/image" Target="../media/image7.png"/><Relationship Id="rId7" Type="http://schemas.openxmlformats.org/officeDocument/2006/relationships/slideLayout" Target="../slideLayouts/slideLayout16.xml"/><Relationship Id="rId12" Type="http://schemas.openxmlformats.org/officeDocument/2006/relationships/theme" Target="../theme/theme2.xml"/><Relationship Id="rId17" Type="http://schemas.openxmlformats.org/officeDocument/2006/relationships/hyperlink" Target="http://www.m62.net/powerpoint-slides/" TargetMode="External"/><Relationship Id="rId2" Type="http://schemas.openxmlformats.org/officeDocument/2006/relationships/slideLayout" Target="../slideLayouts/slideLayout11.xml"/><Relationship Id="rId16" Type="http://schemas.openxmlformats.org/officeDocument/2006/relationships/image" Target="../media/image4.png"/><Relationship Id="rId20" Type="http://schemas.openxmlformats.org/officeDocument/2006/relationships/image" Target="../media/image6.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hyperlink" Target="http://www.m62.net/presentation-theory/bullet-points-dont-work/beyond-bullet-points/" TargetMode="External"/><Relationship Id="rId10" Type="http://schemas.openxmlformats.org/officeDocument/2006/relationships/slideLayout" Target="../slideLayouts/slideLayout19.xml"/><Relationship Id="rId19" Type="http://schemas.openxmlformats.org/officeDocument/2006/relationships/hyperlink" Target="http://www.m62.net/powerpoint-training/" TargetMode="Externa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6" name="Picture 12" descr="C:\Users\andersonl\Desktop\Logistics slid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70" y="5179"/>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73025" y="836613"/>
            <a:ext cx="9036050" cy="528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6" name="Rectangle 2"/>
          <p:cNvSpPr>
            <a:spLocks noGrp="1" noChangeArrowheads="1"/>
          </p:cNvSpPr>
          <p:nvPr>
            <p:ph type="title"/>
          </p:nvPr>
        </p:nvSpPr>
        <p:spPr bwMode="auto">
          <a:xfrm>
            <a:off x="1692275" y="188913"/>
            <a:ext cx="7416800"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33" name="Rectangle 9"/>
          <p:cNvSpPr>
            <a:spLocks noGrp="1" noChangeArrowheads="1"/>
          </p:cNvSpPr>
          <p:nvPr>
            <p:ph type="dt" sz="half" idx="2"/>
          </p:nvPr>
        </p:nvSpPr>
        <p:spPr bwMode="auto">
          <a:xfrm>
            <a:off x="2916238" y="6337300"/>
            <a:ext cx="15843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solidFill>
                  <a:schemeClr val="bg1"/>
                </a:solidFill>
              </a:defRPr>
            </a:lvl1pPr>
          </a:lstStyle>
          <a:p>
            <a:fld id="{E14FE72C-5956-4664-A222-5812A6FDB23F}" type="datetimeFigureOut">
              <a:rPr lang="en-US" smtClean="0"/>
              <a:pPr/>
              <a:t>8/24/2017</a:t>
            </a:fld>
            <a:endParaRPr lang="en-US"/>
          </a:p>
        </p:txBody>
      </p:sp>
      <p:sp>
        <p:nvSpPr>
          <p:cNvPr id="1034" name="Rectangle 10"/>
          <p:cNvSpPr>
            <a:spLocks noGrp="1" noChangeArrowheads="1"/>
          </p:cNvSpPr>
          <p:nvPr>
            <p:ph type="ftr" sz="quarter" idx="3"/>
          </p:nvPr>
        </p:nvSpPr>
        <p:spPr bwMode="auto">
          <a:xfrm>
            <a:off x="4572000" y="63373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solidFill>
                  <a:schemeClr val="bg1"/>
                </a:solidFill>
              </a:defRPr>
            </a:lvl1pPr>
          </a:lstStyle>
          <a:p>
            <a:endParaRPr lang="en-US"/>
          </a:p>
        </p:txBody>
      </p:sp>
      <p:sp>
        <p:nvSpPr>
          <p:cNvPr id="1035" name="Rectangle 11"/>
          <p:cNvSpPr>
            <a:spLocks noGrp="1" noChangeArrowheads="1"/>
          </p:cNvSpPr>
          <p:nvPr>
            <p:ph type="sldNum" sz="quarter" idx="4"/>
          </p:nvPr>
        </p:nvSpPr>
        <p:spPr bwMode="auto">
          <a:xfrm>
            <a:off x="7947025" y="6337300"/>
            <a:ext cx="11620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solidFill>
                  <a:schemeClr val="bg1"/>
                </a:solidFill>
              </a:defRPr>
            </a:lvl1pPr>
          </a:lstStyle>
          <a:p>
            <a:fld id="{6C4E2B44-78E0-4CD4-B747-721E181FCE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right)">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r" rtl="0" eaLnBrk="1" fontAlgn="base" hangingPunct="1">
        <a:spcBef>
          <a:spcPct val="0"/>
        </a:spcBef>
        <a:spcAft>
          <a:spcPct val="0"/>
        </a:spcAft>
        <a:defRPr sz="2400">
          <a:solidFill>
            <a:schemeClr val="bg1"/>
          </a:solidFill>
          <a:latin typeface="+mj-lt"/>
          <a:ea typeface="+mj-ea"/>
          <a:cs typeface="+mj-cs"/>
        </a:defRPr>
      </a:lvl1pPr>
      <a:lvl2pPr algn="r" rtl="0" eaLnBrk="1" fontAlgn="base" hangingPunct="1">
        <a:spcBef>
          <a:spcPct val="0"/>
        </a:spcBef>
        <a:spcAft>
          <a:spcPct val="0"/>
        </a:spcAft>
        <a:defRPr sz="2400">
          <a:solidFill>
            <a:schemeClr val="bg1"/>
          </a:solidFill>
          <a:latin typeface="Arial" charset="0"/>
        </a:defRPr>
      </a:lvl2pPr>
      <a:lvl3pPr algn="r" rtl="0" eaLnBrk="1" fontAlgn="base" hangingPunct="1">
        <a:spcBef>
          <a:spcPct val="0"/>
        </a:spcBef>
        <a:spcAft>
          <a:spcPct val="0"/>
        </a:spcAft>
        <a:defRPr sz="2400">
          <a:solidFill>
            <a:schemeClr val="bg1"/>
          </a:solidFill>
          <a:latin typeface="Arial" charset="0"/>
        </a:defRPr>
      </a:lvl3pPr>
      <a:lvl4pPr algn="r" rtl="0" eaLnBrk="1" fontAlgn="base" hangingPunct="1">
        <a:spcBef>
          <a:spcPct val="0"/>
        </a:spcBef>
        <a:spcAft>
          <a:spcPct val="0"/>
        </a:spcAft>
        <a:defRPr sz="2400">
          <a:solidFill>
            <a:schemeClr val="bg1"/>
          </a:solidFill>
          <a:latin typeface="Arial" charset="0"/>
        </a:defRPr>
      </a:lvl4pPr>
      <a:lvl5pPr algn="r" rtl="0" eaLnBrk="1" fontAlgn="base" hangingPunct="1">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2400">
          <a:solidFill>
            <a:schemeClr val="bg1"/>
          </a:solidFill>
          <a:latin typeface="Arial" charset="0"/>
        </a:defRPr>
      </a:lvl6pPr>
      <a:lvl7pPr marL="914400" algn="r" rtl="0" eaLnBrk="1" fontAlgn="base" hangingPunct="1">
        <a:spcBef>
          <a:spcPct val="0"/>
        </a:spcBef>
        <a:spcAft>
          <a:spcPct val="0"/>
        </a:spcAft>
        <a:defRPr sz="2400">
          <a:solidFill>
            <a:schemeClr val="bg1"/>
          </a:solidFill>
          <a:latin typeface="Arial" charset="0"/>
        </a:defRPr>
      </a:lvl7pPr>
      <a:lvl8pPr marL="1371600" algn="r" rtl="0" eaLnBrk="1" fontAlgn="base" hangingPunct="1">
        <a:spcBef>
          <a:spcPct val="0"/>
        </a:spcBef>
        <a:spcAft>
          <a:spcPct val="0"/>
        </a:spcAft>
        <a:defRPr sz="2400">
          <a:solidFill>
            <a:schemeClr val="bg1"/>
          </a:solidFill>
          <a:latin typeface="Arial" charset="0"/>
        </a:defRPr>
      </a:lvl8pPr>
      <a:lvl9pPr marL="1828800" algn="r" rtl="0" eaLnBrk="1" fontAlgn="base" hangingPunct="1">
        <a:spcBef>
          <a:spcPct val="0"/>
        </a:spcBef>
        <a:spcAft>
          <a:spcPct val="0"/>
        </a:spcAft>
        <a:defRPr sz="24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1">
            <a:gsLst>
              <a:gs pos="0">
                <a:schemeClr val="bg1"/>
              </a:gs>
              <a:gs pos="100000">
                <a:srgbClr val="D9D9D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6147" name="Rectangle 3"/>
          <p:cNvSpPr>
            <a:spLocks noChangeArrowheads="1"/>
          </p:cNvSpPr>
          <p:nvPr/>
        </p:nvSpPr>
        <p:spPr bwMode="auto">
          <a:xfrm>
            <a:off x="-93663" y="6453188"/>
            <a:ext cx="8532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p>
            <a:pPr algn="r"/>
            <a:r>
              <a:rPr lang="en-GB" sz="1200">
                <a:solidFill>
                  <a:srgbClr val="4D4D4D"/>
                </a:solidFill>
                <a:latin typeface="Neo Sans" pitchFamily="34" charset="0"/>
              </a:rPr>
              <a:t>m62 visualcommunications is the global leader in presentation effectiveness, from offices in the UK, USA, and Singapore</a:t>
            </a:r>
          </a:p>
        </p:txBody>
      </p:sp>
      <p:pic>
        <p:nvPicPr>
          <p:cNvPr id="6148" name="Picture 4" descr="m62-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02650" y="6484938"/>
            <a:ext cx="381000" cy="25717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1">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0350" y="777875"/>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2">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338" y="2673350"/>
            <a:ext cx="2000250" cy="1457325"/>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3">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7338" y="4568825"/>
            <a:ext cx="2000250" cy="1457325"/>
          </a:xfrm>
          <a:prstGeom prst="rect">
            <a:avLst/>
          </a:prstGeom>
          <a:noFill/>
          <a:extLst>
            <a:ext uri="{909E8E84-426E-40DD-AFC4-6F175D3DCCD1}">
              <a14:hiddenFill xmlns:a14="http://schemas.microsoft.com/office/drawing/2010/main">
                <a:solidFill>
                  <a:srgbClr val="FFFFFF"/>
                </a:solidFill>
              </a14:hiddenFill>
            </a:ext>
          </a:extLst>
        </p:spPr>
      </p:pic>
      <p:sp>
        <p:nvSpPr>
          <p:cNvPr id="6152" name="Text Box 8">
            <a:hlinkClick r:id="rId15"/>
          </p:cNvPr>
          <p:cNvSpPr txBox="1">
            <a:spLocks noChangeArrowheads="1"/>
          </p:cNvSpPr>
          <p:nvPr/>
        </p:nvSpPr>
        <p:spPr bwMode="auto">
          <a:xfrm>
            <a:off x="379413" y="2290763"/>
            <a:ext cx="16367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sz="1400">
                <a:solidFill>
                  <a:srgbClr val="135971"/>
                </a:solidFill>
                <a:latin typeface="Neo Sans" pitchFamily="34" charset="0"/>
              </a:rPr>
              <a:t>Beyond Bullet Points</a:t>
            </a:r>
          </a:p>
        </p:txBody>
      </p:sp>
      <p:sp>
        <p:nvSpPr>
          <p:cNvPr id="6153" name="Text Box 9">
            <a:hlinkClick r:id="rId17"/>
          </p:cNvPr>
          <p:cNvSpPr txBox="1">
            <a:spLocks noChangeArrowheads="1"/>
          </p:cNvSpPr>
          <p:nvPr/>
        </p:nvSpPr>
        <p:spPr bwMode="auto">
          <a:xfrm>
            <a:off x="379413" y="4189413"/>
            <a:ext cx="141763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sz="1400">
                <a:solidFill>
                  <a:srgbClr val="135971"/>
                </a:solidFill>
                <a:latin typeface="Neo Sans" pitchFamily="34" charset="0"/>
              </a:rPr>
              <a:t>PowerPoint Slides</a:t>
            </a:r>
          </a:p>
        </p:txBody>
      </p:sp>
      <p:sp>
        <p:nvSpPr>
          <p:cNvPr id="6154" name="Text Box 10">
            <a:hlinkClick r:id="rId19"/>
          </p:cNvPr>
          <p:cNvSpPr txBox="1">
            <a:spLocks noChangeArrowheads="1"/>
          </p:cNvSpPr>
          <p:nvPr/>
        </p:nvSpPr>
        <p:spPr bwMode="auto">
          <a:xfrm>
            <a:off x="379413" y="6084888"/>
            <a:ext cx="15986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r>
              <a:rPr lang="en-GB" sz="1400">
                <a:solidFill>
                  <a:srgbClr val="135971"/>
                </a:solidFill>
                <a:latin typeface="Neo Sans" pitchFamily="34" charset="0"/>
              </a:rPr>
              <a:t>PowerPoint Training</a:t>
            </a:r>
          </a:p>
        </p:txBody>
      </p:sp>
      <p:pic>
        <p:nvPicPr>
          <p:cNvPr id="6155" name="Picture 11" descr="b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20950" y="777875"/>
            <a:ext cx="6362700" cy="5248275"/>
          </a:xfrm>
          <a:prstGeom prst="rect">
            <a:avLst/>
          </a:prstGeom>
          <a:noFill/>
          <a:extLst>
            <a:ext uri="{909E8E84-426E-40DD-AFC4-6F175D3DCCD1}">
              <a14:hiddenFill xmlns:a14="http://schemas.microsoft.com/office/drawing/2010/main">
                <a:solidFill>
                  <a:srgbClr val="FFFFFF"/>
                </a:solidFill>
              </a14:hiddenFill>
            </a:ext>
          </a:extLst>
        </p:spPr>
      </p:pic>
      <p:sp>
        <p:nvSpPr>
          <p:cNvPr id="6156" name="Text Box 12"/>
          <p:cNvSpPr txBox="1">
            <a:spLocks noChangeArrowheads="1"/>
          </p:cNvSpPr>
          <p:nvPr/>
        </p:nvSpPr>
        <p:spPr bwMode="auto">
          <a:xfrm>
            <a:off x="28575" y="188913"/>
            <a:ext cx="91154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ctr"/>
            <a:r>
              <a:rPr lang="en-GB" sz="2100">
                <a:solidFill>
                  <a:srgbClr val="333333"/>
                </a:solidFill>
                <a:latin typeface="Neo Sans" pitchFamily="34" charset="0"/>
              </a:rPr>
              <a:t>It’s not the </a:t>
            </a:r>
            <a:r>
              <a:rPr lang="en-GB" sz="2100" b="1">
                <a:solidFill>
                  <a:srgbClr val="333333"/>
                </a:solidFill>
                <a:latin typeface="Neo Sans" pitchFamily="34" charset="0"/>
              </a:rPr>
              <a:t>design</a:t>
            </a:r>
            <a:r>
              <a:rPr lang="en-GB" sz="2100">
                <a:solidFill>
                  <a:srgbClr val="333333"/>
                </a:solidFill>
                <a:latin typeface="Neo Sans" pitchFamily="34" charset="0"/>
              </a:rPr>
              <a:t> of your template, it’s what you </a:t>
            </a:r>
            <a:r>
              <a:rPr lang="en-GB" sz="2100" b="1">
                <a:solidFill>
                  <a:srgbClr val="333333"/>
                </a:solidFill>
                <a:latin typeface="Neo Sans" pitchFamily="34" charset="0"/>
              </a:rPr>
              <a:t>do with it</a:t>
            </a:r>
            <a:r>
              <a:rPr lang="en-GB" sz="2100">
                <a:solidFill>
                  <a:srgbClr val="333333"/>
                </a:solidFill>
                <a:latin typeface="Neo Sans" pitchFamily="34" charset="0"/>
              </a:rPr>
              <a:t> that counts</a:t>
            </a:r>
          </a:p>
        </p:txBody>
      </p:sp>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1" fontAlgn="base" hangingPunct="1">
        <a:spcBef>
          <a:spcPct val="0"/>
        </a:spcBef>
        <a:spcAft>
          <a:spcPct val="0"/>
        </a:spcAft>
        <a:defRPr sz="2000">
          <a:solidFill>
            <a:srgbClr val="333333"/>
          </a:solidFill>
          <a:latin typeface="+mj-lt"/>
          <a:ea typeface="+mj-ea"/>
          <a:cs typeface="+mj-cs"/>
        </a:defRPr>
      </a:lvl1pPr>
      <a:lvl2pPr algn="ctr" rtl="0" eaLnBrk="1" fontAlgn="base" hangingPunct="1">
        <a:spcBef>
          <a:spcPct val="0"/>
        </a:spcBef>
        <a:spcAft>
          <a:spcPct val="0"/>
        </a:spcAft>
        <a:defRPr sz="2000">
          <a:solidFill>
            <a:srgbClr val="333333"/>
          </a:solidFill>
          <a:latin typeface="Neo Sans" pitchFamily="34" charset="0"/>
        </a:defRPr>
      </a:lvl2pPr>
      <a:lvl3pPr algn="ctr" rtl="0" eaLnBrk="1" fontAlgn="base" hangingPunct="1">
        <a:spcBef>
          <a:spcPct val="0"/>
        </a:spcBef>
        <a:spcAft>
          <a:spcPct val="0"/>
        </a:spcAft>
        <a:defRPr sz="2000">
          <a:solidFill>
            <a:srgbClr val="333333"/>
          </a:solidFill>
          <a:latin typeface="Neo Sans" pitchFamily="34" charset="0"/>
        </a:defRPr>
      </a:lvl3pPr>
      <a:lvl4pPr algn="ctr" rtl="0" eaLnBrk="1" fontAlgn="base" hangingPunct="1">
        <a:spcBef>
          <a:spcPct val="0"/>
        </a:spcBef>
        <a:spcAft>
          <a:spcPct val="0"/>
        </a:spcAft>
        <a:defRPr sz="2000">
          <a:solidFill>
            <a:srgbClr val="333333"/>
          </a:solidFill>
          <a:latin typeface="Neo Sans" pitchFamily="34" charset="0"/>
        </a:defRPr>
      </a:lvl4pPr>
      <a:lvl5pPr algn="ctr" rtl="0" eaLnBrk="1" fontAlgn="base" hangingPunct="1">
        <a:spcBef>
          <a:spcPct val="0"/>
        </a:spcBef>
        <a:spcAft>
          <a:spcPct val="0"/>
        </a:spcAft>
        <a:defRPr sz="2000">
          <a:solidFill>
            <a:srgbClr val="333333"/>
          </a:solidFill>
          <a:latin typeface="Neo Sans" pitchFamily="34" charset="0"/>
        </a:defRPr>
      </a:lvl5pPr>
      <a:lvl6pPr marL="457200" algn="ctr" rtl="0" eaLnBrk="1" fontAlgn="base" hangingPunct="1">
        <a:spcBef>
          <a:spcPct val="0"/>
        </a:spcBef>
        <a:spcAft>
          <a:spcPct val="0"/>
        </a:spcAft>
        <a:defRPr sz="2000">
          <a:solidFill>
            <a:srgbClr val="333333"/>
          </a:solidFill>
          <a:latin typeface="Neo Sans" pitchFamily="34" charset="0"/>
        </a:defRPr>
      </a:lvl6pPr>
      <a:lvl7pPr marL="914400" algn="ctr" rtl="0" eaLnBrk="1" fontAlgn="base" hangingPunct="1">
        <a:spcBef>
          <a:spcPct val="0"/>
        </a:spcBef>
        <a:spcAft>
          <a:spcPct val="0"/>
        </a:spcAft>
        <a:defRPr sz="2000">
          <a:solidFill>
            <a:srgbClr val="333333"/>
          </a:solidFill>
          <a:latin typeface="Neo Sans" pitchFamily="34" charset="0"/>
        </a:defRPr>
      </a:lvl7pPr>
      <a:lvl8pPr marL="1371600" algn="ctr" rtl="0" eaLnBrk="1" fontAlgn="base" hangingPunct="1">
        <a:spcBef>
          <a:spcPct val="0"/>
        </a:spcBef>
        <a:spcAft>
          <a:spcPct val="0"/>
        </a:spcAft>
        <a:defRPr sz="2000">
          <a:solidFill>
            <a:srgbClr val="333333"/>
          </a:solidFill>
          <a:latin typeface="Neo Sans" pitchFamily="34" charset="0"/>
        </a:defRPr>
      </a:lvl8pPr>
      <a:lvl9pPr marL="1828800" algn="ctr" rtl="0" eaLnBrk="1" fontAlgn="base" hangingPunct="1">
        <a:spcBef>
          <a:spcPct val="0"/>
        </a:spcBef>
        <a:spcAft>
          <a:spcPct val="0"/>
        </a:spcAft>
        <a:defRPr sz="2000">
          <a:solidFill>
            <a:srgbClr val="333333"/>
          </a:solidFill>
          <a:latin typeface="Neo Sans"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4FE72C-5956-4664-A222-5812A6FDB23F}" type="datetimeFigureOut">
              <a:rPr lang="en-US" smtClean="0"/>
              <a:pPr/>
              <a:t>8/24/2017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E2B44-78E0-4CD4-B747-721E181FCE8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2.xm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47.emf"/></Relationships>
</file>

<file path=ppt/slides/_rels/slide1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List_of_countries_and_dependencies_by_area" TargetMode="Externa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Kazakh_language"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hyperlink" Target="https://en.wikipedia.org/wiki/Turkic_languages" TargetMode="External"/><Relationship Id="rId4" Type="http://schemas.openxmlformats.org/officeDocument/2006/relationships/hyperlink" Target="https://en.wikipedia.org/wiki/Tuvan_languag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Ethnic_religion" TargetMode="External"/><Relationship Id="rId2" Type="http://schemas.openxmlformats.org/officeDocument/2006/relationships/image" Target="../media/image15.png"/><Relationship Id="rId1" Type="http://schemas.openxmlformats.org/officeDocument/2006/relationships/slideLayout" Target="../slideLayouts/slideLayout28.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22.jpe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endParaRPr lang="en-US" smtClean="0">
              <a:latin typeface="Arial" pitchFamily="34" charset="0"/>
              <a:cs typeface="Arial" pitchFamily="34" charset="0"/>
            </a:endParaRPr>
          </a:p>
        </p:txBody>
      </p:sp>
      <p:sp>
        <p:nvSpPr>
          <p:cNvPr id="10243" name="Content Placeholder 2"/>
          <p:cNvSpPr>
            <a:spLocks noGrp="1"/>
          </p:cNvSpPr>
          <p:nvPr>
            <p:ph idx="1"/>
          </p:nvPr>
        </p:nvSpPr>
        <p:spPr/>
        <p:txBody>
          <a:bodyPr/>
          <a:lstStyle/>
          <a:p>
            <a:pPr eaLnBrk="1" hangingPunct="1"/>
            <a:endParaRPr lang="en-US" smtClean="0"/>
          </a:p>
        </p:txBody>
      </p:sp>
      <p:pic>
        <p:nvPicPr>
          <p:cNvPr id="10244" name="Picture 3" descr="C:\Documents and Settings\Odko\Desktop\flag.jpg"/>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838200" y="1066800"/>
            <a:ext cx="7543800" cy="4939814"/>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endParaRPr lang="en-US" sz="40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endParaRPr>
          </a:p>
          <a:p>
            <a:pPr algn="ctr">
              <a:defRPr/>
            </a:pPr>
            <a:endParaRPr lang="en-US" sz="40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endParaRPr>
          </a:p>
          <a:p>
            <a:pPr algn="ctr">
              <a:defRPr/>
            </a:pPr>
            <a:r>
              <a:rPr lang="en-US" sz="40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rPr>
              <a:t>Native Country’s Introduction</a:t>
            </a:r>
            <a:r>
              <a:rPr lang="en-US" sz="44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rPr>
              <a:t> </a:t>
            </a:r>
            <a:endParaRPr lang="en-US" sz="32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endParaRPr>
          </a:p>
          <a:p>
            <a:pPr algn="ctr">
              <a:defRPr/>
            </a:pPr>
            <a:endParaRPr lang="en-US" sz="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a:p>
            <a:pPr algn="ctr">
              <a:defRPr/>
            </a:pPr>
            <a:r>
              <a:rPr lang="en-US" sz="96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rPr>
              <a:t>MONGOLIA</a:t>
            </a:r>
          </a:p>
          <a:p>
            <a:pPr algn="ctr">
              <a:defRPr/>
            </a:pPr>
            <a:r>
              <a:rPr lang="en-US" sz="66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rPr>
              <a:t> </a:t>
            </a:r>
          </a:p>
          <a:p>
            <a:pPr algn="ctr">
              <a:defRPr/>
            </a:pPr>
            <a:r>
              <a:rPr lang="en-US" sz="28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rPr>
              <a:t> </a:t>
            </a:r>
            <a:endParaRPr lang="en-US" sz="6600" b="1" dirty="0">
              <a:ln w="11430"/>
              <a:solidFill>
                <a:schemeClr val="bg1">
                  <a:lumMod val="20000"/>
                  <a:lumOff val="8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143000" y="188913"/>
            <a:ext cx="7416800" cy="490537"/>
          </a:xfrm>
        </p:spPr>
        <p:txBody>
          <a:bodyPr>
            <a:noAutofit/>
          </a:bodyPr>
          <a:lstStyle/>
          <a:p>
            <a:pPr algn="ctr" eaLnBrk="1" hangingPunct="1"/>
            <a:r>
              <a:rPr lang="en-US" sz="3200" b="1" dirty="0" smtClean="0">
                <a:solidFill>
                  <a:srgbClr val="C00000"/>
                </a:solidFill>
                <a:latin typeface="Arial" panose="020B0604020202020204" pitchFamily="34" charset="0"/>
                <a:cs typeface="Arial" panose="020B0604020202020204" pitchFamily="34" charset="0"/>
              </a:rPr>
              <a:t>Mongolian traditional </a:t>
            </a:r>
            <a:r>
              <a:rPr lang="en-US" sz="3200" b="1" dirty="0" err="1" smtClean="0">
                <a:solidFill>
                  <a:srgbClr val="C00000"/>
                </a:solidFill>
                <a:latin typeface="Arial" panose="020B0604020202020204" pitchFamily="34" charset="0"/>
                <a:cs typeface="Arial" panose="020B0604020202020204" pitchFamily="34" charset="0"/>
              </a:rPr>
              <a:t>ger</a:t>
            </a:r>
            <a:r>
              <a:rPr lang="en-US" sz="3200" b="1" dirty="0" smtClean="0">
                <a:solidFill>
                  <a:srgbClr val="C00000"/>
                </a:solidFill>
                <a:latin typeface="Arial" panose="020B0604020202020204" pitchFamily="34" charset="0"/>
                <a:cs typeface="Arial" panose="020B0604020202020204" pitchFamily="34" charset="0"/>
              </a:rPr>
              <a:t> </a:t>
            </a:r>
          </a:p>
        </p:txBody>
      </p:sp>
      <p:pic>
        <p:nvPicPr>
          <p:cNvPr id="31747" name="Picture 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 y="838200"/>
            <a:ext cx="4621212" cy="3048000"/>
          </a:xfrm>
          <a:noFill/>
        </p:spPr>
      </p:pic>
      <p:pic>
        <p:nvPicPr>
          <p:cNvPr id="317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58140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4616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1212" y="838200"/>
            <a:ext cx="452278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672779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solidFill>
                  <a:srgbClr val="C00000"/>
                </a:solidFill>
                <a:latin typeface="Arial" pitchFamily="34" charset="0"/>
                <a:cs typeface="Arial" pitchFamily="34" charset="0"/>
              </a:rPr>
              <a:t>Climate</a:t>
            </a:r>
            <a:endParaRPr lang="en-US" b="1" dirty="0">
              <a:solidFill>
                <a:srgbClr val="C00000"/>
              </a:solidFill>
              <a:latin typeface="Arial" pitchFamily="34" charset="0"/>
              <a:cs typeface="Arial" pitchFamily="34" charset="0"/>
            </a:endParaRPr>
          </a:p>
        </p:txBody>
      </p:sp>
      <p:pic>
        <p:nvPicPr>
          <p:cNvPr id="4" name="Picture 2" descr="D:\Documents\udval 2017\001 mongolian presentation_files\001-mongolian-presentation-47-638.jpg"/>
          <p:cNvPicPr>
            <a:picLocks noGrp="1" noChangeAspect="1" noChangeArrowheads="1"/>
          </p:cNvPicPr>
          <p:nvPr>
            <p:ph idx="1"/>
          </p:nvPr>
        </p:nvPicPr>
        <p:blipFill>
          <a:blip r:embed="rId2"/>
          <a:srcRect/>
          <a:stretch>
            <a:fillRect/>
          </a:stretch>
        </p:blipFill>
        <p:spPr bwMode="auto">
          <a:xfrm>
            <a:off x="381000" y="838200"/>
            <a:ext cx="8458200" cy="5562600"/>
          </a:xfrm>
          <a:prstGeom prst="rect">
            <a:avLst/>
          </a:prstGeom>
          <a:noFill/>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a:xfrm>
            <a:off x="762000" y="762000"/>
            <a:ext cx="7924800" cy="381000"/>
          </a:xfrm>
        </p:spPr>
        <p:txBody>
          <a:bodyPr/>
          <a:lstStyle/>
          <a:p>
            <a:pPr eaLnBrk="1" hangingPunct="1"/>
            <a:r>
              <a:rPr lang="en-US" sz="1600" smtClean="0"/>
              <a:t>Mongolian steppe’s area</a:t>
            </a:r>
          </a:p>
        </p:txBody>
      </p:sp>
      <p:sp>
        <p:nvSpPr>
          <p:cNvPr id="37891" name="Rectangle 3"/>
          <p:cNvSpPr>
            <a:spLocks noGrp="1" noChangeArrowheads="1"/>
          </p:cNvSpPr>
          <p:nvPr>
            <p:ph idx="1"/>
          </p:nvPr>
        </p:nvSpPr>
        <p:spPr>
          <a:xfrm>
            <a:off x="0" y="685800"/>
            <a:ext cx="9144000" cy="6172200"/>
          </a:xfrm>
        </p:spPr>
        <p:txBody>
          <a:bodyPr/>
          <a:lstStyle/>
          <a:p>
            <a:pPr eaLnBrk="1" hangingPunct="1"/>
            <a:endParaRPr lang="en-US" smtClean="0"/>
          </a:p>
        </p:txBody>
      </p:sp>
      <p:pic>
        <p:nvPicPr>
          <p:cNvPr id="37892" name="Picture 4" descr="naadam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4267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5" descr="sw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810000"/>
            <a:ext cx="487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6" descr="colo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609600"/>
            <a:ext cx="48768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7" descr="11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76600"/>
            <a:ext cx="4267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533400" y="-76200"/>
            <a:ext cx="8486775"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a:solidFill>
                  <a:schemeClr val="bg1"/>
                </a:solidFill>
                <a:latin typeface="+mj-lt"/>
                <a:ea typeface="+mj-ea"/>
                <a:cs typeface="+mj-cs"/>
              </a:defRPr>
            </a:lvl1pPr>
            <a:lvl2pPr algn="r" rtl="0" eaLnBrk="1" fontAlgn="base" hangingPunct="1">
              <a:spcBef>
                <a:spcPct val="0"/>
              </a:spcBef>
              <a:spcAft>
                <a:spcPct val="0"/>
              </a:spcAft>
              <a:defRPr sz="2400">
                <a:solidFill>
                  <a:schemeClr val="bg1"/>
                </a:solidFill>
                <a:latin typeface="Arial" charset="0"/>
              </a:defRPr>
            </a:lvl2pPr>
            <a:lvl3pPr algn="r" rtl="0" eaLnBrk="1" fontAlgn="base" hangingPunct="1">
              <a:spcBef>
                <a:spcPct val="0"/>
              </a:spcBef>
              <a:spcAft>
                <a:spcPct val="0"/>
              </a:spcAft>
              <a:defRPr sz="2400">
                <a:solidFill>
                  <a:schemeClr val="bg1"/>
                </a:solidFill>
                <a:latin typeface="Arial" charset="0"/>
              </a:defRPr>
            </a:lvl3pPr>
            <a:lvl4pPr algn="r" rtl="0" eaLnBrk="1" fontAlgn="base" hangingPunct="1">
              <a:spcBef>
                <a:spcPct val="0"/>
              </a:spcBef>
              <a:spcAft>
                <a:spcPct val="0"/>
              </a:spcAft>
              <a:defRPr sz="2400">
                <a:solidFill>
                  <a:schemeClr val="bg1"/>
                </a:solidFill>
                <a:latin typeface="Arial" charset="0"/>
              </a:defRPr>
            </a:lvl4pPr>
            <a:lvl5pPr algn="r" rtl="0" eaLnBrk="1" fontAlgn="base" hangingPunct="1">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2400">
                <a:solidFill>
                  <a:schemeClr val="bg1"/>
                </a:solidFill>
                <a:latin typeface="Arial" charset="0"/>
              </a:defRPr>
            </a:lvl6pPr>
            <a:lvl7pPr marL="914400" algn="r" rtl="0" eaLnBrk="1" fontAlgn="base" hangingPunct="1">
              <a:spcBef>
                <a:spcPct val="0"/>
              </a:spcBef>
              <a:spcAft>
                <a:spcPct val="0"/>
              </a:spcAft>
              <a:defRPr sz="2400">
                <a:solidFill>
                  <a:schemeClr val="bg1"/>
                </a:solidFill>
                <a:latin typeface="Arial" charset="0"/>
              </a:defRPr>
            </a:lvl7pPr>
            <a:lvl8pPr marL="1371600" algn="r" rtl="0" eaLnBrk="1" fontAlgn="base" hangingPunct="1">
              <a:spcBef>
                <a:spcPct val="0"/>
              </a:spcBef>
              <a:spcAft>
                <a:spcPct val="0"/>
              </a:spcAft>
              <a:defRPr sz="2400">
                <a:solidFill>
                  <a:schemeClr val="bg1"/>
                </a:solidFill>
                <a:latin typeface="Arial" charset="0"/>
              </a:defRPr>
            </a:lvl8pPr>
            <a:lvl9pPr marL="1828800" algn="r" rtl="0" eaLnBrk="1" fontAlgn="base" hangingPunct="1">
              <a:spcBef>
                <a:spcPct val="0"/>
              </a:spcBef>
              <a:spcAft>
                <a:spcPct val="0"/>
              </a:spcAft>
              <a:defRPr sz="2400">
                <a:solidFill>
                  <a:schemeClr val="bg1"/>
                </a:solidFill>
                <a:latin typeface="Arial" charset="0"/>
              </a:defRPr>
            </a:lvl9pPr>
          </a:lstStyle>
          <a:p>
            <a:pPr algn="ctr"/>
            <a:r>
              <a:rPr lang="en-US" sz="3200" b="1" dirty="0" smtClean="0">
                <a:solidFill>
                  <a:srgbClr val="C00000"/>
                </a:solidFill>
                <a:latin typeface="Arial" panose="020B0604020202020204" pitchFamily="34" charset="0"/>
                <a:cs typeface="Arial" panose="020B0604020202020204" pitchFamily="34" charset="0"/>
              </a:rPr>
              <a:t>Mongolian nature</a:t>
            </a:r>
          </a:p>
        </p:txBody>
      </p:sp>
    </p:spTree>
    <p:extLst>
      <p:ext uri="{BB962C8B-B14F-4D97-AF65-F5344CB8AC3E}">
        <p14:creationId xmlns:p14="http://schemas.microsoft.com/office/powerpoint/2010/main" val="36564928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0" y="685800"/>
            <a:ext cx="9144000" cy="6172200"/>
          </a:xfrm>
        </p:spPr>
        <p:txBody>
          <a:bodyPr/>
          <a:lstStyle/>
          <a:p>
            <a:pPr eaLnBrk="1" hangingPunct="1"/>
            <a:endParaRPr lang="en-US" smtClean="0"/>
          </a:p>
        </p:txBody>
      </p:sp>
      <p:pic>
        <p:nvPicPr>
          <p:cNvPr id="38916" name="Picture 4" descr="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84538"/>
            <a:ext cx="4286250"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4286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6" descr="cd65-s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724400"/>
            <a:ext cx="4876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monalt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667000"/>
            <a:ext cx="487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8" descr="2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762000"/>
            <a:ext cx="48768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0" y="0"/>
            <a:ext cx="8486775"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400">
                <a:solidFill>
                  <a:schemeClr val="bg1"/>
                </a:solidFill>
                <a:latin typeface="+mj-lt"/>
                <a:ea typeface="+mj-ea"/>
                <a:cs typeface="+mj-cs"/>
              </a:defRPr>
            </a:lvl1pPr>
            <a:lvl2pPr algn="r" rtl="0" eaLnBrk="1" fontAlgn="base" hangingPunct="1">
              <a:spcBef>
                <a:spcPct val="0"/>
              </a:spcBef>
              <a:spcAft>
                <a:spcPct val="0"/>
              </a:spcAft>
              <a:defRPr sz="2400">
                <a:solidFill>
                  <a:schemeClr val="bg1"/>
                </a:solidFill>
                <a:latin typeface="Arial" charset="0"/>
              </a:defRPr>
            </a:lvl2pPr>
            <a:lvl3pPr algn="r" rtl="0" eaLnBrk="1" fontAlgn="base" hangingPunct="1">
              <a:spcBef>
                <a:spcPct val="0"/>
              </a:spcBef>
              <a:spcAft>
                <a:spcPct val="0"/>
              </a:spcAft>
              <a:defRPr sz="2400">
                <a:solidFill>
                  <a:schemeClr val="bg1"/>
                </a:solidFill>
                <a:latin typeface="Arial" charset="0"/>
              </a:defRPr>
            </a:lvl3pPr>
            <a:lvl4pPr algn="r" rtl="0" eaLnBrk="1" fontAlgn="base" hangingPunct="1">
              <a:spcBef>
                <a:spcPct val="0"/>
              </a:spcBef>
              <a:spcAft>
                <a:spcPct val="0"/>
              </a:spcAft>
              <a:defRPr sz="2400">
                <a:solidFill>
                  <a:schemeClr val="bg1"/>
                </a:solidFill>
                <a:latin typeface="Arial" charset="0"/>
              </a:defRPr>
            </a:lvl4pPr>
            <a:lvl5pPr algn="r" rtl="0" eaLnBrk="1" fontAlgn="base" hangingPunct="1">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2400">
                <a:solidFill>
                  <a:schemeClr val="bg1"/>
                </a:solidFill>
                <a:latin typeface="Arial" charset="0"/>
              </a:defRPr>
            </a:lvl6pPr>
            <a:lvl7pPr marL="914400" algn="r" rtl="0" eaLnBrk="1" fontAlgn="base" hangingPunct="1">
              <a:spcBef>
                <a:spcPct val="0"/>
              </a:spcBef>
              <a:spcAft>
                <a:spcPct val="0"/>
              </a:spcAft>
              <a:defRPr sz="2400">
                <a:solidFill>
                  <a:schemeClr val="bg1"/>
                </a:solidFill>
                <a:latin typeface="Arial" charset="0"/>
              </a:defRPr>
            </a:lvl7pPr>
            <a:lvl8pPr marL="1371600" algn="r" rtl="0" eaLnBrk="1" fontAlgn="base" hangingPunct="1">
              <a:spcBef>
                <a:spcPct val="0"/>
              </a:spcBef>
              <a:spcAft>
                <a:spcPct val="0"/>
              </a:spcAft>
              <a:defRPr sz="2400">
                <a:solidFill>
                  <a:schemeClr val="bg1"/>
                </a:solidFill>
                <a:latin typeface="Arial" charset="0"/>
              </a:defRPr>
            </a:lvl8pPr>
            <a:lvl9pPr marL="1828800" algn="r" rtl="0" eaLnBrk="1" fontAlgn="base" hangingPunct="1">
              <a:spcBef>
                <a:spcPct val="0"/>
              </a:spcBef>
              <a:spcAft>
                <a:spcPct val="0"/>
              </a:spcAft>
              <a:defRPr sz="2400">
                <a:solidFill>
                  <a:schemeClr val="bg1"/>
                </a:solidFill>
                <a:latin typeface="Arial" charset="0"/>
              </a:defRPr>
            </a:lvl9pPr>
          </a:lstStyle>
          <a:p>
            <a:pPr algn="ctr"/>
            <a:r>
              <a:rPr lang="en-US" sz="3200" b="1" dirty="0" smtClean="0">
                <a:solidFill>
                  <a:srgbClr val="C00000"/>
                </a:solidFill>
                <a:latin typeface="Arial" panose="020B0604020202020204" pitchFamily="34" charset="0"/>
                <a:cs typeface="Arial" panose="020B0604020202020204" pitchFamily="34" charset="0"/>
              </a:rPr>
              <a:t>Mongolian nature</a:t>
            </a:r>
          </a:p>
        </p:txBody>
      </p:sp>
    </p:spTree>
    <p:extLst>
      <p:ext uri="{BB962C8B-B14F-4D97-AF65-F5344CB8AC3E}">
        <p14:creationId xmlns:p14="http://schemas.microsoft.com/office/powerpoint/2010/main" val="107495770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ocuments\udval 2017\001 mongolian presentation_files\001-mongolian-presentation-50-638.jpg"/>
          <p:cNvPicPr>
            <a:picLocks noGrp="1" noChangeAspect="1" noChangeArrowheads="1"/>
          </p:cNvPicPr>
          <p:nvPr>
            <p:ph idx="1"/>
          </p:nvPr>
        </p:nvPicPr>
        <p:blipFill>
          <a:blip r:embed="rId2"/>
          <a:srcRect/>
          <a:stretch>
            <a:fillRect/>
          </a:stretch>
        </p:blipFill>
        <p:spPr bwMode="auto">
          <a:xfrm>
            <a:off x="457200" y="142875"/>
            <a:ext cx="8296275" cy="6257925"/>
          </a:xfrm>
          <a:prstGeom prst="rect">
            <a:avLst/>
          </a:prstGeom>
          <a:noFill/>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562975" cy="868362"/>
          </a:xfrm>
        </p:spPr>
        <p:txBody>
          <a:bodyPr/>
          <a:lstStyle/>
          <a:p>
            <a:pPr algn="ctr" eaLnBrk="1" hangingPunct="1"/>
            <a:r>
              <a:rPr lang="en-US" sz="3200" b="1" dirty="0" err="1" smtClean="0">
                <a:solidFill>
                  <a:srgbClr val="C00000"/>
                </a:solidFill>
                <a:latin typeface="Arial" panose="020B0604020202020204" pitchFamily="34" charset="0"/>
                <a:cs typeface="Arial" panose="020B0604020202020204" pitchFamily="34" charset="0"/>
              </a:rPr>
              <a:t>Naadam</a:t>
            </a:r>
            <a:r>
              <a:rPr lang="en-US" sz="3200" b="1" dirty="0" smtClean="0">
                <a:solidFill>
                  <a:srgbClr val="C00000"/>
                </a:solidFill>
                <a:latin typeface="Arial" panose="020B0604020202020204" pitchFamily="34" charset="0"/>
                <a:cs typeface="Arial" panose="020B0604020202020204" pitchFamily="34" charset="0"/>
              </a:rPr>
              <a:t> festival </a:t>
            </a:r>
          </a:p>
        </p:txBody>
      </p:sp>
      <p:sp>
        <p:nvSpPr>
          <p:cNvPr id="35843" name="Content Placeholder 2"/>
          <p:cNvSpPr>
            <a:spLocks noGrp="1"/>
          </p:cNvSpPr>
          <p:nvPr>
            <p:ph idx="1"/>
          </p:nvPr>
        </p:nvSpPr>
        <p:spPr>
          <a:xfrm>
            <a:off x="3657600" y="4854804"/>
            <a:ext cx="3124200" cy="2239963"/>
          </a:xfrm>
        </p:spPr>
        <p:txBody>
          <a:bodyPr/>
          <a:lstStyle/>
          <a:p>
            <a:pPr eaLnBrk="1" hangingPunct="1">
              <a:buFontTx/>
              <a:buNone/>
            </a:pPr>
            <a:r>
              <a:rPr lang="en-US" sz="2000" b="1" dirty="0" smtClean="0">
                <a:latin typeface="Times New Roman" panose="02020603050405020304" pitchFamily="18" charset="0"/>
                <a:cs typeface="Times New Roman" panose="02020603050405020304" pitchFamily="18" charset="0"/>
              </a:rPr>
              <a:t>     The three games are:</a:t>
            </a:r>
          </a:p>
          <a:p>
            <a:pPr lvl="1"/>
            <a:r>
              <a:rPr lang="en-US" sz="2000" dirty="0" smtClean="0">
                <a:latin typeface="Times New Roman" panose="02020603050405020304" pitchFamily="18" charset="0"/>
                <a:cs typeface="Times New Roman" panose="02020603050405020304" pitchFamily="18" charset="0"/>
              </a:rPr>
              <a:t>Wrestling</a:t>
            </a:r>
          </a:p>
          <a:p>
            <a:pPr lvl="1"/>
            <a:r>
              <a:rPr lang="en-US" sz="2000" dirty="0" smtClean="0">
                <a:latin typeface="Times New Roman" panose="02020603050405020304" pitchFamily="18" charset="0"/>
                <a:cs typeface="Times New Roman" panose="02020603050405020304" pitchFamily="18" charset="0"/>
              </a:rPr>
              <a:t>Horse racing</a:t>
            </a:r>
          </a:p>
          <a:p>
            <a:pPr lvl="1"/>
            <a:r>
              <a:rPr lang="en-US" sz="2000" dirty="0" smtClean="0">
                <a:latin typeface="Times New Roman" panose="02020603050405020304" pitchFamily="18" charset="0"/>
                <a:cs typeface="Times New Roman" panose="02020603050405020304" pitchFamily="18" charset="0"/>
              </a:rPr>
              <a:t>Archery</a:t>
            </a:r>
          </a:p>
          <a:p>
            <a:pPr eaLnBrk="1" hangingPunct="1"/>
            <a:endParaRPr lang="en-US" sz="2000" b="1" dirty="0" smtClean="0">
              <a:latin typeface="Times New Roman" panose="02020603050405020304" pitchFamily="18" charset="0"/>
              <a:cs typeface="Times New Roman" panose="02020603050405020304" pitchFamily="18" charset="0"/>
            </a:endParaRPr>
          </a:p>
          <a:p>
            <a:pPr eaLnBrk="1" hangingPunct="1"/>
            <a:endParaRPr lang="en-US" sz="2000" b="1" dirty="0" smtClean="0">
              <a:latin typeface="Times New Roman" panose="02020603050405020304" pitchFamily="18" charset="0"/>
              <a:cs typeface="Times New Roman" panose="02020603050405020304" pitchFamily="18" charset="0"/>
            </a:endParaRPr>
          </a:p>
          <a:p>
            <a:pPr eaLnBrk="1" hangingPunct="1"/>
            <a:endParaRPr lang="en-US" sz="2000" b="1" dirty="0" smtClean="0">
              <a:latin typeface="Times New Roman" panose="02020603050405020304" pitchFamily="18" charset="0"/>
              <a:cs typeface="Times New Roman" panose="02020603050405020304" pitchFamily="18" charset="0"/>
            </a:endParaRPr>
          </a:p>
          <a:p>
            <a:pPr eaLnBrk="1" hangingPunct="1"/>
            <a:endParaRPr lang="en-US" sz="2000" dirty="0" smtClean="0">
              <a:latin typeface="Times New Roman" panose="02020603050405020304" pitchFamily="18" charset="0"/>
              <a:cs typeface="Times New Roman" panose="02020603050405020304" pitchFamily="18" charset="0"/>
            </a:endParaRPr>
          </a:p>
        </p:txBody>
      </p:sp>
      <p:pic>
        <p:nvPicPr>
          <p:cNvPr id="358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04499"/>
            <a:ext cx="2705100" cy="194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219200"/>
            <a:ext cx="31242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876800"/>
            <a:ext cx="289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5354425" y="2986431"/>
            <a:ext cx="3581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sz="2000" dirty="0" smtClean="0">
                <a:latin typeface="Times New Roman" panose="02020603050405020304" pitchFamily="18" charset="0"/>
                <a:cs typeface="Times New Roman" panose="02020603050405020304" pitchFamily="18" charset="0"/>
              </a:rPr>
              <a:t>The biggest festival is held in the Mongolian capital Ulaanbaatar during the National Holiday from July 11 – 13. </a:t>
            </a:r>
          </a:p>
          <a:p>
            <a:endParaRPr lang="en-US" sz="2000" dirty="0" smtClean="0">
              <a:latin typeface="Times New Roman" panose="02020603050405020304" pitchFamily="18" charset="0"/>
              <a:cs typeface="Times New Roman" panose="02020603050405020304" pitchFamily="18" charset="0"/>
            </a:endParaRPr>
          </a:p>
          <a:p>
            <a:pPr>
              <a:buFontTx/>
              <a:buNone/>
            </a:pPr>
            <a:r>
              <a:rPr lang="en-US" sz="2000" b="1" dirty="0" smtClean="0">
                <a:latin typeface="Times New Roman" panose="02020603050405020304" pitchFamily="18" charset="0"/>
                <a:cs typeface="Times New Roman" panose="02020603050405020304" pitchFamily="18" charset="0"/>
              </a:rPr>
              <a:t>     </a:t>
            </a:r>
          </a:p>
          <a:p>
            <a:endParaRPr lang="en-US" sz="2000" b="1"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p:txBody>
      </p:sp>
      <p:sp>
        <p:nvSpPr>
          <p:cNvPr id="8" name="Content Placeholder 2"/>
          <p:cNvSpPr txBox="1">
            <a:spLocks/>
          </p:cNvSpPr>
          <p:nvPr/>
        </p:nvSpPr>
        <p:spPr bwMode="auto">
          <a:xfrm>
            <a:off x="3810000" y="1232556"/>
            <a:ext cx="3581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r>
              <a:rPr lang="en-US" sz="2000" b="1" dirty="0" err="1" smtClean="0">
                <a:latin typeface="Times New Roman" panose="02020603050405020304" pitchFamily="18" charset="0"/>
                <a:cs typeface="Times New Roman" panose="02020603050405020304" pitchFamily="18" charset="0"/>
              </a:rPr>
              <a:t>Naadam</a:t>
            </a:r>
            <a:r>
              <a:rPr lang="en-US" sz="2000" dirty="0" smtClean="0">
                <a:latin typeface="Times New Roman" panose="02020603050405020304" pitchFamily="18" charset="0"/>
                <a:cs typeface="Times New Roman" panose="02020603050405020304" pitchFamily="18" charset="0"/>
              </a:rPr>
              <a:t> is a traditional type of festival in Mongolia. The festival is also locally termed </a:t>
            </a:r>
            <a:r>
              <a:rPr lang="mn-MN" sz="2000" dirty="0" smtClean="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The three games of men“</a:t>
            </a:r>
          </a:p>
          <a:p>
            <a:endParaRPr lang="en-US" sz="2000" dirty="0" smtClean="0">
              <a:latin typeface="Times New Roman" panose="02020603050405020304" pitchFamily="18" charset="0"/>
              <a:cs typeface="Times New Roman" panose="02020603050405020304" pitchFamily="18" charset="0"/>
            </a:endParaRPr>
          </a:p>
          <a:p>
            <a:endParaRPr lang="en-US"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1156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305800" cy="717550"/>
          </a:xfrm>
        </p:spPr>
        <p:txBody>
          <a:bodyPr>
            <a:normAutofit/>
          </a:bodyPr>
          <a:lstStyle/>
          <a:p>
            <a:pPr algn="ctr"/>
            <a:r>
              <a:rPr lang="en-US" sz="3200" dirty="0" smtClean="0">
                <a:solidFill>
                  <a:srgbClr val="FF0000"/>
                </a:solidFill>
                <a:latin typeface="Arial" panose="020B0604020202020204" pitchFamily="34" charset="0"/>
                <a:cs typeface="Arial" panose="020B0604020202020204" pitchFamily="34" charset="0"/>
              </a:rPr>
              <a:t>Natural resources </a:t>
            </a:r>
            <a:endParaRPr lang="en-US" sz="3200" dirty="0">
              <a:solidFill>
                <a:srgbClr val="FF0000"/>
              </a:solidFill>
              <a:latin typeface="Arial" panose="020B0604020202020204" pitchFamily="34" charset="0"/>
              <a:cs typeface="Arial" panose="020B0604020202020204" pitchFamily="34" charset="0"/>
            </a:endParaRPr>
          </a:p>
        </p:txBody>
      </p:sp>
      <p:sp>
        <p:nvSpPr>
          <p:cNvPr id="4" name="Text Placeholder 3"/>
          <p:cNvSpPr>
            <a:spLocks noGrp="1"/>
          </p:cNvSpPr>
          <p:nvPr>
            <p:ph type="body" sz="half" idx="2"/>
          </p:nvPr>
        </p:nvSpPr>
        <p:spPr>
          <a:xfrm>
            <a:off x="457200" y="1143000"/>
            <a:ext cx="3008313" cy="4983163"/>
          </a:xfrm>
        </p:spPr>
        <p:txBody>
          <a:bodyPr>
            <a:normAutofit/>
          </a:bodyPr>
          <a:lstStyle/>
          <a:p>
            <a:r>
              <a:rPr lang="en-US" sz="2000" dirty="0" smtClean="0">
                <a:latin typeface="Times New Roman" panose="02020603050405020304" pitchFamily="18" charset="0"/>
                <a:cs typeface="Times New Roman" panose="02020603050405020304" pitchFamily="18" charset="0"/>
              </a:rPr>
              <a:t>Minerals represent more than 80% of Mongolia's exports, a proportion expected to eventually rise to 95%. </a:t>
            </a:r>
            <a:endParaRPr lang="en-US" sz="2000" dirty="0">
              <a:latin typeface="Times New Roman" panose="02020603050405020304" pitchFamily="18" charset="0"/>
              <a:cs typeface="Times New Roman" panose="02020603050405020304" pitchFamily="18" charset="0"/>
            </a:endParaRPr>
          </a:p>
        </p:txBody>
      </p:sp>
      <p:pic>
        <p:nvPicPr>
          <p:cNvPr id="8" name="Content Placeholder 7" descr="001-mongolian-presentation-24-638.jpg"/>
          <p:cNvPicPr>
            <a:picLocks noGrp="1" noChangeAspect="1"/>
          </p:cNvPicPr>
          <p:nvPr>
            <p:ph idx="1"/>
          </p:nvPr>
        </p:nvPicPr>
        <p:blipFill>
          <a:blip r:embed="rId2"/>
          <a:stretch>
            <a:fillRect/>
          </a:stretch>
        </p:blipFill>
        <p:spPr>
          <a:xfrm>
            <a:off x="3505200" y="1219200"/>
            <a:ext cx="5257800" cy="5195509"/>
          </a:xfr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152400"/>
            <a:ext cx="7772400" cy="762000"/>
          </a:xfrm>
        </p:spPr>
        <p:txBody>
          <a:bodyPr/>
          <a:lstStyle/>
          <a:p>
            <a:pPr algn="ctr"/>
            <a:r>
              <a:rPr lang="en-US" altLang="zh-CN" sz="3200" b="1" dirty="0" smtClean="0">
                <a:solidFill>
                  <a:srgbClr val="C00000"/>
                </a:solidFill>
                <a:latin typeface="Arial" pitchFamily="34" charset="0"/>
                <a:ea typeface="SimSun" pitchFamily="2" charset="-122"/>
                <a:cs typeface="Arial" pitchFamily="34" charset="0"/>
              </a:rPr>
              <a:t>ULAANBAATAR-Capital city</a:t>
            </a:r>
            <a:endParaRPr lang="en-US" altLang="zh-CN" b="1" dirty="0" smtClean="0">
              <a:solidFill>
                <a:srgbClr val="C00000"/>
              </a:solidFill>
              <a:latin typeface="Arial" pitchFamily="34" charset="0"/>
              <a:ea typeface="SimSun" pitchFamily="2" charset="-122"/>
              <a:cs typeface="Arial" pitchFamily="34" charset="0"/>
            </a:endParaRPr>
          </a:p>
        </p:txBody>
      </p:sp>
      <p:sp>
        <p:nvSpPr>
          <p:cNvPr id="25603" name="Rectangle 3"/>
          <p:cNvSpPr>
            <a:spLocks noGrp="1" noChangeArrowheads="1"/>
          </p:cNvSpPr>
          <p:nvPr>
            <p:ph idx="1"/>
          </p:nvPr>
        </p:nvSpPr>
        <p:spPr>
          <a:xfrm>
            <a:off x="685800" y="914400"/>
            <a:ext cx="6248400" cy="1447799"/>
          </a:xfrm>
          <a:noFill/>
        </p:spPr>
        <p:txBody>
          <a:bodyPr>
            <a:normAutofit lnSpcReduction="10000"/>
          </a:bodyPr>
          <a:lstStyle/>
          <a:p>
            <a:r>
              <a:rPr lang="en-US" sz="2000" dirty="0" smtClean="0">
                <a:latin typeface="Arial" pitchFamily="34" charset="0"/>
                <a:cs typeface="Arial" pitchFamily="34" charset="0"/>
              </a:rPr>
              <a:t>Founded in 1639</a:t>
            </a:r>
          </a:p>
          <a:p>
            <a:pPr>
              <a:buFont typeface="Arial" pitchFamily="34" charset="0"/>
              <a:buChar char="•"/>
            </a:pPr>
            <a:r>
              <a:rPr lang="en-US" sz="2000" dirty="0" smtClean="0">
                <a:latin typeface="Arial" pitchFamily="34" charset="0"/>
                <a:cs typeface="Arial" pitchFamily="34" charset="0"/>
              </a:rPr>
              <a:t>Population</a:t>
            </a:r>
            <a:r>
              <a:rPr lang="en-US" sz="2000" dirty="0">
                <a:latin typeface="Arial" pitchFamily="34" charset="0"/>
                <a:cs typeface="Arial" pitchFamily="34" charset="0"/>
              </a:rPr>
              <a:t>:                     :1,372,000</a:t>
            </a:r>
          </a:p>
          <a:p>
            <a:pPr>
              <a:buFont typeface="Arial" pitchFamily="34" charset="0"/>
              <a:buChar char="•"/>
            </a:pPr>
            <a:r>
              <a:rPr lang="en-US" sz="2000" dirty="0">
                <a:latin typeface="Arial" pitchFamily="34" charset="0"/>
                <a:cs typeface="Arial" pitchFamily="34" charset="0"/>
              </a:rPr>
              <a:t>Population density:         :272 (people /sq. km)</a:t>
            </a:r>
            <a:endParaRPr lang="mn-MN" sz="2000" dirty="0">
              <a:latin typeface="Arial" pitchFamily="34" charset="0"/>
              <a:cs typeface="Arial" pitchFamily="34" charset="0"/>
            </a:endParaRPr>
          </a:p>
          <a:p>
            <a:pPr>
              <a:buFont typeface="Arial" pitchFamily="34" charset="0"/>
              <a:buChar char="•"/>
            </a:pPr>
            <a:r>
              <a:rPr lang="en-US" sz="2000" dirty="0" smtClean="0">
                <a:latin typeface="Arial" pitchFamily="34" charset="0"/>
                <a:cs typeface="Arial" pitchFamily="34" charset="0"/>
              </a:rPr>
              <a:t>Coldest </a:t>
            </a:r>
            <a:r>
              <a:rPr lang="en-US" sz="2000" dirty="0">
                <a:latin typeface="Arial" pitchFamily="34" charset="0"/>
                <a:cs typeface="Arial" pitchFamily="34" charset="0"/>
              </a:rPr>
              <a:t>capital city (-36-40°C</a:t>
            </a:r>
            <a:r>
              <a:rPr lang="en-US" sz="2000" dirty="0" smtClean="0">
                <a:latin typeface="Arial" pitchFamily="34" charset="0"/>
                <a:cs typeface="Arial" pitchFamily="34" charset="0"/>
              </a:rPr>
              <a:t>) in the world</a:t>
            </a:r>
            <a:endParaRPr lang="en-US" sz="2000" dirty="0" smtClean="0">
              <a:latin typeface="Arial" pitchFamily="34" charset="0"/>
              <a:cs typeface="Arial" pitchFamily="34" charset="0"/>
            </a:endParaRPr>
          </a:p>
        </p:txBody>
      </p:sp>
      <p:pic>
        <p:nvPicPr>
          <p:cNvPr id="25604" name="Picture 4"/>
          <p:cNvPicPr>
            <a:picLocks noChangeAspect="1" noChangeArrowheads="1"/>
          </p:cNvPicPr>
          <p:nvPr/>
        </p:nvPicPr>
        <p:blipFill>
          <a:blip r:embed="rId3"/>
          <a:srcRect/>
          <a:stretch>
            <a:fillRect/>
          </a:stretch>
        </p:blipFill>
        <p:spPr bwMode="auto">
          <a:xfrm>
            <a:off x="0" y="2438400"/>
            <a:ext cx="4572000" cy="2162175"/>
          </a:xfrm>
          <a:prstGeom prst="rect">
            <a:avLst/>
          </a:prstGeom>
          <a:noFill/>
          <a:ln w="9525">
            <a:noFill/>
            <a:miter lim="800000"/>
            <a:headEnd/>
            <a:tailEnd/>
          </a:ln>
        </p:spPr>
      </p:pic>
      <p:pic>
        <p:nvPicPr>
          <p:cNvPr id="25605" name="Picture 5"/>
          <p:cNvPicPr>
            <a:picLocks noChangeAspect="1" noChangeArrowheads="1"/>
          </p:cNvPicPr>
          <p:nvPr/>
        </p:nvPicPr>
        <p:blipFill>
          <a:blip r:embed="rId4"/>
          <a:srcRect/>
          <a:stretch>
            <a:fillRect/>
          </a:stretch>
        </p:blipFill>
        <p:spPr bwMode="auto">
          <a:xfrm>
            <a:off x="4572000" y="2438399"/>
            <a:ext cx="4572000" cy="2209801"/>
          </a:xfrm>
          <a:prstGeom prst="rect">
            <a:avLst/>
          </a:prstGeom>
          <a:noFill/>
          <a:ln w="9525">
            <a:noFill/>
            <a:miter lim="800000"/>
            <a:headEnd/>
            <a:tailEnd/>
          </a:ln>
        </p:spPr>
      </p:pic>
      <p:pic>
        <p:nvPicPr>
          <p:cNvPr id="25607" name="Picture 7"/>
          <p:cNvPicPr>
            <a:picLocks noChangeAspect="1" noChangeArrowheads="1"/>
          </p:cNvPicPr>
          <p:nvPr/>
        </p:nvPicPr>
        <p:blipFill>
          <a:blip r:embed="rId5"/>
          <a:srcRect/>
          <a:stretch>
            <a:fillRect/>
          </a:stretch>
        </p:blipFill>
        <p:spPr bwMode="auto">
          <a:xfrm>
            <a:off x="4572000" y="4648200"/>
            <a:ext cx="4572000" cy="2209800"/>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648201"/>
            <a:ext cx="45720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954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2819400"/>
            <a:ext cx="9144000" cy="1524000"/>
          </a:xfrm>
          <a:prstGeom prst="rect">
            <a:avLst/>
          </a:prstGeom>
          <a:solidFill>
            <a:srgbClr val="004098"/>
          </a:solidFill>
          <a:ln w="9525">
            <a:noFill/>
            <a:miter lim="800000"/>
            <a:headEnd/>
            <a:tailEnd/>
          </a:ln>
        </p:spPr>
        <p:txBody>
          <a:bodyPr wrap="none" anchor="ctr"/>
          <a:lstStyle/>
          <a:p>
            <a:pPr algn="ctr"/>
            <a:endParaRPr lang="en-GB">
              <a:solidFill>
                <a:srgbClr val="004098"/>
              </a:solidFill>
            </a:endParaRPr>
          </a:p>
        </p:txBody>
      </p:sp>
      <p:sp>
        <p:nvSpPr>
          <p:cNvPr id="3" name="Text Box 6"/>
          <p:cNvSpPr txBox="1">
            <a:spLocks noChangeArrowheads="1"/>
          </p:cNvSpPr>
          <p:nvPr/>
        </p:nvSpPr>
        <p:spPr bwMode="auto">
          <a:xfrm>
            <a:off x="533400" y="2819400"/>
            <a:ext cx="7772400" cy="1384920"/>
          </a:xfrm>
          <a:prstGeom prst="rect">
            <a:avLst/>
          </a:prstGeom>
          <a:noFill/>
          <a:ln w="9525">
            <a:noFill/>
            <a:miter lim="800000"/>
            <a:headEnd/>
            <a:tailEnd/>
          </a:ln>
        </p:spPr>
        <p:txBody>
          <a:bodyPr wrap="none"/>
          <a:lstStyle/>
          <a:p>
            <a:pPr algn="ctr">
              <a:spcBef>
                <a:spcPct val="50000"/>
              </a:spcBef>
            </a:pPr>
            <a:endParaRPr lang="en-US" sz="2400" b="1" dirty="0">
              <a:solidFill>
                <a:schemeClr val="bg1"/>
              </a:solidFill>
              <a:latin typeface="Arial" pitchFamily="34" charset="0"/>
              <a:cs typeface="Arial" pitchFamily="34" charset="0"/>
            </a:endParaRPr>
          </a:p>
          <a:p>
            <a:pPr algn="ctr">
              <a:spcBef>
                <a:spcPct val="50000"/>
              </a:spcBef>
            </a:pPr>
            <a:r>
              <a:rPr lang="en-US" sz="2400" b="1" dirty="0" smtClean="0">
                <a:solidFill>
                  <a:schemeClr val="bg1"/>
                </a:solidFill>
                <a:latin typeface="Arial" pitchFamily="34" charset="0"/>
                <a:cs typeface="Arial" pitchFamily="34" charset="0"/>
              </a:rPr>
              <a:t>Current status of accreditation in Mongolia</a:t>
            </a:r>
            <a:endParaRPr lang="en-US" sz="2400" b="1" dirty="0">
              <a:solidFill>
                <a:schemeClr val="bg1"/>
              </a:solidFill>
              <a:latin typeface="Arial" pitchFamily="34" charset="0"/>
              <a:cs typeface="Arial" pitchFamily="34" charset="0"/>
            </a:endParaRPr>
          </a:p>
        </p:txBody>
      </p:sp>
      <p:pic>
        <p:nvPicPr>
          <p:cNvPr id="5" name="Picture 15" descr="http://www.camacs.ca/images/accreditati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480" y="611220"/>
            <a:ext cx="2016223" cy="197084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6858000" y="457200"/>
            <a:ext cx="1219200" cy="1738313"/>
          </a:xfrm>
          <a:prstGeom prst="rect">
            <a:avLst/>
          </a:prstGeom>
          <a:solidFill>
            <a:srgbClr val="3366FF"/>
          </a:solidFill>
          <a:ln w="9525">
            <a:solidFill>
              <a:srgbClr val="000000"/>
            </a:solidFill>
            <a:miter lim="800000"/>
            <a:headEnd/>
            <a:tailEnd/>
          </a:ln>
        </p:spPr>
        <p:txBody>
          <a:bodyPr/>
          <a:lstStyle/>
          <a:p>
            <a:pPr algn="ctr"/>
            <a:endParaRPr lang="en-US" altLang="en-US" sz="1200">
              <a:latin typeface="Times New Roman" pitchFamily="18" charset="0"/>
            </a:endParaRPr>
          </a:p>
          <a:p>
            <a:pPr algn="ctr"/>
            <a:endParaRPr lang="en-US" altLang="en-US" sz="1400" b="1">
              <a:solidFill>
                <a:srgbClr val="FFFFFF"/>
              </a:solidFill>
              <a:latin typeface="Times New Roman" pitchFamily="18" charset="0"/>
            </a:endParaRPr>
          </a:p>
          <a:p>
            <a:pPr algn="ctr"/>
            <a:endParaRPr lang="en-US" altLang="en-US" sz="1400" b="1">
              <a:solidFill>
                <a:srgbClr val="FFFFFF"/>
              </a:solidFill>
              <a:latin typeface="Times New Roman" pitchFamily="18" charset="0"/>
            </a:endParaRPr>
          </a:p>
        </p:txBody>
      </p:sp>
      <p:pic>
        <p:nvPicPr>
          <p:cNvPr id="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9601" y="620688"/>
            <a:ext cx="40659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6858000" y="1371600"/>
            <a:ext cx="1219200"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altLang="en-US" sz="1000" b="1" dirty="0">
                <a:solidFill>
                  <a:srgbClr val="FFFFFF"/>
                </a:solidFill>
                <a:latin typeface="Times New Roman" pitchFamily="18" charset="0"/>
              </a:rPr>
              <a:t>MNAS</a:t>
            </a:r>
          </a:p>
          <a:p>
            <a:pPr algn="ctr" eaLnBrk="1" hangingPunct="1"/>
            <a:endParaRPr lang="en-US" altLang="en-US" sz="1000" dirty="0">
              <a:latin typeface="Times New Roman" pitchFamily="18" charset="0"/>
            </a:endParaRPr>
          </a:p>
          <a:p>
            <a:pPr algn="ctr" eaLnBrk="1" hangingPunct="1"/>
            <a:r>
              <a:rPr lang="en-US" altLang="en-US" sz="900" b="1" dirty="0">
                <a:solidFill>
                  <a:srgbClr val="FFFFFF"/>
                </a:solidFill>
                <a:latin typeface="Times New Roman" pitchFamily="18" charset="0"/>
              </a:rPr>
              <a:t>MONGOLIAN</a:t>
            </a:r>
          </a:p>
          <a:p>
            <a:pPr algn="ctr" eaLnBrk="1" hangingPunct="1"/>
            <a:r>
              <a:rPr lang="en-US" altLang="en-US" sz="900" b="1" dirty="0">
                <a:solidFill>
                  <a:srgbClr val="FFFFFF"/>
                </a:solidFill>
                <a:latin typeface="Times New Roman" pitchFamily="18" charset="0"/>
              </a:rPr>
              <a:t>ACCREDITATION</a:t>
            </a:r>
          </a:p>
          <a:p>
            <a:pPr algn="ctr" eaLnBrk="1" hangingPunct="1"/>
            <a:r>
              <a:rPr lang="en-US" altLang="en-US" sz="900" b="1" dirty="0">
                <a:solidFill>
                  <a:srgbClr val="FFFFFF"/>
                </a:solidFill>
                <a:latin typeface="Times New Roman" pitchFamily="18" charset="0"/>
              </a:rPr>
              <a:t>SYSTEM</a:t>
            </a:r>
          </a:p>
        </p:txBody>
      </p:sp>
    </p:spTree>
    <p:extLst>
      <p:ext uri="{BB962C8B-B14F-4D97-AF65-F5344CB8AC3E}">
        <p14:creationId xmlns:p14="http://schemas.microsoft.com/office/powerpoint/2010/main" val="331819395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1143000"/>
          </a:xfrm>
        </p:spPr>
        <p:txBody>
          <a:bodyPr/>
          <a:lstStyle/>
          <a:p>
            <a:r>
              <a:rPr lang="en-US" b="1" dirty="0" smtClean="0">
                <a:solidFill>
                  <a:srgbClr val="0066FF"/>
                </a:solidFill>
              </a:rPr>
              <a:t>MASM</a:t>
            </a:r>
            <a:endParaRPr lang="en-US" b="1" dirty="0">
              <a:solidFill>
                <a:srgbClr val="0066FF"/>
              </a:solidFill>
            </a:endParaRPr>
          </a:p>
        </p:txBody>
      </p:sp>
      <p:sp>
        <p:nvSpPr>
          <p:cNvPr id="4" name="Content Placeholder 3"/>
          <p:cNvSpPr>
            <a:spLocks noGrp="1"/>
          </p:cNvSpPr>
          <p:nvPr>
            <p:ph idx="1"/>
          </p:nvPr>
        </p:nvSpPr>
        <p:spPr>
          <a:xfrm>
            <a:off x="4419600" y="1143000"/>
            <a:ext cx="4419600" cy="5486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tx1"/>
                </a:solidFill>
              </a:rPr>
              <a:t>The Mongolian Agency for Standardization and Metrology -  Government Regulatory Agency operating under the Deputy Prime Minister,</a:t>
            </a:r>
          </a:p>
          <a:p>
            <a:r>
              <a:rPr lang="en-US" sz="2400" dirty="0" smtClean="0">
                <a:solidFill>
                  <a:schemeClr val="tx1"/>
                </a:solidFill>
              </a:rPr>
              <a:t>Responsible for policy coordinating and managing all activities concerned with standardization, metrology, conformity  assessment, accreditation throughout the country. </a:t>
            </a:r>
          </a:p>
          <a:p>
            <a:endParaRPr lang="mn-MN" sz="2400" dirty="0">
              <a:solidFill>
                <a:schemeClr val="tx1"/>
              </a:solidFill>
              <a:latin typeface="Arial" pitchFamily="34" charset="0"/>
              <a:cs typeface="Arial" pitchFamily="34" charset="0"/>
            </a:endParaRPr>
          </a:p>
        </p:txBody>
      </p:sp>
      <p:grpSp>
        <p:nvGrpSpPr>
          <p:cNvPr id="5" name="Group 7"/>
          <p:cNvGrpSpPr/>
          <p:nvPr/>
        </p:nvGrpSpPr>
        <p:grpSpPr>
          <a:xfrm>
            <a:off x="0" y="1676400"/>
            <a:ext cx="4267200" cy="4724400"/>
            <a:chOff x="914400" y="2324100"/>
            <a:chExt cx="1901597" cy="1542209"/>
          </a:xfrm>
        </p:grpSpPr>
        <p:sp>
          <p:nvSpPr>
            <p:cNvPr id="6" name="Rectangle 5"/>
            <p:cNvSpPr/>
            <p:nvPr/>
          </p:nvSpPr>
          <p:spPr>
            <a:xfrm>
              <a:off x="914400" y="2324100"/>
              <a:ext cx="1901597" cy="154220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8699" y="2435239"/>
              <a:ext cx="1661533" cy="13292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Tree>
    <p:extLst>
      <p:ext uri="{BB962C8B-B14F-4D97-AF65-F5344CB8AC3E}">
        <p14:creationId xmlns:p14="http://schemas.microsoft.com/office/powerpoint/2010/main" val="41059625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7"/>
          <p:cNvSpPr>
            <a:spLocks noChangeArrowheads="1"/>
          </p:cNvSpPr>
          <p:nvPr/>
        </p:nvSpPr>
        <p:spPr bwMode="auto">
          <a:xfrm>
            <a:off x="2241550" y="29813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latin typeface="Times New Roman" pitchFamily="18" charset="0"/>
              <a:cs typeface="Times New Roman" pitchFamily="18" charset="0"/>
            </a:endParaRPr>
          </a:p>
        </p:txBody>
      </p:sp>
      <p:graphicFrame>
        <p:nvGraphicFramePr>
          <p:cNvPr id="67601" name="Group 17"/>
          <p:cNvGraphicFramePr>
            <a:graphicFrameLocks noGrp="1"/>
          </p:cNvGraphicFramePr>
          <p:nvPr/>
        </p:nvGraphicFramePr>
        <p:xfrm>
          <a:off x="6721475" y="2981325"/>
          <a:ext cx="208002" cy="457200"/>
        </p:xfrm>
        <a:graphic>
          <a:graphicData uri="http://schemas.openxmlformats.org/drawingml/2006/table">
            <a:tbl>
              <a:tblPr/>
              <a:tblGrid>
                <a:gridCol w="208002"/>
              </a:tblGrid>
              <a:tr h="0">
                <a:tc>
                  <a:txBody>
                    <a:body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US" sz="2400" b="0" i="0" u="none" strike="noStrike" cap="none" normalizeH="0" baseline="0" smtClean="0">
                        <a:ln>
                          <a:noFill/>
                        </a:ln>
                        <a:solidFill>
                          <a:schemeClr val="tx1"/>
                        </a:solidFill>
                        <a:effectLst/>
                        <a:latin typeface="Arial" pitchFamily="34" charset="0"/>
                      </a:endParaRPr>
                    </a:p>
                  </a:txBody>
                  <a:tcPr marL="91301" marR="91301" anchor="ctr" horzOverflow="overflow">
                    <a:lnL>
                      <a:noFill/>
                    </a:lnL>
                    <a:lnR>
                      <a:noFill/>
                    </a:lnR>
                    <a:lnT>
                      <a:noFill/>
                    </a:lnT>
                    <a:lnB>
                      <a:noFill/>
                    </a:lnB>
                    <a:lnTlToBr>
                      <a:noFill/>
                    </a:lnTlToBr>
                    <a:lnBlToTr>
                      <a:noFill/>
                    </a:lnBlToTr>
                    <a:noFill/>
                  </a:tcPr>
                </a:tc>
              </a:tr>
            </a:tbl>
          </a:graphicData>
        </a:graphic>
      </p:graphicFrame>
      <p:sp>
        <p:nvSpPr>
          <p:cNvPr id="15" name="Rectangle 19"/>
          <p:cNvSpPr>
            <a:spLocks noChangeArrowheads="1"/>
          </p:cNvSpPr>
          <p:nvPr/>
        </p:nvSpPr>
        <p:spPr bwMode="auto">
          <a:xfrm>
            <a:off x="4495800" y="1219200"/>
            <a:ext cx="4648200" cy="5486400"/>
          </a:xfrm>
          <a:prstGeom prst="rect">
            <a:avLst/>
          </a:prstGeom>
          <a:solidFill>
            <a:schemeClr val="bg1"/>
          </a:solidFill>
          <a:ln w="9525">
            <a:noFill/>
            <a:miter lim="800000"/>
            <a:headEnd/>
            <a:tailEnd/>
          </a:ln>
        </p:spPr>
        <p:txBody>
          <a:bodyPr/>
          <a:lstStyle/>
          <a:p>
            <a:pPr marL="342900" indent="-342900">
              <a:buFont typeface="Arial" pitchFamily="34" charset="0"/>
              <a:buChar char="•"/>
            </a:pPr>
            <a:r>
              <a:rPr lang="en-US" sz="2000" dirty="0" smtClean="0">
                <a:latin typeface="Arial" pitchFamily="34" charset="0"/>
                <a:cs typeface="Arial" pitchFamily="34" charset="0"/>
              </a:rPr>
              <a:t>Population</a:t>
            </a:r>
            <a:r>
              <a:rPr lang="mn-MN" sz="2000" dirty="0" smtClean="0">
                <a:latin typeface="Arial" pitchFamily="34" charset="0"/>
                <a:cs typeface="Arial" pitchFamily="34" charset="0"/>
              </a:rPr>
              <a:t>:            </a:t>
            </a:r>
            <a:r>
              <a:rPr lang="en-US" sz="2000" dirty="0" smtClean="0">
                <a:latin typeface="Arial" pitchFamily="34" charset="0"/>
                <a:cs typeface="Arial" pitchFamily="34" charset="0"/>
              </a:rPr>
              <a:t> 3,16mln </a:t>
            </a:r>
            <a:endParaRPr lang="en-US" sz="2000" dirty="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Natural Increase: </a:t>
            </a:r>
            <a:r>
              <a:rPr lang="mn-MN" sz="2000" dirty="0" smtClean="0">
                <a:latin typeface="Arial" pitchFamily="34" charset="0"/>
                <a:cs typeface="Arial" pitchFamily="34" charset="0"/>
              </a:rPr>
              <a:t>   </a:t>
            </a:r>
            <a:r>
              <a:rPr lang="en-US" sz="2000" dirty="0" smtClean="0">
                <a:latin typeface="Arial" pitchFamily="34" charset="0"/>
                <a:cs typeface="Arial" pitchFamily="34" charset="0"/>
              </a:rPr>
              <a:t>1.7</a:t>
            </a:r>
            <a:r>
              <a:rPr lang="en-US" sz="2000" dirty="0">
                <a:latin typeface="Arial" pitchFamily="34" charset="0"/>
                <a:cs typeface="Arial" pitchFamily="34" charset="0"/>
              </a:rPr>
              <a:t>% </a:t>
            </a:r>
          </a:p>
          <a:p>
            <a:pPr marL="342900" indent="-342900">
              <a:buFont typeface="Arial" pitchFamily="34" charset="0"/>
              <a:buChar char="•"/>
            </a:pPr>
            <a:r>
              <a:rPr lang="en-US" sz="2000" dirty="0">
                <a:latin typeface="Arial" pitchFamily="34" charset="0"/>
                <a:cs typeface="Arial" pitchFamily="34" charset="0"/>
              </a:rPr>
              <a:t>Density: </a:t>
            </a:r>
            <a:r>
              <a:rPr lang="mn-MN" sz="2000" dirty="0" smtClean="0">
                <a:latin typeface="Arial" pitchFamily="34" charset="0"/>
                <a:cs typeface="Arial" pitchFamily="34" charset="0"/>
              </a:rPr>
              <a:t>                  </a:t>
            </a:r>
            <a:r>
              <a:rPr lang="en-US" sz="2000" dirty="0" smtClean="0">
                <a:latin typeface="Arial" pitchFamily="34" charset="0"/>
                <a:cs typeface="Arial" pitchFamily="34" charset="0"/>
              </a:rPr>
              <a:t>2 </a:t>
            </a:r>
            <a:r>
              <a:rPr lang="en-US" sz="2000" dirty="0" err="1" smtClean="0">
                <a:latin typeface="Arial" pitchFamily="34" charset="0"/>
                <a:cs typeface="Arial" pitchFamily="34" charset="0"/>
              </a:rPr>
              <a:t>inhab</a:t>
            </a:r>
            <a:r>
              <a:rPr lang="en-US" sz="2000" dirty="0" smtClean="0">
                <a:latin typeface="Arial" pitchFamily="34" charset="0"/>
                <a:cs typeface="Arial" pitchFamily="34" charset="0"/>
              </a:rPr>
              <a:t>/km² </a:t>
            </a:r>
            <a:endParaRPr lang="en-US" sz="2000" dirty="0">
              <a:latin typeface="Arial" pitchFamily="34" charset="0"/>
              <a:cs typeface="Arial" pitchFamily="34" charset="0"/>
            </a:endParaRPr>
          </a:p>
          <a:p>
            <a:pPr marL="342900" indent="-342900">
              <a:buFont typeface="Arial" pitchFamily="34" charset="0"/>
              <a:buChar char="•"/>
            </a:pPr>
            <a:r>
              <a:rPr lang="en-US" sz="2000" dirty="0">
                <a:latin typeface="Arial" pitchFamily="34" charset="0"/>
                <a:cs typeface="Arial" pitchFamily="34" charset="0"/>
              </a:rPr>
              <a:t>Urban Population: </a:t>
            </a:r>
            <a:r>
              <a:rPr lang="mn-MN" sz="2000" dirty="0" smtClean="0">
                <a:latin typeface="Arial" pitchFamily="34" charset="0"/>
                <a:cs typeface="Arial" pitchFamily="34" charset="0"/>
              </a:rPr>
              <a:t>  </a:t>
            </a:r>
            <a:r>
              <a:rPr lang="en-US" sz="2000" dirty="0" smtClean="0">
                <a:latin typeface="Arial" pitchFamily="34" charset="0"/>
                <a:cs typeface="Arial" pitchFamily="34" charset="0"/>
              </a:rPr>
              <a:t>72.0</a:t>
            </a:r>
            <a:r>
              <a:rPr lang="en-US" sz="2000" dirty="0">
                <a:latin typeface="Arial" pitchFamily="34" charset="0"/>
                <a:cs typeface="Arial" pitchFamily="34" charset="0"/>
              </a:rPr>
              <a:t>% </a:t>
            </a:r>
          </a:p>
          <a:p>
            <a:pPr marL="342900" indent="-342900">
              <a:buFont typeface="Arial" pitchFamily="34" charset="0"/>
              <a:buChar char="•"/>
            </a:pPr>
            <a:r>
              <a:rPr lang="en-US" sz="2000" dirty="0" smtClean="0">
                <a:latin typeface="Arial" pitchFamily="34" charset="0"/>
                <a:cs typeface="Arial" pitchFamily="34" charset="0"/>
              </a:rPr>
              <a:t>Official </a:t>
            </a:r>
            <a:r>
              <a:rPr lang="en-US" sz="2000" dirty="0">
                <a:latin typeface="Arial" pitchFamily="34" charset="0"/>
                <a:cs typeface="Arial" pitchFamily="34" charset="0"/>
              </a:rPr>
              <a:t>Language: </a:t>
            </a:r>
            <a:r>
              <a:rPr lang="mn-MN" sz="2000" dirty="0" smtClean="0">
                <a:latin typeface="Arial" pitchFamily="34" charset="0"/>
                <a:cs typeface="Arial" pitchFamily="34" charset="0"/>
              </a:rPr>
              <a:t>  </a:t>
            </a:r>
            <a:r>
              <a:rPr lang="en-US" sz="2000" dirty="0" smtClean="0">
                <a:latin typeface="Arial" pitchFamily="34" charset="0"/>
                <a:cs typeface="Arial" pitchFamily="34" charset="0"/>
              </a:rPr>
              <a:t>Mongolian </a:t>
            </a:r>
            <a:endParaRPr lang="en-US" sz="2000" dirty="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National </a:t>
            </a:r>
            <a:r>
              <a:rPr lang="en-US" sz="2000" dirty="0">
                <a:latin typeface="Arial" pitchFamily="34" charset="0"/>
                <a:cs typeface="Arial" pitchFamily="34" charset="0"/>
              </a:rPr>
              <a:t>Currency: </a:t>
            </a:r>
            <a:r>
              <a:rPr lang="mn-MN" sz="2000" dirty="0" smtClean="0">
                <a:latin typeface="Arial" pitchFamily="34" charset="0"/>
                <a:cs typeface="Arial" pitchFamily="34" charset="0"/>
              </a:rPr>
              <a:t> </a:t>
            </a:r>
            <a:r>
              <a:rPr lang="en-US" sz="2000" dirty="0" smtClean="0">
                <a:latin typeface="Arial" pitchFamily="34" charset="0"/>
                <a:cs typeface="Arial" pitchFamily="34" charset="0"/>
              </a:rPr>
              <a:t>Mongolian </a:t>
            </a:r>
            <a:r>
              <a:rPr lang="en-US" sz="2000" dirty="0">
                <a:latin typeface="Arial" pitchFamily="34" charset="0"/>
                <a:cs typeface="Arial" pitchFamily="34" charset="0"/>
              </a:rPr>
              <a:t>Tugrik (MNT) </a:t>
            </a: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Area</a:t>
            </a:r>
            <a:r>
              <a:rPr lang="en-US" sz="2000" dirty="0">
                <a:latin typeface="Arial" pitchFamily="34" charset="0"/>
                <a:cs typeface="Arial" pitchFamily="34" charset="0"/>
              </a:rPr>
              <a:t>: </a:t>
            </a:r>
            <a:r>
              <a:rPr lang="mn-MN" sz="2000" dirty="0" smtClean="0">
                <a:latin typeface="Arial" pitchFamily="34" charset="0"/>
                <a:cs typeface="Arial" pitchFamily="34" charset="0"/>
              </a:rPr>
              <a:t>                       </a:t>
            </a:r>
            <a:r>
              <a:rPr lang="en-US" sz="2000" dirty="0" smtClean="0">
                <a:latin typeface="Arial" pitchFamily="34" charset="0"/>
                <a:cs typeface="Arial" pitchFamily="34" charset="0"/>
              </a:rPr>
              <a:t>1,564,120 </a:t>
            </a:r>
            <a:r>
              <a:rPr lang="en-US" sz="2000" dirty="0">
                <a:latin typeface="Arial" pitchFamily="34" charset="0"/>
                <a:cs typeface="Arial" pitchFamily="34" charset="0"/>
              </a:rPr>
              <a:t>km² </a:t>
            </a:r>
          </a:p>
          <a:p>
            <a:pPr marL="342900" indent="-342900">
              <a:buFont typeface="Arial" pitchFamily="34" charset="0"/>
              <a:buChar char="•"/>
            </a:pPr>
            <a:r>
              <a:rPr lang="en-US" sz="2000" dirty="0">
                <a:latin typeface="Arial" pitchFamily="34" charset="0"/>
                <a:cs typeface="Arial" pitchFamily="34" charset="0"/>
              </a:rPr>
              <a:t>Type of State: </a:t>
            </a:r>
            <a:r>
              <a:rPr lang="mn-MN" sz="2000" dirty="0" smtClean="0">
                <a:latin typeface="Arial" pitchFamily="34" charset="0"/>
                <a:cs typeface="Arial" pitchFamily="34" charset="0"/>
              </a:rPr>
              <a:t>          </a:t>
            </a:r>
            <a:r>
              <a:rPr lang="en-US" sz="2000" dirty="0" smtClean="0">
                <a:latin typeface="Arial" pitchFamily="34" charset="0"/>
                <a:cs typeface="Arial" pitchFamily="34" charset="0"/>
              </a:rPr>
              <a:t>Parliamentary </a:t>
            </a:r>
            <a:r>
              <a:rPr lang="en-US" sz="2000" dirty="0">
                <a:latin typeface="Arial" pitchFamily="34" charset="0"/>
                <a:cs typeface="Arial" pitchFamily="34" charset="0"/>
              </a:rPr>
              <a:t>Democratic Republic. </a:t>
            </a:r>
          </a:p>
          <a:p>
            <a:pPr marL="342900" indent="-342900">
              <a:buFont typeface="Arial" pitchFamily="34" charset="0"/>
              <a:buChar char="•"/>
            </a:pPr>
            <a:r>
              <a:rPr lang="en-US" sz="2000" dirty="0" smtClean="0">
                <a:latin typeface="Arial" pitchFamily="34" charset="0"/>
                <a:cs typeface="Arial" pitchFamily="34" charset="0"/>
              </a:rPr>
              <a:t>Natural resources:   </a:t>
            </a:r>
            <a:r>
              <a:rPr lang="en-US" sz="2000" dirty="0">
                <a:latin typeface="Arial" pitchFamily="34" charset="0"/>
                <a:cs typeface="Arial" pitchFamily="34" charset="0"/>
              </a:rPr>
              <a:t> </a:t>
            </a:r>
            <a:r>
              <a:rPr lang="en-US" sz="2000" dirty="0" smtClean="0">
                <a:latin typeface="Arial" pitchFamily="34" charset="0"/>
                <a:cs typeface="Arial" pitchFamily="34" charset="0"/>
              </a:rPr>
              <a:t>minerals-coal</a:t>
            </a:r>
            <a:r>
              <a:rPr lang="en-US" sz="2000" dirty="0">
                <a:latin typeface="Arial" pitchFamily="34" charset="0"/>
                <a:cs typeface="Arial" pitchFamily="34" charset="0"/>
              </a:rPr>
              <a:t>, copper, fluorite, gold, silver, iron, lead, molybdenum, oil, phosphates, tin, uranium, iron and </a:t>
            </a:r>
            <a:r>
              <a:rPr lang="en-US" sz="2000" dirty="0" err="1" smtClean="0">
                <a:latin typeface="Arial" pitchFamily="34" charset="0"/>
                <a:cs typeface="Arial" pitchFamily="34" charset="0"/>
              </a:rPr>
              <a:t>tungestan</a:t>
            </a:r>
            <a:endParaRPr lang="en-US" sz="2000" dirty="0" smtClean="0">
              <a:latin typeface="Arial" pitchFamily="34" charset="0"/>
              <a:cs typeface="Arial" pitchFamily="34" charset="0"/>
            </a:endParaRPr>
          </a:p>
          <a:p>
            <a:pPr marL="342900" indent="-342900">
              <a:buFont typeface="Arial" pitchFamily="34" charset="0"/>
              <a:buChar char="•"/>
            </a:pPr>
            <a:r>
              <a:rPr lang="en-US" sz="2000" dirty="0" smtClean="0">
                <a:latin typeface="Arial" pitchFamily="34" charset="0"/>
                <a:cs typeface="Arial" pitchFamily="34" charset="0"/>
              </a:rPr>
              <a:t>Life </a:t>
            </a:r>
            <a:r>
              <a:rPr lang="en-US" sz="2000" dirty="0">
                <a:latin typeface="Arial" pitchFamily="34" charset="0"/>
                <a:cs typeface="Arial" pitchFamily="34" charset="0"/>
              </a:rPr>
              <a:t>style:                  </a:t>
            </a:r>
            <a:r>
              <a:rPr lang="en-US" sz="2000" dirty="0" smtClean="0">
                <a:latin typeface="Arial" pitchFamily="34" charset="0"/>
                <a:cs typeface="Arial" pitchFamily="34" charset="0"/>
              </a:rPr>
              <a:t>Nomadic </a:t>
            </a:r>
            <a:r>
              <a:rPr lang="en-US" sz="2000" dirty="0">
                <a:latin typeface="Arial" pitchFamily="34" charset="0"/>
                <a:cs typeface="Arial" pitchFamily="34" charset="0"/>
              </a:rPr>
              <a:t>civilization up to now in the </a:t>
            </a:r>
            <a:r>
              <a:rPr lang="en-US" sz="2000" dirty="0" smtClean="0">
                <a:latin typeface="Arial" pitchFamily="34" charset="0"/>
                <a:cs typeface="Arial" pitchFamily="34" charset="0"/>
              </a:rPr>
              <a:t>classic                                     form</a:t>
            </a:r>
            <a:endParaRPr lang="en-US" sz="2000" dirty="0">
              <a:latin typeface="Arial" pitchFamily="34" charset="0"/>
              <a:cs typeface="Arial" pitchFamily="34" charset="0"/>
            </a:endParaRPr>
          </a:p>
          <a:p>
            <a:pPr marL="342900" indent="-342900" eaLnBrk="1" hangingPunct="1">
              <a:lnSpc>
                <a:spcPct val="90000"/>
              </a:lnSpc>
              <a:spcBef>
                <a:spcPct val="20000"/>
              </a:spcBef>
              <a:buClr>
                <a:schemeClr val="tx1"/>
              </a:buClr>
              <a:buSzPct val="75000"/>
              <a:buFont typeface="Wingdings" pitchFamily="2" charset="2"/>
              <a:buChar char="l"/>
            </a:pPr>
            <a:endParaRPr lang="en-US" sz="2000" dirty="0">
              <a:latin typeface="Arial" pitchFamily="34" charset="0"/>
              <a:cs typeface="Arial" pitchFamily="34" charset="0"/>
            </a:endParaRPr>
          </a:p>
          <a:p>
            <a:pPr marL="342900" indent="-342900" algn="just" eaLnBrk="1" hangingPunct="1">
              <a:lnSpc>
                <a:spcPct val="90000"/>
              </a:lnSpc>
              <a:spcBef>
                <a:spcPct val="20000"/>
              </a:spcBef>
              <a:buClr>
                <a:schemeClr val="tx1"/>
              </a:buClr>
              <a:buSzPct val="75000"/>
              <a:buFont typeface="Arial" pitchFamily="34" charset="0"/>
              <a:buChar char="•"/>
            </a:pPr>
            <a:endParaRPr lang="en-US" sz="2000" dirty="0">
              <a:latin typeface="Arial" pitchFamily="34" charset="0"/>
              <a:cs typeface="Arial" pitchFamily="34" charset="0"/>
            </a:endParaRPr>
          </a:p>
        </p:txBody>
      </p:sp>
      <p:sp>
        <p:nvSpPr>
          <p:cNvPr id="16" name="AutoShape 2"/>
          <p:cNvSpPr txBox="1">
            <a:spLocks noChangeArrowheads="1"/>
          </p:cNvSpPr>
          <p:nvPr/>
        </p:nvSpPr>
        <p:spPr>
          <a:xfrm>
            <a:off x="381000" y="304800"/>
            <a:ext cx="7924800" cy="990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mn-MN" sz="3200" b="1" dirty="0" smtClean="0">
              <a:solidFill>
                <a:srgbClr val="C00000"/>
              </a:solidFill>
              <a:latin typeface="Arial" pitchFamily="34" charset="0"/>
              <a:cs typeface="Arial" pitchFamily="34" charset="0"/>
            </a:endParaRPr>
          </a:p>
          <a:p>
            <a:endParaRPr lang="mn-MN" sz="3200" b="1" dirty="0">
              <a:solidFill>
                <a:srgbClr val="C00000"/>
              </a:solidFill>
              <a:latin typeface="Arial" pitchFamily="34" charset="0"/>
              <a:cs typeface="Arial" pitchFamily="34" charset="0"/>
            </a:endParaRPr>
          </a:p>
          <a:p>
            <a:endParaRPr lang="mn-MN" sz="3200" b="1" dirty="0" smtClean="0">
              <a:solidFill>
                <a:srgbClr val="C00000"/>
              </a:solidFill>
              <a:latin typeface="Arial" pitchFamily="34" charset="0"/>
              <a:cs typeface="Arial" pitchFamily="34" charset="0"/>
            </a:endParaRPr>
          </a:p>
          <a:p>
            <a:r>
              <a:rPr lang="en-US" sz="3200" b="1" dirty="0" smtClean="0">
                <a:solidFill>
                  <a:srgbClr val="C00000"/>
                </a:solidFill>
                <a:latin typeface="Arial" pitchFamily="34" charset="0"/>
                <a:cs typeface="Arial" pitchFamily="34" charset="0"/>
              </a:rPr>
              <a:t>MONGOLIA-Country profile</a:t>
            </a:r>
            <a:br>
              <a:rPr lang="en-US" sz="3200" b="1" dirty="0" smtClean="0">
                <a:solidFill>
                  <a:srgbClr val="C00000"/>
                </a:solidFill>
                <a:latin typeface="Arial" pitchFamily="34" charset="0"/>
                <a:cs typeface="Arial" pitchFamily="34" charset="0"/>
              </a:rPr>
            </a:b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en-US" sz="3200" b="1" dirty="0" smtClean="0">
                <a:solidFill>
                  <a:srgbClr val="C00000"/>
                </a:solidFill>
                <a:latin typeface="Times New Roman" pitchFamily="18" charset="0"/>
                <a:cs typeface="Times New Roman" pitchFamily="18" charset="0"/>
              </a:rPr>
              <a:t/>
            </a:r>
            <a:br>
              <a:rPr lang="en-US" sz="3200" b="1" dirty="0" smtClean="0">
                <a:solidFill>
                  <a:srgbClr val="C00000"/>
                </a:solidFill>
                <a:latin typeface="Times New Roman" pitchFamily="18" charset="0"/>
                <a:cs typeface="Times New Roman" pitchFamily="18" charset="0"/>
              </a:rPr>
            </a:br>
            <a:r>
              <a:rPr lang="mn-MN" sz="3200" b="1" dirty="0" smtClean="0">
                <a:solidFill>
                  <a:srgbClr val="C00000"/>
                </a:solidFill>
                <a:latin typeface="Times New Roman" pitchFamily="18" charset="0"/>
                <a:cs typeface="Times New Roman" pitchFamily="18" charset="0"/>
              </a:rPr>
              <a:t>  </a:t>
            </a:r>
            <a:endParaRPr lang="en-US" sz="3200" b="1" dirty="0" smtClean="0">
              <a:solidFill>
                <a:srgbClr val="C00000"/>
              </a:solidFill>
              <a:latin typeface="Times New Roman" pitchFamily="18" charset="0"/>
              <a:cs typeface="Times New Roman" pitchFamily="18" charset="0"/>
            </a:endParaRPr>
          </a:p>
        </p:txBody>
      </p:sp>
      <p:sp>
        <p:nvSpPr>
          <p:cNvPr id="2" name="TextBox 1"/>
          <p:cNvSpPr txBox="1"/>
          <p:nvPr/>
        </p:nvSpPr>
        <p:spPr>
          <a:xfrm>
            <a:off x="0" y="1627287"/>
            <a:ext cx="4495800" cy="5078313"/>
          </a:xfrm>
          <a:prstGeom prst="rect">
            <a:avLst/>
          </a:prstGeom>
          <a:solidFill>
            <a:schemeClr val="tx2"/>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5130" name="Picture 2" descr="http://www.godsgeography.com/asia/mongolia/mongolia.jpg"/>
          <p:cNvPicPr>
            <a:picLocks noChangeAspect="1" noChangeArrowheads="1"/>
          </p:cNvPicPr>
          <p:nvPr/>
        </p:nvPicPr>
        <p:blipFill>
          <a:blip r:embed="rId3">
            <a:extLst>
              <a:ext uri="{28A0092B-C50C-407E-A947-70E740481C1C}">
                <a14:useLocalDpi xmlns:a14="http://schemas.microsoft.com/office/drawing/2010/main" val="0"/>
              </a:ext>
            </a:extLst>
          </a:blip>
          <a:srcRect l="14940" r="2988" b="5103"/>
          <a:stretch>
            <a:fillRect/>
          </a:stretch>
        </p:blipFill>
        <p:spPr bwMode="auto">
          <a:xfrm>
            <a:off x="76200" y="1981200"/>
            <a:ext cx="43561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041409"/>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14400" y="228600"/>
            <a:ext cx="6858000" cy="704850"/>
          </a:xfrm>
          <a:prstGeom prst="rect">
            <a:avLst/>
          </a:prstGeom>
        </p:spPr>
        <p:txBody>
          <a:bodyPr/>
          <a:lstStyle/>
          <a:p>
            <a:pPr algn="ctr"/>
            <a:r>
              <a:rPr kumimoji="0" lang="en-GB" sz="3600" b="1" i="1" u="none" strike="noStrike" kern="0" cap="none" spc="0" normalizeH="0" baseline="0" noProof="0" dirty="0" smtClean="0">
                <a:ln>
                  <a:noFill/>
                </a:ln>
                <a:solidFill>
                  <a:srgbClr val="0066FF"/>
                </a:solidFill>
                <a:effectLst/>
                <a:uLnTx/>
                <a:uFillTx/>
                <a:latin typeface="Arial" pitchFamily="34" charset="0"/>
                <a:ea typeface="+mj-ea"/>
                <a:cs typeface="Arial" pitchFamily="34" charset="0"/>
              </a:rPr>
              <a:t> </a:t>
            </a:r>
            <a:r>
              <a:rPr lang="en-US" sz="3600" b="1" noProof="0" dirty="0" smtClean="0">
                <a:solidFill>
                  <a:srgbClr val="FF0000"/>
                </a:solidFill>
                <a:latin typeface="Arial" pitchFamily="34" charset="0"/>
                <a:cs typeface="Arial" pitchFamily="34" charset="0"/>
              </a:rPr>
              <a:t>O</a:t>
            </a:r>
            <a:r>
              <a:rPr lang="en-US" sz="3600" b="1" dirty="0" smtClean="0">
                <a:solidFill>
                  <a:srgbClr val="FF0000"/>
                </a:solidFill>
                <a:latin typeface="Arial" pitchFamily="34" charset="0"/>
                <a:cs typeface="Arial" pitchFamily="34" charset="0"/>
              </a:rPr>
              <a:t>BJECTIVE OF MNAS  </a:t>
            </a:r>
            <a:endParaRPr lang="mn-MN" sz="3600" b="1" dirty="0">
              <a:solidFill>
                <a:srgbClr val="FF0000"/>
              </a:solidFill>
              <a:latin typeface="Arial" pitchFamily="34" charset="0"/>
              <a:cs typeface="Arial" pitchFamily="34" charset="0"/>
            </a:endParaRPr>
          </a:p>
        </p:txBody>
      </p:sp>
      <p:sp>
        <p:nvSpPr>
          <p:cNvPr id="4" name="Rectangle 3"/>
          <p:cNvSpPr txBox="1">
            <a:spLocks noChangeArrowheads="1"/>
          </p:cNvSpPr>
          <p:nvPr/>
        </p:nvSpPr>
        <p:spPr bwMode="auto">
          <a:xfrm>
            <a:off x="684213" y="1484313"/>
            <a:ext cx="7893050" cy="4822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SzPct val="75000"/>
            </a:pPr>
            <a:r>
              <a:rPr lang="en-US" altLang="ja-JP" dirty="0" smtClean="0">
                <a:latin typeface="Arial" pitchFamily="34" charset="0"/>
              </a:rPr>
              <a:t>to establish and develop </a:t>
            </a:r>
            <a:r>
              <a:rPr lang="en-US" altLang="ja-JP" dirty="0" smtClean="0">
                <a:solidFill>
                  <a:srgbClr val="0000CC"/>
                </a:solidFill>
                <a:latin typeface="Arial" pitchFamily="34" charset="0"/>
              </a:rPr>
              <a:t>conformity  assessment schemes</a:t>
            </a:r>
            <a:r>
              <a:rPr lang="en-US" altLang="ja-JP" dirty="0" smtClean="0">
                <a:latin typeface="Arial" pitchFamily="34" charset="0"/>
              </a:rPr>
              <a:t> in Mongolia, and </a:t>
            </a:r>
          </a:p>
          <a:p>
            <a:pPr>
              <a:spcBef>
                <a:spcPct val="50000"/>
              </a:spcBef>
              <a:buSzPct val="75000"/>
            </a:pPr>
            <a:r>
              <a:rPr lang="en-US" altLang="ja-JP" dirty="0" smtClean="0">
                <a:latin typeface="Arial" pitchFamily="34" charset="0"/>
              </a:rPr>
              <a:t>to </a:t>
            </a:r>
            <a:r>
              <a:rPr lang="en-US" altLang="ja-JP" dirty="0" smtClean="0">
                <a:solidFill>
                  <a:srgbClr val="0000CC"/>
                </a:solidFill>
                <a:latin typeface="Arial" pitchFamily="34" charset="0"/>
              </a:rPr>
              <a:t>achieve mutual recognition arrangements</a:t>
            </a:r>
            <a:r>
              <a:rPr lang="en-US" altLang="ja-JP" dirty="0" smtClean="0">
                <a:latin typeface="Arial" pitchFamily="34" charset="0"/>
              </a:rPr>
              <a:t> with accreditation bodies	abroad, </a:t>
            </a:r>
          </a:p>
          <a:p>
            <a:pPr>
              <a:spcBef>
                <a:spcPct val="50000"/>
              </a:spcBef>
              <a:buSzPct val="75000"/>
            </a:pPr>
            <a:r>
              <a:rPr lang="en-US" altLang="ja-JP" dirty="0" smtClean="0">
                <a:latin typeface="Arial" pitchFamily="34" charset="0"/>
              </a:rPr>
              <a:t>through which to promote and contribute to </a:t>
            </a:r>
            <a:r>
              <a:rPr lang="en-US" altLang="ja-JP" dirty="0" smtClean="0">
                <a:solidFill>
                  <a:srgbClr val="0000CC"/>
                </a:solidFill>
                <a:latin typeface="Arial" pitchFamily="34" charset="0"/>
              </a:rPr>
              <a:t>the sound development of Mongolian industry and the economy</a:t>
            </a:r>
          </a:p>
        </p:txBody>
      </p:sp>
    </p:spTree>
    <p:extLst>
      <p:ext uri="{BB962C8B-B14F-4D97-AF65-F5344CB8AC3E}">
        <p14:creationId xmlns:p14="http://schemas.microsoft.com/office/powerpoint/2010/main" val="425926263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533400"/>
            <a:ext cx="7957936" cy="7048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rgbClr val="FF0000"/>
                </a:solidFill>
                <a:effectLst/>
                <a:uLnTx/>
                <a:uFillTx/>
                <a:latin typeface="Arial" pitchFamily="34" charset="0"/>
                <a:ea typeface="+mj-ea"/>
                <a:cs typeface="Arial" pitchFamily="34" charset="0"/>
              </a:rPr>
              <a:t>LEGAL STATUS</a:t>
            </a:r>
            <a:endParaRPr kumimoji="0" lang="en-US" sz="4400" b="1"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sp>
        <p:nvSpPr>
          <p:cNvPr id="3" name="Content Placeholder 2"/>
          <p:cNvSpPr txBox="1">
            <a:spLocks/>
          </p:cNvSpPr>
          <p:nvPr/>
        </p:nvSpPr>
        <p:spPr>
          <a:xfrm>
            <a:off x="457200" y="1752600"/>
            <a:ext cx="7924800" cy="4672034"/>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smtClean="0">
                <a:ln>
                  <a:noFill/>
                </a:ln>
                <a:solidFill>
                  <a:schemeClr val="tx1"/>
                </a:solidFill>
                <a:effectLst/>
                <a:uLnTx/>
                <a:uFillTx/>
                <a:latin typeface="Arial" pitchFamily="34" charset="0"/>
                <a:cs typeface="Arial" pitchFamily="34" charset="0"/>
              </a:rPr>
              <a:t>Law on Standardization &amp; Conformity assessment </a:t>
            </a:r>
            <a:r>
              <a:rPr kumimoji="0" lang="mn-MN" sz="2800" b="0" i="0" u="none" strike="noStrike" kern="0" cap="none" spc="0" normalizeH="0" baseline="0" noProof="0" dirty="0" smtClean="0">
                <a:ln>
                  <a:noFill/>
                </a:ln>
                <a:solidFill>
                  <a:schemeClr val="tx1"/>
                </a:solidFill>
                <a:effectLst/>
                <a:uLnTx/>
                <a:uFillTx/>
                <a:latin typeface="Arial" pitchFamily="34" charset="0"/>
                <a:cs typeface="Arial" pitchFamily="34" charset="0"/>
              </a:rPr>
              <a:t> </a:t>
            </a:r>
            <a:r>
              <a:rPr kumimoji="0" lang="en-US" sz="2800" b="0" i="0" u="none" strike="noStrike" kern="0" cap="none" spc="0" normalizeH="0" baseline="0" noProof="0" dirty="0" smtClean="0">
                <a:ln>
                  <a:noFill/>
                </a:ln>
                <a:solidFill>
                  <a:schemeClr val="tx1"/>
                </a:solidFill>
                <a:effectLst/>
                <a:uLnTx/>
                <a:uFillTx/>
                <a:latin typeface="Arial" pitchFamily="34" charset="0"/>
                <a:cs typeface="Arial" pitchFamily="34" charset="0"/>
              </a:rPr>
              <a:t>(2003)</a:t>
            </a:r>
            <a:endParaRPr kumimoji="0" lang="mn-MN" sz="2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800" b="0" i="0" u="none" strike="noStrike" kern="0" cap="none" spc="0" normalizeH="0" baseline="0" noProof="0" dirty="0" smtClean="0">
                <a:ln>
                  <a:noFill/>
                </a:ln>
                <a:solidFill>
                  <a:schemeClr val="tx1"/>
                </a:solidFill>
                <a:effectLst/>
                <a:uLnTx/>
                <a:uFillTx/>
                <a:latin typeface="Arial" pitchFamily="34" charset="0"/>
                <a:cs typeface="Arial" pitchFamily="34" charset="0"/>
              </a:rPr>
              <a:t>Law on Measurement uniformity  (2003) </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endParaRPr lang="en-US" sz="2800" kern="0" dirty="0">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tx2">
                    <a:lumMod val="60000"/>
                    <a:lumOff val="40000"/>
                  </a:schemeClr>
                </a:solidFill>
                <a:effectLst/>
                <a:uLnTx/>
                <a:uFillTx/>
                <a:latin typeface="Arial" pitchFamily="34" charset="0"/>
                <a:cs typeface="Arial" pitchFamily="34" charset="0"/>
              </a:rPr>
              <a:t>Note: The draft law on Standardization and Technical Regulation and Accreditation has submitted to the Parliament </a:t>
            </a:r>
            <a:r>
              <a:rPr kumimoji="0" lang="en-US" sz="2000" b="0" i="0" u="none" strike="noStrike" kern="0" cap="none" spc="0" normalizeH="0" baseline="0" noProof="0" dirty="0" smtClean="0">
                <a:ln>
                  <a:noFill/>
                </a:ln>
                <a:solidFill>
                  <a:schemeClr val="tx2">
                    <a:lumMod val="60000"/>
                    <a:lumOff val="40000"/>
                  </a:schemeClr>
                </a:solidFill>
                <a:effectLst/>
                <a:uLnTx/>
                <a:uFillTx/>
                <a:latin typeface="Arial" pitchFamily="34" charset="0"/>
                <a:cs typeface="Arial" pitchFamily="34" charset="0"/>
              </a:rPr>
              <a:t>(June 2017)</a:t>
            </a:r>
            <a:endParaRPr kumimoji="0" lang="en-US" sz="2000" b="0" i="0" u="none" strike="noStrike" kern="0" cap="none" spc="0" normalizeH="0" baseline="0" noProof="0" dirty="0" smtClean="0">
              <a:ln>
                <a:noFill/>
              </a:ln>
              <a:solidFill>
                <a:schemeClr val="tx2">
                  <a:lumMod val="60000"/>
                  <a:lumOff val="40000"/>
                </a:schemeClr>
              </a:solidFill>
              <a:effectLst/>
              <a:uLnTx/>
              <a:uFillTx/>
              <a:latin typeface="Arial" pitchFamily="34" charset="0"/>
              <a:cs typeface="Arial" pitchFamily="34" charset="0"/>
            </a:endParaRPr>
          </a:p>
          <a:p>
            <a:pPr marR="0" lvl="0" algn="l" defTabSz="914400" rtl="0" eaLnBrk="1" fontAlgn="base" latinLnBrk="0" hangingPunct="1">
              <a:lnSpc>
                <a:spcPct val="100000"/>
              </a:lnSpc>
              <a:spcBef>
                <a:spcPct val="20000"/>
              </a:spcBef>
              <a:spcAft>
                <a:spcPct val="0"/>
              </a:spcAft>
              <a:buClrTx/>
              <a:buSzTx/>
              <a:tabLst/>
              <a:defRPr/>
            </a:pPr>
            <a:endParaRPr kumimoji="0" lang="mn-MN" sz="28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342900" marR="0" lvl="0" indent="-342900" algn="just" defTabSz="914400" rtl="0" eaLnBrk="1" fontAlgn="base" latinLnBrk="0" hangingPunct="1">
              <a:lnSpc>
                <a:spcPct val="100000"/>
              </a:lnSpc>
              <a:spcBef>
                <a:spcPct val="20000"/>
              </a:spcBef>
              <a:spcAft>
                <a:spcPct val="0"/>
              </a:spcAft>
              <a:buClrTx/>
              <a:buSzTx/>
              <a:buFontTx/>
              <a:buChar char="•"/>
              <a:tabLst/>
              <a:defRPr/>
            </a:pPr>
            <a:endParaRPr kumimoji="0" lang="mn-MN" sz="2800" b="0" i="0" u="none" strike="noStrike" kern="0" cap="none" spc="0" normalizeH="0" baseline="0" noProof="0" dirty="0" smtClean="0">
              <a:ln>
                <a:noFill/>
              </a:ln>
              <a:solidFill>
                <a:srgbClr val="E83700"/>
              </a:solidFill>
              <a:effectLst/>
              <a:uLnTx/>
              <a:uFillTx/>
              <a:latin typeface="Arial" pitchFamily="34" charset="0"/>
              <a:cs typeface="Arial"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5257655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830763"/>
          </a:xfrm>
        </p:spPr>
        <p:txBody>
          <a:bodyPr>
            <a:normAutofit fontScale="77500" lnSpcReduction="20000"/>
          </a:bodyPr>
          <a:lstStyle/>
          <a:p>
            <a:r>
              <a:rPr lang="en-US" b="1" dirty="0" smtClean="0">
                <a:latin typeface="Arial" pitchFamily="34" charset="0"/>
                <a:cs typeface="Arial" pitchFamily="34" charset="0"/>
              </a:rPr>
              <a:t>Law on Standardization &amp; Conformity assessment </a:t>
            </a:r>
            <a:endParaRPr lang="mn-MN" b="1" dirty="0" smtClean="0">
              <a:latin typeface="Arial" pitchFamily="34" charset="0"/>
              <a:cs typeface="Arial" pitchFamily="34" charset="0"/>
            </a:endParaRPr>
          </a:p>
          <a:p>
            <a:pPr>
              <a:buNone/>
            </a:pPr>
            <a:endParaRPr lang="mn-MN" b="1" dirty="0" smtClean="0">
              <a:latin typeface="Arial" pitchFamily="34" charset="0"/>
              <a:cs typeface="Arial" pitchFamily="34" charset="0"/>
            </a:endParaRPr>
          </a:p>
          <a:p>
            <a:pPr>
              <a:buNone/>
            </a:pPr>
            <a:r>
              <a:rPr lang="en-US" u="sng" dirty="0" smtClean="0">
                <a:latin typeface="Arial" pitchFamily="34" charset="0"/>
                <a:cs typeface="Arial" pitchFamily="34" charset="0"/>
              </a:rPr>
              <a:t>Chapter 3, article 13.2</a:t>
            </a:r>
            <a:r>
              <a:rPr lang="mn-MN" u="sng" dirty="0" smtClean="0">
                <a:latin typeface="Arial" pitchFamily="34" charset="0"/>
                <a:cs typeface="Arial" pitchFamily="34" charset="0"/>
              </a:rPr>
              <a:t>:</a:t>
            </a:r>
          </a:p>
          <a:p>
            <a:pPr>
              <a:buNone/>
            </a:pPr>
            <a:r>
              <a:rPr lang="mn-MN" dirty="0" smtClean="0">
                <a:latin typeface="Arial" pitchFamily="34" charset="0"/>
                <a:cs typeface="Arial" pitchFamily="34" charset="0"/>
              </a:rPr>
              <a:t>“ ... </a:t>
            </a:r>
            <a:r>
              <a:rPr lang="en-US" dirty="0" smtClean="0"/>
              <a:t>The entities referred in the 1st part of the present article to conduct testing, certification and inspection of products that may cause harms to the human health, the environment or the security of nations shall be subject of the accreditation. </a:t>
            </a:r>
            <a:r>
              <a:rPr lang="mn-MN" dirty="0" smtClean="0">
                <a:latin typeface="Arial" pitchFamily="34" charset="0"/>
                <a:cs typeface="Arial" pitchFamily="34" charset="0"/>
              </a:rPr>
              <a:t>...</a:t>
            </a:r>
            <a:r>
              <a:rPr lang="en-US" dirty="0" smtClean="0">
                <a:latin typeface="Arial" pitchFamily="34" charset="0"/>
                <a:cs typeface="Arial" pitchFamily="34" charset="0"/>
              </a:rPr>
              <a:t>.</a:t>
            </a:r>
            <a:r>
              <a:rPr lang="mn-MN" dirty="0" smtClean="0">
                <a:latin typeface="Arial" pitchFamily="34" charset="0"/>
                <a:cs typeface="Arial" pitchFamily="34" charset="0"/>
              </a:rPr>
              <a:t>”</a:t>
            </a:r>
            <a:endParaRPr lang="en-US" dirty="0" smtClean="0">
              <a:latin typeface="Arial" pitchFamily="34" charset="0"/>
              <a:cs typeface="Arial" pitchFamily="34" charset="0"/>
            </a:endParaRPr>
          </a:p>
          <a:p>
            <a:endParaRPr lang="mn-MN" dirty="0" smtClean="0">
              <a:latin typeface="Arial" pitchFamily="34" charset="0"/>
              <a:cs typeface="Arial" pitchFamily="34" charset="0"/>
            </a:endParaRPr>
          </a:p>
          <a:p>
            <a:pPr>
              <a:buNone/>
            </a:pPr>
            <a:r>
              <a:rPr lang="en-US" u="sng" dirty="0" smtClean="0">
                <a:latin typeface="Arial" pitchFamily="34" charset="0"/>
                <a:cs typeface="Arial" pitchFamily="34" charset="0"/>
              </a:rPr>
              <a:t>Chapter 3, article 13.2 : </a:t>
            </a:r>
            <a:endParaRPr lang="mn-MN" u="sng" dirty="0" smtClean="0">
              <a:latin typeface="Arial" pitchFamily="34" charset="0"/>
              <a:cs typeface="Arial" pitchFamily="34" charset="0"/>
            </a:endParaRPr>
          </a:p>
          <a:p>
            <a:pPr>
              <a:buNone/>
            </a:pPr>
            <a:r>
              <a:rPr lang="en-US" dirty="0" smtClean="0">
                <a:latin typeface="Arial" pitchFamily="34" charset="0"/>
                <a:cs typeface="Arial" pitchFamily="34" charset="0"/>
              </a:rPr>
              <a:t>“… </a:t>
            </a:r>
            <a:r>
              <a:rPr lang="en-US" dirty="0" smtClean="0"/>
              <a:t>At the national level, the accreditation shall be performed by the central standardization body </a:t>
            </a:r>
            <a:r>
              <a:rPr lang="en-US" dirty="0" smtClean="0">
                <a:latin typeface="Arial" pitchFamily="34" charset="0"/>
                <a:cs typeface="Arial" pitchFamily="34" charset="0"/>
              </a:rPr>
              <a:t>.</a:t>
            </a:r>
            <a:r>
              <a:rPr lang="mn-MN" dirty="0" smtClean="0">
                <a:latin typeface="Arial" pitchFamily="34" charset="0"/>
                <a:cs typeface="Arial" pitchFamily="34" charset="0"/>
              </a:rPr>
              <a:t>...</a:t>
            </a:r>
            <a:r>
              <a:rPr lang="en-US" dirty="0" smtClean="0">
                <a:latin typeface="Arial" pitchFamily="34" charset="0"/>
                <a:cs typeface="Arial" pitchFamily="34" charset="0"/>
              </a:rPr>
              <a:t>”</a:t>
            </a:r>
            <a:endParaRPr lang="mn-MN" dirty="0" smtClean="0">
              <a:latin typeface="Arial" pitchFamily="34" charset="0"/>
              <a:cs typeface="Arial" pitchFamily="34" charset="0"/>
            </a:endParaRPr>
          </a:p>
          <a:p>
            <a:pPr lvl="0"/>
            <a:endParaRPr lang="mn-MN"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4" name="Title 1"/>
          <p:cNvSpPr txBox="1">
            <a:spLocks/>
          </p:cNvSpPr>
          <p:nvPr/>
        </p:nvSpPr>
        <p:spPr>
          <a:xfrm>
            <a:off x="304800" y="533400"/>
            <a:ext cx="7957936" cy="704850"/>
          </a:xfrm>
          <a:prstGeom prst="rect">
            <a:avLst/>
          </a:prstGeom>
        </p:spPr>
        <p:txBody>
          <a:bodyPr/>
          <a:lstStyle/>
          <a:p>
            <a:pPr lvl="0" algn="ctr">
              <a:defRPr/>
            </a:pPr>
            <a:r>
              <a:rPr lang="en-US" sz="4400" b="1" kern="0" dirty="0" smtClean="0">
                <a:solidFill>
                  <a:srgbClr val="0066FF"/>
                </a:solidFill>
                <a:latin typeface="Arial" pitchFamily="34" charset="0"/>
                <a:cs typeface="Arial" pitchFamily="34" charset="0"/>
              </a:rPr>
              <a:t>LEGAL STATUS</a:t>
            </a:r>
            <a:endParaRPr lang="en-US" sz="4400" b="1" kern="0" dirty="0">
              <a:solidFill>
                <a:srgbClr val="0066FF"/>
              </a:solidFill>
              <a:latin typeface="Arial" pitchFamily="34" charset="0"/>
              <a:cs typeface="Arial" pitchFamily="34" charset="0"/>
            </a:endParaRPr>
          </a:p>
        </p:txBody>
      </p:sp>
    </p:spTree>
    <p:extLst>
      <p:ext uri="{BB962C8B-B14F-4D97-AF65-F5344CB8AC3E}">
        <p14:creationId xmlns:p14="http://schemas.microsoft.com/office/powerpoint/2010/main" val="18532395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2400" y="76200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rgbClr val="FF0000"/>
                </a:solidFill>
                <a:latin typeface="Arial" panose="020B0604020202020204" pitchFamily="34" charset="0"/>
                <a:cs typeface="Arial" panose="020B0604020202020204" pitchFamily="34" charset="0"/>
              </a:rPr>
              <a:t>RELATIONSHIP WITH GOVERNMENT</a:t>
            </a:r>
          </a:p>
        </p:txBody>
      </p:sp>
      <p:sp>
        <p:nvSpPr>
          <p:cNvPr id="3" name="Rectangle 3"/>
          <p:cNvSpPr txBox="1">
            <a:spLocks noChangeArrowheads="1"/>
          </p:cNvSpPr>
          <p:nvPr/>
        </p:nvSpPr>
        <p:spPr bwMode="auto">
          <a:xfrm>
            <a:off x="457200" y="2133600"/>
            <a:ext cx="8153400" cy="3505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125000"/>
              </a:lnSpc>
              <a:buClr>
                <a:srgbClr val="800000"/>
              </a:buClr>
              <a:buFont typeface="Wingdings" panose="05000000000000000000" pitchFamily="2" charset="2"/>
              <a:buChar char="Ø"/>
            </a:pPr>
            <a:r>
              <a:rPr lang="en-NZ" altLang="zh-CN" sz="2400" dirty="0" smtClean="0">
                <a:latin typeface="Arial" panose="020B0604020202020204" pitchFamily="34" charset="0"/>
                <a:cs typeface="Arial" panose="020B0604020202020204" pitchFamily="34" charset="0"/>
              </a:rPr>
              <a:t>  MNAS offers accreditation services under the authorization of MASM.</a:t>
            </a:r>
          </a:p>
        </p:txBody>
      </p:sp>
    </p:spTree>
    <p:extLst>
      <p:ext uri="{BB962C8B-B14F-4D97-AF65-F5344CB8AC3E}">
        <p14:creationId xmlns:p14="http://schemas.microsoft.com/office/powerpoint/2010/main" val="321586784"/>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57200" y="609600"/>
            <a:ext cx="8229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200" b="1" dirty="0" smtClean="0">
                <a:solidFill>
                  <a:srgbClr val="FF0000"/>
                </a:solidFill>
                <a:latin typeface="Arial" panose="020B0604020202020204" pitchFamily="34" charset="0"/>
                <a:cs typeface="Arial" panose="020B0604020202020204" pitchFamily="34" charset="0"/>
              </a:rPr>
              <a:t>MAIN TASKS</a:t>
            </a:r>
          </a:p>
        </p:txBody>
      </p:sp>
      <p:sp>
        <p:nvSpPr>
          <p:cNvPr id="3" name="Rectangle 3"/>
          <p:cNvSpPr txBox="1">
            <a:spLocks noChangeArrowheads="1"/>
          </p:cNvSpPr>
          <p:nvPr/>
        </p:nvSpPr>
        <p:spPr bwMode="auto">
          <a:xfrm>
            <a:off x="533400" y="1905000"/>
            <a:ext cx="8077200" cy="426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nSpc>
                <a:spcPct val="125000"/>
              </a:lnSpc>
              <a:spcBef>
                <a:spcPct val="0"/>
              </a:spcBef>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establish and operate the national accreditation system for conformity assessment bodies;</a:t>
            </a:r>
            <a:endParaRPr lang="en-NZ" altLang="zh-CN" sz="2400" b="1" dirty="0" smtClean="0">
              <a:solidFill>
                <a:srgbClr val="00B050"/>
              </a:solidFill>
              <a:latin typeface="Arial" panose="020B0604020202020204" pitchFamily="34" charset="0"/>
              <a:cs typeface="Arial" panose="020B0604020202020204" pitchFamily="34" charset="0"/>
            </a:endParaRPr>
          </a:p>
          <a:p>
            <a:pPr marL="357188" indent="-357188">
              <a:lnSpc>
                <a:spcPct val="125000"/>
              </a:lnSpc>
              <a:spcBef>
                <a:spcPct val="0"/>
              </a:spcBef>
              <a:buClr>
                <a:srgbClr val="800000"/>
              </a:buClr>
              <a:buFont typeface="Wingdings" panose="05000000000000000000" pitchFamily="2" charset="2"/>
              <a:buChar char="Ø"/>
            </a:pPr>
            <a:endParaRPr lang="en-US" altLang="zh-CN" sz="2400" b="1" dirty="0" smtClean="0">
              <a:solidFill>
                <a:srgbClr val="00B050"/>
              </a:solidFill>
              <a:latin typeface="Arial" panose="020B0604020202020204" pitchFamily="34" charset="0"/>
              <a:cs typeface="Arial" panose="020B0604020202020204" pitchFamily="34" charset="0"/>
            </a:endParaRPr>
          </a:p>
          <a:p>
            <a:pPr marL="357188" indent="-357188">
              <a:lnSpc>
                <a:spcPct val="125000"/>
              </a:lnSpc>
              <a:spcBef>
                <a:spcPct val="0"/>
              </a:spcBef>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assess the competence of local applicant </a:t>
            </a:r>
            <a:r>
              <a:rPr lang="en-US" altLang="zh-CN" sz="2400" dirty="0" smtClean="0">
                <a:latin typeface="Arial" panose="020B0604020202020204" pitchFamily="34" charset="0"/>
                <a:cs typeface="Arial" panose="020B0604020202020204" pitchFamily="34" charset="0"/>
              </a:rPr>
              <a:t>CABs</a:t>
            </a:r>
            <a:r>
              <a:rPr lang="en-US" altLang="zh-CN" sz="2400" dirty="0" smtClean="0">
                <a:latin typeface="Arial" panose="020B0604020202020204" pitchFamily="34" charset="0"/>
                <a:cs typeface="Arial" panose="020B0604020202020204" pitchFamily="34" charset="0"/>
              </a:rPr>
              <a:t>, make accreditation decisions, and conduct accreditation-related surveillance and management on accredited conformity assessment bodies;</a:t>
            </a:r>
          </a:p>
        </p:txBody>
      </p:sp>
    </p:spTree>
    <p:extLst>
      <p:ext uri="{BB962C8B-B14F-4D97-AF65-F5344CB8AC3E}">
        <p14:creationId xmlns:p14="http://schemas.microsoft.com/office/powerpoint/2010/main" val="905514836"/>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381000" y="762000"/>
            <a:ext cx="82296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smtClean="0">
                <a:solidFill>
                  <a:srgbClr val="FF0000"/>
                </a:solidFill>
                <a:latin typeface="Arial" panose="020B0604020202020204" pitchFamily="34" charset="0"/>
                <a:cs typeface="Arial" panose="020B0604020202020204" pitchFamily="34" charset="0"/>
              </a:rPr>
              <a:t>MAIN TASKS</a:t>
            </a:r>
          </a:p>
        </p:txBody>
      </p:sp>
      <p:sp>
        <p:nvSpPr>
          <p:cNvPr id="3" name="Rectangle 3"/>
          <p:cNvSpPr txBox="1">
            <a:spLocks noChangeArrowheads="1"/>
          </p:cNvSpPr>
          <p:nvPr/>
        </p:nvSpPr>
        <p:spPr bwMode="auto">
          <a:xfrm>
            <a:off x="304800" y="1981200"/>
            <a:ext cx="8305800" cy="449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assume the responsibility for directing and regulating the uses of MNAS logo and accreditation symbols</a:t>
            </a:r>
            <a:r>
              <a:rPr lang="en-NZ" altLang="zh-CN" sz="2400" dirty="0" smtClean="0">
                <a:latin typeface="Arial" panose="020B0604020202020204" pitchFamily="34" charset="0"/>
                <a:cs typeface="Arial" panose="020B0604020202020204" pitchFamily="34" charset="0"/>
              </a:rPr>
              <a:t>;</a:t>
            </a:r>
          </a:p>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organize personnel training related to accreditation, and manage the accreditation personnel;</a:t>
            </a:r>
          </a:p>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offer relevant technical services to conformity assessment bodies, and to provide society with publicly available information about accredited conformity assessment bodies;</a:t>
            </a:r>
          </a:p>
        </p:txBody>
      </p:sp>
    </p:spTree>
    <p:extLst>
      <p:ext uri="{BB962C8B-B14F-4D97-AF65-F5344CB8AC3E}">
        <p14:creationId xmlns:p14="http://schemas.microsoft.com/office/powerpoint/2010/main" val="380407840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3400" y="60960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3600" b="1" dirty="0" smtClean="0">
                <a:solidFill>
                  <a:srgbClr val="FF0000"/>
                </a:solidFill>
                <a:latin typeface="Arial" panose="020B0604020202020204" pitchFamily="34" charset="0"/>
                <a:cs typeface="Arial" panose="020B0604020202020204" pitchFamily="34" charset="0"/>
              </a:rPr>
              <a:t>MAIN TASKS</a:t>
            </a:r>
          </a:p>
        </p:txBody>
      </p:sp>
      <p:sp>
        <p:nvSpPr>
          <p:cNvPr id="3" name="Rectangle 3"/>
          <p:cNvSpPr txBox="1">
            <a:spLocks noChangeArrowheads="1"/>
          </p:cNvSpPr>
          <p:nvPr/>
        </p:nvSpPr>
        <p:spPr bwMode="auto">
          <a:xfrm>
            <a:off x="381000" y="1828800"/>
            <a:ext cx="83820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participate in international activities related to accreditation</a:t>
            </a:r>
            <a:r>
              <a:rPr lang="en-NZ" altLang="zh-CN" sz="2400" dirty="0" smtClean="0">
                <a:latin typeface="Arial" panose="020B0604020202020204" pitchFamily="34" charset="0"/>
                <a:cs typeface="Arial" panose="020B0604020202020204" pitchFamily="34" charset="0"/>
              </a:rPr>
              <a:t>;</a:t>
            </a:r>
          </a:p>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deal with appeals and complaints related to accreditation;</a:t>
            </a:r>
          </a:p>
          <a:p>
            <a:pPr marL="357188" indent="-357188">
              <a:lnSpc>
                <a:spcPct val="125000"/>
              </a:lnSpc>
              <a:buClr>
                <a:srgbClr val="800000"/>
              </a:buClr>
              <a:buFont typeface="Wingdings" panose="05000000000000000000" pitchFamily="2" charset="2"/>
              <a:buChar char="Ø"/>
            </a:pPr>
            <a:r>
              <a:rPr lang="en-US" altLang="zh-CN" sz="2400" dirty="0" smtClean="0">
                <a:latin typeface="Arial" panose="020B0604020202020204" pitchFamily="34" charset="0"/>
                <a:cs typeface="Arial" panose="020B0604020202020204" pitchFamily="34" charset="0"/>
              </a:rPr>
              <a:t>To carry out other activities related to accreditation.</a:t>
            </a:r>
          </a:p>
        </p:txBody>
      </p:sp>
    </p:spTree>
    <p:extLst>
      <p:ext uri="{BB962C8B-B14F-4D97-AF65-F5344CB8AC3E}">
        <p14:creationId xmlns:p14="http://schemas.microsoft.com/office/powerpoint/2010/main" val="154673929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7620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ts val="563"/>
              </a:spcAft>
              <a:buClrTx/>
              <a:buSzTx/>
              <a:buFontTx/>
              <a:buNone/>
              <a:tabLst/>
              <a:defRPr/>
            </a:pPr>
            <a:r>
              <a:rPr lang="en-US" sz="2800" b="1" kern="0" dirty="0" smtClean="0">
                <a:solidFill>
                  <a:srgbClr val="FF0000"/>
                </a:solidFill>
                <a:ea typeface="+mj-ea"/>
                <a:cs typeface="+mj-cs"/>
              </a:rPr>
              <a:t>ACCREDITATION SYSTEM STRUCTURE</a:t>
            </a:r>
            <a:endParaRPr kumimoji="0" lang="en-GB" sz="2800" b="1" i="0" u="none" strike="noStrike" kern="0" cap="none" spc="0" normalizeH="0" baseline="0" noProof="0" dirty="0">
              <a:ln>
                <a:noFill/>
              </a:ln>
              <a:solidFill>
                <a:srgbClr val="FF0000"/>
              </a:solidFill>
              <a:effectLst/>
              <a:uLnTx/>
              <a:uFillTx/>
              <a:latin typeface="Arial Mon" pitchFamily="34" charset="0"/>
              <a:ea typeface="+mj-ea"/>
              <a:cs typeface="+mj-cs"/>
            </a:endParaRPr>
          </a:p>
        </p:txBody>
      </p:sp>
      <p:sp>
        <p:nvSpPr>
          <p:cNvPr id="16" name="Text Box 5"/>
          <p:cNvSpPr txBox="1">
            <a:spLocks noChangeArrowheads="1"/>
          </p:cNvSpPr>
          <p:nvPr/>
        </p:nvSpPr>
        <p:spPr bwMode="auto">
          <a:xfrm>
            <a:off x="2590800" y="2112258"/>
            <a:ext cx="3657600" cy="630942"/>
          </a:xfrm>
          <a:prstGeom prst="rect">
            <a:avLst/>
          </a:prstGeom>
          <a:solidFill>
            <a:schemeClr val="accent1"/>
          </a:solidFill>
          <a:ln w="9525">
            <a:solidFill>
              <a:schemeClr val="accent1">
                <a:lumMod val="40000"/>
                <a:lumOff val="60000"/>
              </a:schemeClr>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MASM </a:t>
            </a:r>
          </a:p>
          <a:p>
            <a:pPr algn="ctr">
              <a:spcBef>
                <a:spcPct val="50000"/>
              </a:spcBef>
            </a:pPr>
            <a:r>
              <a:rPr lang="en-US" sz="1400" b="1" dirty="0" smtClean="0">
                <a:latin typeface="Arial" pitchFamily="34" charset="0"/>
                <a:cs typeface="Arial" pitchFamily="34" charset="0"/>
              </a:rPr>
              <a:t>Vice Chair</a:t>
            </a:r>
            <a:endParaRPr lang="en-GB" sz="1400" b="1" dirty="0">
              <a:latin typeface="Arial" pitchFamily="34" charset="0"/>
              <a:cs typeface="Arial" pitchFamily="34" charset="0"/>
            </a:endParaRPr>
          </a:p>
        </p:txBody>
      </p:sp>
      <p:sp>
        <p:nvSpPr>
          <p:cNvPr id="17" name="Text Box 6"/>
          <p:cNvSpPr txBox="1">
            <a:spLocks noChangeArrowheads="1"/>
          </p:cNvSpPr>
          <p:nvPr/>
        </p:nvSpPr>
        <p:spPr bwMode="auto">
          <a:xfrm>
            <a:off x="3048000" y="3116014"/>
            <a:ext cx="2667000" cy="846386"/>
          </a:xfrm>
          <a:prstGeom prst="rect">
            <a:avLst/>
          </a:prstGeom>
          <a:solidFill>
            <a:srgbClr val="CCFFFF"/>
          </a:solidFill>
          <a:ln w="9525">
            <a:solidFill>
              <a:schemeClr val="accent1"/>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ACCREDITATION DEPARTMENT (MNAS)</a:t>
            </a:r>
          </a:p>
          <a:p>
            <a:pPr algn="ctr">
              <a:spcBef>
                <a:spcPct val="50000"/>
              </a:spcBef>
            </a:pPr>
            <a:r>
              <a:rPr lang="en-US" sz="1400" b="1" dirty="0" smtClean="0">
                <a:latin typeface="Arial" pitchFamily="34" charset="0"/>
                <a:cs typeface="Arial" pitchFamily="34" charset="0"/>
              </a:rPr>
              <a:t>Head</a:t>
            </a:r>
            <a:endParaRPr lang="en-GB" sz="1600" b="1" dirty="0">
              <a:latin typeface="Arial Mon" pitchFamily="34" charset="0"/>
            </a:endParaRPr>
          </a:p>
        </p:txBody>
      </p:sp>
      <p:sp>
        <p:nvSpPr>
          <p:cNvPr id="18" name="Text Box 13"/>
          <p:cNvSpPr txBox="1">
            <a:spLocks noChangeArrowheads="1"/>
          </p:cNvSpPr>
          <p:nvPr/>
        </p:nvSpPr>
        <p:spPr bwMode="auto">
          <a:xfrm flipV="1">
            <a:off x="457200" y="3273623"/>
            <a:ext cx="2133600" cy="307777"/>
          </a:xfrm>
          <a:prstGeom prst="rect">
            <a:avLst/>
          </a:prstGeom>
          <a:solidFill>
            <a:srgbClr val="CCFFFF"/>
          </a:solidFill>
          <a:ln w="9525">
            <a:solidFill>
              <a:schemeClr val="accent1"/>
            </a:solidFill>
            <a:prstDash val="dash"/>
            <a:miter lim="800000"/>
            <a:headEnd/>
            <a:tailEnd/>
          </a:ln>
          <a:effectLst/>
        </p:spPr>
        <p:txBody>
          <a:bodyPr rot="10800000" wrap="square">
            <a:spAutoFit/>
          </a:bodyPr>
          <a:lstStyle/>
          <a:p>
            <a:pPr algn="ctr">
              <a:spcBef>
                <a:spcPct val="50000"/>
              </a:spcBef>
            </a:pPr>
            <a:r>
              <a:rPr lang="en-US" sz="1400" b="1" dirty="0" smtClean="0">
                <a:latin typeface="Arial" pitchFamily="34" charset="0"/>
                <a:cs typeface="Arial" pitchFamily="34" charset="0"/>
              </a:rPr>
              <a:t>Appeal committee</a:t>
            </a:r>
            <a:endParaRPr lang="en-GB" sz="1400" b="1" dirty="0">
              <a:latin typeface="Arial" pitchFamily="34" charset="0"/>
              <a:cs typeface="Arial" pitchFamily="34" charset="0"/>
            </a:endParaRPr>
          </a:p>
        </p:txBody>
      </p:sp>
      <p:sp>
        <p:nvSpPr>
          <p:cNvPr id="19" name="Text Box 5"/>
          <p:cNvSpPr txBox="1">
            <a:spLocks noChangeArrowheads="1"/>
          </p:cNvSpPr>
          <p:nvPr/>
        </p:nvSpPr>
        <p:spPr bwMode="auto">
          <a:xfrm>
            <a:off x="2590800" y="1143000"/>
            <a:ext cx="3657600" cy="630942"/>
          </a:xfrm>
          <a:prstGeom prst="rect">
            <a:avLst/>
          </a:prstGeom>
          <a:solidFill>
            <a:schemeClr val="accent1"/>
          </a:solidFill>
          <a:ln w="9525">
            <a:solidFill>
              <a:schemeClr val="accent1">
                <a:lumMod val="40000"/>
                <a:lumOff val="60000"/>
              </a:schemeClr>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GOVERNMENT of MONGOLIA</a:t>
            </a:r>
          </a:p>
          <a:p>
            <a:pPr algn="ctr">
              <a:spcBef>
                <a:spcPct val="50000"/>
              </a:spcBef>
            </a:pPr>
            <a:r>
              <a:rPr lang="en-US" sz="1400" b="1" dirty="0" smtClean="0">
                <a:latin typeface="Arial" pitchFamily="34" charset="0"/>
                <a:cs typeface="Arial" pitchFamily="34" charset="0"/>
              </a:rPr>
              <a:t>Deputy prime minister</a:t>
            </a:r>
            <a:endParaRPr lang="en-GB" sz="1400" b="1" dirty="0">
              <a:latin typeface="Arial" pitchFamily="34" charset="0"/>
              <a:cs typeface="Arial" pitchFamily="34" charset="0"/>
            </a:endParaRPr>
          </a:p>
        </p:txBody>
      </p:sp>
      <p:sp>
        <p:nvSpPr>
          <p:cNvPr id="20" name="Text Box 13"/>
          <p:cNvSpPr txBox="1">
            <a:spLocks noChangeArrowheads="1"/>
          </p:cNvSpPr>
          <p:nvPr/>
        </p:nvSpPr>
        <p:spPr bwMode="auto">
          <a:xfrm flipV="1">
            <a:off x="3352800" y="4343400"/>
            <a:ext cx="2133600" cy="523220"/>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Accreditation Technical committees </a:t>
            </a:r>
            <a:endParaRPr lang="en-GB" sz="1400" b="1" dirty="0">
              <a:latin typeface="Arial" pitchFamily="34" charset="0"/>
              <a:cs typeface="Arial" pitchFamily="34" charset="0"/>
            </a:endParaRPr>
          </a:p>
        </p:txBody>
      </p:sp>
      <p:sp>
        <p:nvSpPr>
          <p:cNvPr id="21" name="Text Box 13"/>
          <p:cNvSpPr txBox="1">
            <a:spLocks noChangeArrowheads="1"/>
          </p:cNvSpPr>
          <p:nvPr/>
        </p:nvSpPr>
        <p:spPr bwMode="auto">
          <a:xfrm flipV="1">
            <a:off x="3352800" y="5257800"/>
            <a:ext cx="2133600" cy="307777"/>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Accredited CAB’s</a:t>
            </a:r>
            <a:endParaRPr lang="en-GB" sz="1400" b="1" dirty="0">
              <a:latin typeface="Arial" pitchFamily="34" charset="0"/>
              <a:cs typeface="Arial" pitchFamily="34" charset="0"/>
            </a:endParaRPr>
          </a:p>
        </p:txBody>
      </p:sp>
      <p:sp>
        <p:nvSpPr>
          <p:cNvPr id="22" name="Text Box 13"/>
          <p:cNvSpPr txBox="1">
            <a:spLocks noChangeArrowheads="1"/>
          </p:cNvSpPr>
          <p:nvPr/>
        </p:nvSpPr>
        <p:spPr bwMode="auto">
          <a:xfrm flipV="1">
            <a:off x="6248400" y="3124200"/>
            <a:ext cx="2133600" cy="523220"/>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ACCREDITATION BOARD</a:t>
            </a:r>
            <a:endParaRPr lang="en-GB" sz="1400" b="1" dirty="0">
              <a:latin typeface="Arial" pitchFamily="34" charset="0"/>
              <a:cs typeface="Arial" pitchFamily="34" charset="0"/>
            </a:endParaRPr>
          </a:p>
        </p:txBody>
      </p:sp>
      <p:cxnSp>
        <p:nvCxnSpPr>
          <p:cNvPr id="23" name="Straight Arrow Connector 22"/>
          <p:cNvCxnSpPr/>
          <p:nvPr/>
        </p:nvCxnSpPr>
        <p:spPr>
          <a:xfrm rot="5400000">
            <a:off x="4228306" y="19431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4229894" y="29329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a:off x="4229894" y="41521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4228306" y="5066506"/>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5715000" y="3427412"/>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0800000" flipV="1">
            <a:off x="2590800" y="3427511"/>
            <a:ext cx="457200" cy="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68629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62000" y="304800"/>
            <a:ext cx="7772400" cy="685800"/>
          </a:xfrm>
          <a:prstGeom prst="rect">
            <a:avLst/>
          </a:prstGeom>
        </p:spPr>
        <p:txBody>
          <a:bodyPr/>
          <a:lstStyle/>
          <a:p>
            <a:pPr marL="0" marR="0" lvl="0" indent="0" algn="ctr" defTabSz="914400" rtl="0" eaLnBrk="0" fontAlgn="base" latinLnBrk="0" hangingPunct="0">
              <a:lnSpc>
                <a:spcPct val="100000"/>
              </a:lnSpc>
              <a:spcBef>
                <a:spcPct val="0"/>
              </a:spcBef>
              <a:spcAft>
                <a:spcPts val="563"/>
              </a:spcAft>
              <a:buClrTx/>
              <a:buSzTx/>
              <a:buFontTx/>
              <a:buNone/>
              <a:tabLst/>
              <a:defRPr/>
            </a:pPr>
            <a:r>
              <a:rPr lang="en-US" sz="2800" b="1" kern="0" dirty="0" smtClean="0">
                <a:solidFill>
                  <a:srgbClr val="FF0000"/>
                </a:solidFill>
                <a:ea typeface="+mj-ea"/>
                <a:cs typeface="+mj-cs"/>
              </a:rPr>
              <a:t>ACCREDITATION PERSONNEL STRUCTURE</a:t>
            </a:r>
            <a:endParaRPr kumimoji="0" lang="en-GB" sz="2800" b="1" i="0" u="none" strike="noStrike" kern="0" cap="none" spc="0" normalizeH="0" baseline="0" noProof="0" dirty="0">
              <a:ln>
                <a:noFill/>
              </a:ln>
              <a:solidFill>
                <a:srgbClr val="FF0000"/>
              </a:solidFill>
              <a:effectLst/>
              <a:uLnTx/>
              <a:uFillTx/>
              <a:latin typeface="Arial Mon" pitchFamily="34" charset="0"/>
              <a:ea typeface="+mj-ea"/>
              <a:cs typeface="+mj-cs"/>
            </a:endParaRPr>
          </a:p>
        </p:txBody>
      </p:sp>
      <p:sp>
        <p:nvSpPr>
          <p:cNvPr id="3" name="Text Box 6"/>
          <p:cNvSpPr txBox="1">
            <a:spLocks noChangeArrowheads="1"/>
          </p:cNvSpPr>
          <p:nvPr/>
        </p:nvSpPr>
        <p:spPr bwMode="auto">
          <a:xfrm>
            <a:off x="2210594" y="1600200"/>
            <a:ext cx="2667000" cy="846386"/>
          </a:xfrm>
          <a:prstGeom prst="rect">
            <a:avLst/>
          </a:prstGeom>
          <a:solidFill>
            <a:srgbClr val="CCFFFF"/>
          </a:solidFill>
          <a:ln w="9525">
            <a:solidFill>
              <a:schemeClr val="accent1"/>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ACCREDITATION DEPARTMENT (MNAS)</a:t>
            </a:r>
          </a:p>
          <a:p>
            <a:pPr algn="ctr">
              <a:spcBef>
                <a:spcPct val="50000"/>
              </a:spcBef>
            </a:pPr>
            <a:r>
              <a:rPr lang="en-US" sz="1400" b="1" dirty="0" smtClean="0">
                <a:latin typeface="Arial" pitchFamily="34" charset="0"/>
                <a:cs typeface="Arial" pitchFamily="34" charset="0"/>
              </a:rPr>
              <a:t>Head</a:t>
            </a:r>
            <a:endParaRPr lang="en-GB" sz="1600" b="1" dirty="0">
              <a:latin typeface="Arial Mon" pitchFamily="34" charset="0"/>
            </a:endParaRPr>
          </a:p>
        </p:txBody>
      </p:sp>
      <p:sp>
        <p:nvSpPr>
          <p:cNvPr id="4" name="Text Box 6"/>
          <p:cNvSpPr txBox="1">
            <a:spLocks noChangeArrowheads="1"/>
          </p:cNvSpPr>
          <p:nvPr/>
        </p:nvSpPr>
        <p:spPr bwMode="auto">
          <a:xfrm>
            <a:off x="2210594" y="2827586"/>
            <a:ext cx="2133600" cy="630942"/>
          </a:xfrm>
          <a:prstGeom prst="rect">
            <a:avLst/>
          </a:prstGeom>
          <a:solidFill>
            <a:srgbClr val="CCFFFF"/>
          </a:solidFill>
          <a:ln w="9525">
            <a:solidFill>
              <a:schemeClr val="accent1"/>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MNAS</a:t>
            </a:r>
          </a:p>
          <a:p>
            <a:pPr algn="ctr">
              <a:spcBef>
                <a:spcPct val="50000"/>
              </a:spcBef>
            </a:pPr>
            <a:r>
              <a:rPr lang="en-US" sz="1400" b="1" dirty="0" smtClean="0">
                <a:latin typeface="Arial" pitchFamily="34" charset="0"/>
                <a:cs typeface="Arial" pitchFamily="34" charset="0"/>
              </a:rPr>
              <a:t>Staffs </a:t>
            </a:r>
            <a:endParaRPr lang="en-GB" sz="1600" b="1" dirty="0">
              <a:latin typeface="Arial Mon" pitchFamily="34" charset="0"/>
            </a:endParaRPr>
          </a:p>
        </p:txBody>
      </p:sp>
      <p:sp>
        <p:nvSpPr>
          <p:cNvPr id="5" name="Text Box 6"/>
          <p:cNvSpPr txBox="1">
            <a:spLocks noChangeArrowheads="1"/>
          </p:cNvSpPr>
          <p:nvPr/>
        </p:nvSpPr>
        <p:spPr bwMode="auto">
          <a:xfrm>
            <a:off x="5410200" y="2286000"/>
            <a:ext cx="1905000" cy="630942"/>
          </a:xfrm>
          <a:prstGeom prst="rect">
            <a:avLst/>
          </a:prstGeom>
          <a:solidFill>
            <a:srgbClr val="CCFFFF"/>
          </a:solidFill>
          <a:ln w="9525">
            <a:solidFill>
              <a:schemeClr val="accent1"/>
            </a:solidFill>
            <a:miter lim="800000"/>
            <a:headEnd/>
            <a:tailEnd/>
          </a:ln>
          <a:effectLst/>
        </p:spPr>
        <p:txBody>
          <a:bodyPr wrap="square">
            <a:spAutoFit/>
          </a:bodyPr>
          <a:lstStyle/>
          <a:p>
            <a:pPr algn="ctr">
              <a:spcBef>
                <a:spcPct val="50000"/>
              </a:spcBef>
            </a:pPr>
            <a:r>
              <a:rPr lang="en-US" sz="1400" b="1" dirty="0" smtClean="0">
                <a:latin typeface="Arial" pitchFamily="34" charset="0"/>
                <a:cs typeface="Arial" pitchFamily="34" charset="0"/>
              </a:rPr>
              <a:t>MNAS</a:t>
            </a:r>
          </a:p>
          <a:p>
            <a:pPr algn="ctr">
              <a:spcBef>
                <a:spcPct val="50000"/>
              </a:spcBef>
            </a:pPr>
            <a:r>
              <a:rPr lang="en-US" sz="1400" b="1" dirty="0" smtClean="0">
                <a:latin typeface="Arial" pitchFamily="34" charset="0"/>
                <a:cs typeface="Arial" pitchFamily="34" charset="0"/>
              </a:rPr>
              <a:t>Quality manager </a:t>
            </a:r>
            <a:endParaRPr lang="en-GB" sz="1600" b="1" dirty="0">
              <a:latin typeface="Arial Mon" pitchFamily="34" charset="0"/>
            </a:endParaRPr>
          </a:p>
        </p:txBody>
      </p:sp>
      <p:sp>
        <p:nvSpPr>
          <p:cNvPr id="6" name="Text Box 13"/>
          <p:cNvSpPr txBox="1">
            <a:spLocks noChangeArrowheads="1"/>
          </p:cNvSpPr>
          <p:nvPr/>
        </p:nvSpPr>
        <p:spPr bwMode="auto">
          <a:xfrm flipV="1">
            <a:off x="2210594" y="3752166"/>
            <a:ext cx="2133600" cy="523220"/>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Accreditation Technical committees </a:t>
            </a:r>
            <a:endParaRPr lang="en-GB" sz="1400" b="1" dirty="0">
              <a:latin typeface="Arial" pitchFamily="34" charset="0"/>
              <a:cs typeface="Arial" pitchFamily="34" charset="0"/>
            </a:endParaRPr>
          </a:p>
        </p:txBody>
      </p:sp>
      <p:sp>
        <p:nvSpPr>
          <p:cNvPr id="7" name="Text Box 13"/>
          <p:cNvSpPr txBox="1">
            <a:spLocks noChangeArrowheads="1"/>
          </p:cNvSpPr>
          <p:nvPr/>
        </p:nvSpPr>
        <p:spPr bwMode="auto">
          <a:xfrm flipV="1">
            <a:off x="2210594" y="4577209"/>
            <a:ext cx="2133600" cy="307777"/>
          </a:xfrm>
          <a:prstGeom prst="rect">
            <a:avLst/>
          </a:prstGeom>
          <a:solidFill>
            <a:srgbClr val="CCFFFF"/>
          </a:solidFill>
          <a:ln w="9525">
            <a:solidFill>
              <a:schemeClr val="accent1"/>
            </a:solidFill>
            <a:prstDash val="dash"/>
            <a:miter lim="800000"/>
            <a:headEnd/>
            <a:tailEnd/>
          </a:ln>
          <a:effectLst/>
        </p:spPr>
        <p:txBody>
          <a:bodyPr rot="10800000">
            <a:spAutoFit/>
          </a:bodyPr>
          <a:lstStyle/>
          <a:p>
            <a:pPr algn="ctr">
              <a:spcBef>
                <a:spcPct val="50000"/>
              </a:spcBef>
            </a:pPr>
            <a:r>
              <a:rPr lang="en-US" sz="1400" b="1" dirty="0" smtClean="0">
                <a:latin typeface="Arial" pitchFamily="34" charset="0"/>
                <a:cs typeface="Arial" pitchFamily="34" charset="0"/>
              </a:rPr>
              <a:t>Assessors pool</a:t>
            </a:r>
            <a:endParaRPr lang="en-GB" sz="1400" b="1" dirty="0">
              <a:latin typeface="Arial" pitchFamily="34" charset="0"/>
              <a:cs typeface="Arial" pitchFamily="34" charset="0"/>
            </a:endParaRPr>
          </a:p>
        </p:txBody>
      </p:sp>
      <p:cxnSp>
        <p:nvCxnSpPr>
          <p:cNvPr id="8" name="Straight Connector 7"/>
          <p:cNvCxnSpPr/>
          <p:nvPr/>
        </p:nvCxnSpPr>
        <p:spPr>
          <a:xfrm rot="10800000">
            <a:off x="1905794" y="1989386"/>
            <a:ext cx="30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534194" y="3360986"/>
            <a:ext cx="2743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905794" y="313238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905794" y="4045198"/>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905794" y="4730998"/>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76800" y="1979612"/>
            <a:ext cx="1447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6171406" y="21328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45447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609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150000"/>
              </a:lnSpc>
            </a:pPr>
            <a:r>
              <a:rPr lang="en-US" altLang="zh-CN" sz="3600" b="1" dirty="0" smtClean="0">
                <a:solidFill>
                  <a:srgbClr val="FF0000"/>
                </a:solidFill>
                <a:latin typeface="Arial" panose="020B0604020202020204" pitchFamily="34" charset="0"/>
                <a:cs typeface="Arial" panose="020B0604020202020204" pitchFamily="34" charset="0"/>
              </a:rPr>
              <a:t>ACCREDITATION PROGRAMS</a:t>
            </a:r>
            <a:br>
              <a:rPr lang="en-US" altLang="zh-CN" sz="3600" b="1" dirty="0" smtClean="0">
                <a:solidFill>
                  <a:srgbClr val="FF0000"/>
                </a:solidFill>
                <a:latin typeface="Arial" panose="020B0604020202020204" pitchFamily="34" charset="0"/>
                <a:cs typeface="Arial" panose="020B0604020202020204" pitchFamily="34" charset="0"/>
              </a:rPr>
            </a:br>
            <a:endParaRPr lang="en-US" altLang="zh-CN" sz="3600" b="1" dirty="0" smtClean="0">
              <a:solidFill>
                <a:srgbClr val="FF0000"/>
              </a:solidFill>
              <a:latin typeface="Arial" panose="020B0604020202020204" pitchFamily="34" charset="0"/>
              <a:cs typeface="Arial" panose="020B0604020202020204" pitchFamily="34" charset="0"/>
            </a:endParaRPr>
          </a:p>
        </p:txBody>
      </p:sp>
      <p:sp>
        <p:nvSpPr>
          <p:cNvPr id="22531" name="Rectangle 3"/>
          <p:cNvSpPr>
            <a:spLocks noGrp="1" noChangeArrowheads="1"/>
          </p:cNvSpPr>
          <p:nvPr>
            <p:ph type="body" idx="1"/>
          </p:nvPr>
        </p:nvSpPr>
        <p:spPr bwMode="auto">
          <a:xfrm>
            <a:off x="381000" y="2362200"/>
            <a:ext cx="8229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50000"/>
              </a:spcBef>
              <a:buFontTx/>
              <a:buNone/>
            </a:pPr>
            <a:r>
              <a:rPr lang="en-US" altLang="zh-CN" sz="1800" b="1" dirty="0" smtClean="0">
                <a:solidFill>
                  <a:schemeClr val="accent2"/>
                </a:solidFill>
              </a:rPr>
              <a:t> </a:t>
            </a:r>
            <a:endParaRPr lang="en-US" altLang="zh-CN" sz="1800" i="1" dirty="0" smtClean="0"/>
          </a:p>
        </p:txBody>
      </p:sp>
      <p:graphicFrame>
        <p:nvGraphicFramePr>
          <p:cNvPr id="2" name="Table 1"/>
          <p:cNvGraphicFramePr>
            <a:graphicFrameLocks noGrp="1"/>
          </p:cNvGraphicFramePr>
          <p:nvPr>
            <p:extLst/>
          </p:nvPr>
        </p:nvGraphicFramePr>
        <p:xfrm>
          <a:off x="990600" y="1805940"/>
          <a:ext cx="7696200" cy="3566160"/>
        </p:xfrm>
        <a:graphic>
          <a:graphicData uri="http://schemas.openxmlformats.org/drawingml/2006/table">
            <a:tbl>
              <a:tblPr firstRow="1" bandRow="1">
                <a:tableStyleId>{5C22544A-7EE6-4342-B048-85BDC9FD1C3A}</a:tableStyleId>
              </a:tblPr>
              <a:tblGrid>
                <a:gridCol w="3155416"/>
                <a:gridCol w="4540784"/>
              </a:tblGrid>
              <a:tr h="370840">
                <a:tc>
                  <a:txBody>
                    <a:bodyPr/>
                    <a:lstStyle/>
                    <a:p>
                      <a:r>
                        <a:rPr lang="en-US" sz="2400" dirty="0" smtClean="0">
                          <a:latin typeface="Arial" panose="020B0604020202020204" pitchFamily="34" charset="0"/>
                          <a:cs typeface="Arial" panose="020B0604020202020204" pitchFamily="34" charset="0"/>
                        </a:rPr>
                        <a:t>LABORATORY</a:t>
                      </a:r>
                      <a:endParaRPr lang="en-US" sz="2400"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Testing</a:t>
                      </a:r>
                    </a:p>
                    <a:p>
                      <a:r>
                        <a:rPr lang="en-US" sz="2400" dirty="0" smtClean="0">
                          <a:latin typeface="Arial" panose="020B0604020202020204" pitchFamily="34" charset="0"/>
                          <a:cs typeface="Arial" panose="020B0604020202020204" pitchFamily="34" charset="0"/>
                        </a:rPr>
                        <a:t>Calibration </a:t>
                      </a:r>
                    </a:p>
                    <a:p>
                      <a:r>
                        <a:rPr lang="en-US" sz="2400" dirty="0" smtClean="0">
                          <a:latin typeface="Arial" panose="020B0604020202020204" pitchFamily="34" charset="0"/>
                          <a:cs typeface="Arial" panose="020B0604020202020204" pitchFamily="34" charset="0"/>
                        </a:rPr>
                        <a:t>Proficiency testing provider</a:t>
                      </a:r>
                    </a:p>
                    <a:p>
                      <a:r>
                        <a:rPr lang="en-US" sz="2400" dirty="0" smtClean="0">
                          <a:latin typeface="Arial" panose="020B0604020202020204" pitchFamily="34" charset="0"/>
                          <a:cs typeface="Arial" panose="020B0604020202020204" pitchFamily="34" charset="0"/>
                        </a:rPr>
                        <a:t>Medical </a:t>
                      </a:r>
                      <a:endParaRPr lang="en-US" sz="2400" dirty="0">
                        <a:latin typeface="Arial" panose="020B0604020202020204" pitchFamily="34" charset="0"/>
                        <a:cs typeface="Arial" panose="020B0604020202020204" pitchFamily="34" charset="0"/>
                      </a:endParaRPr>
                    </a:p>
                  </a:txBody>
                  <a:tcPr/>
                </a:tc>
              </a:tr>
              <a:tr h="370840">
                <a:tc>
                  <a:txBody>
                    <a:bodyPr/>
                    <a:lstStyle/>
                    <a:p>
                      <a:r>
                        <a:rPr lang="en-US" sz="2400" dirty="0" smtClean="0">
                          <a:latin typeface="Arial" panose="020B0604020202020204" pitchFamily="34" charset="0"/>
                          <a:cs typeface="Arial" panose="020B0604020202020204" pitchFamily="34" charset="0"/>
                        </a:rPr>
                        <a:t>INSPECTION </a:t>
                      </a:r>
                      <a:endParaRPr lang="en-US" sz="2400"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Engineering, safety, quantitative </a:t>
                      </a:r>
                      <a:endParaRPr lang="en-US" sz="2400" dirty="0">
                        <a:latin typeface="Arial" panose="020B0604020202020204" pitchFamily="34" charset="0"/>
                        <a:cs typeface="Arial" panose="020B0604020202020204" pitchFamily="34" charset="0"/>
                      </a:endParaRPr>
                    </a:p>
                  </a:txBody>
                  <a:tcPr/>
                </a:tc>
              </a:tr>
              <a:tr h="370840">
                <a:tc>
                  <a:txBody>
                    <a:bodyPr/>
                    <a:lstStyle/>
                    <a:p>
                      <a:r>
                        <a:rPr lang="en-US" sz="2400" dirty="0" smtClean="0">
                          <a:latin typeface="Arial" panose="020B0604020202020204" pitchFamily="34" charset="0"/>
                          <a:cs typeface="Arial" panose="020B0604020202020204" pitchFamily="34" charset="0"/>
                        </a:rPr>
                        <a:t>CERTIFICATION</a:t>
                      </a:r>
                      <a:endParaRPr lang="en-US" sz="2400" dirty="0">
                        <a:latin typeface="Arial" panose="020B0604020202020204" pitchFamily="34" charset="0"/>
                        <a:cs typeface="Arial" panose="020B0604020202020204" pitchFamily="34" charset="0"/>
                      </a:endParaRPr>
                    </a:p>
                  </a:txBody>
                  <a:tcPr/>
                </a:tc>
                <a:tc>
                  <a:txBody>
                    <a:bodyPr/>
                    <a:lstStyle/>
                    <a:p>
                      <a:r>
                        <a:rPr lang="en-US" sz="2400" dirty="0" smtClean="0">
                          <a:latin typeface="Arial" panose="020B0604020202020204" pitchFamily="34" charset="0"/>
                          <a:cs typeface="Arial" panose="020B0604020202020204" pitchFamily="34" charset="0"/>
                        </a:rPr>
                        <a:t>Product</a:t>
                      </a:r>
                    </a:p>
                    <a:p>
                      <a:r>
                        <a:rPr lang="en-US" sz="2400" dirty="0" smtClean="0">
                          <a:latin typeface="Arial" panose="020B0604020202020204" pitchFamily="34" charset="0"/>
                          <a:cs typeface="Arial" panose="020B0604020202020204" pitchFamily="34" charset="0"/>
                        </a:rPr>
                        <a:t>Management</a:t>
                      </a:r>
                      <a:r>
                        <a:rPr lang="en-US" sz="2400" baseline="0" dirty="0" smtClean="0">
                          <a:latin typeface="Arial" panose="020B0604020202020204" pitchFamily="34" charset="0"/>
                          <a:cs typeface="Arial" panose="020B0604020202020204" pitchFamily="34" charset="0"/>
                        </a:rPr>
                        <a:t> system</a:t>
                      </a:r>
                    </a:p>
                    <a:p>
                      <a:r>
                        <a:rPr lang="en-US" sz="2400" baseline="0" dirty="0" smtClean="0">
                          <a:latin typeface="Arial" panose="020B0604020202020204" pitchFamily="34" charset="0"/>
                          <a:cs typeface="Arial" panose="020B0604020202020204" pitchFamily="34" charset="0"/>
                        </a:rPr>
                        <a:t>Personnel</a:t>
                      </a:r>
                    </a:p>
                    <a:p>
                      <a:r>
                        <a:rPr lang="en-US" sz="2400" baseline="0" dirty="0" smtClean="0">
                          <a:latin typeface="Arial" panose="020B0604020202020204" pitchFamily="34" charset="0"/>
                          <a:cs typeface="Arial" panose="020B0604020202020204" pitchFamily="34" charset="0"/>
                        </a:rPr>
                        <a:t>GHG validation &amp; verification</a:t>
                      </a:r>
                      <a:endParaRPr lang="en-US" sz="2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00614778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itchFamily="34" charset="0"/>
                <a:cs typeface="Arial" pitchFamily="34" charset="0"/>
              </a:rPr>
              <a:t>Geography and population</a:t>
            </a:r>
            <a:endParaRPr lang="en-US" b="1" dirty="0">
              <a:solidFill>
                <a:srgbClr val="C00000"/>
              </a:solidFill>
              <a:latin typeface="Arial" pitchFamily="34" charset="0"/>
              <a:cs typeface="Arial" pitchFamily="34" charset="0"/>
            </a:endParaRPr>
          </a:p>
        </p:txBody>
      </p:sp>
      <p:sp>
        <p:nvSpPr>
          <p:cNvPr id="4" name="Rectangle 3"/>
          <p:cNvSpPr/>
          <p:nvPr/>
        </p:nvSpPr>
        <p:spPr>
          <a:xfrm>
            <a:off x="533401" y="1752600"/>
            <a:ext cx="3505199" cy="3785652"/>
          </a:xfrm>
          <a:prstGeom prst="rect">
            <a:avLst/>
          </a:prstGeom>
        </p:spPr>
        <p:txBody>
          <a:bodyPr wrap="square">
            <a:spAutoFit/>
          </a:bodyPr>
          <a:lstStyle/>
          <a:p>
            <a:r>
              <a:rPr lang="en-US" sz="2000" dirty="0" smtClean="0">
                <a:latin typeface="Times New Roman" panose="02020603050405020304" pitchFamily="18" charset="0"/>
                <a:cs typeface="Times New Roman" panose="02020603050405020304" pitchFamily="18" charset="0"/>
              </a:rPr>
              <a:t>Mongolia is a landlocked unitary sovereign state in East Asia. </a:t>
            </a:r>
          </a:p>
          <a:p>
            <a:r>
              <a:rPr lang="en-US" sz="2000" dirty="0" smtClean="0">
                <a:latin typeface="Times New Roman" panose="02020603050405020304" pitchFamily="18" charset="0"/>
                <a:cs typeface="Times New Roman" panose="02020603050405020304" pitchFamily="18" charset="0"/>
              </a:rPr>
              <a:t>It is located between China to the south and Russia to the north. </a:t>
            </a:r>
          </a:p>
          <a:p>
            <a:r>
              <a:rPr lang="en-US" sz="2000" dirty="0" smtClean="0">
                <a:latin typeface="Times New Roman" panose="02020603050405020304" pitchFamily="18" charset="0"/>
                <a:cs typeface="Times New Roman" panose="02020603050405020304" pitchFamily="18" charset="0"/>
              </a:rPr>
              <a:t>At 1,564,120 square kilometers (603,909 sq mi), Mongolia is the 19</a:t>
            </a:r>
            <a:r>
              <a:rPr lang="en-US" sz="2000" baseline="30000" dirty="0" smtClean="0">
                <a:latin typeface="Times New Roman" panose="02020603050405020304" pitchFamily="18" charset="0"/>
                <a:cs typeface="Times New Roman" panose="02020603050405020304" pitchFamily="18" charset="0"/>
              </a:rPr>
              <a:t>th</a:t>
            </a:r>
            <a:r>
              <a:rPr lang="en-US" sz="2000" dirty="0" smtClean="0">
                <a:latin typeface="Times New Roman" panose="02020603050405020304" pitchFamily="18" charset="0"/>
                <a:cs typeface="Times New Roman" panose="02020603050405020304" pitchFamily="18" charset="0"/>
                <a:hlinkClick r:id="rId3" tooltip="List of countries and dependencies by area"/>
              </a:rPr>
              <a:t> </a:t>
            </a:r>
            <a:r>
              <a:rPr lang="en-US" sz="2000" dirty="0" smtClean="0">
                <a:latin typeface="Times New Roman" panose="02020603050405020304" pitchFamily="18" charset="0"/>
                <a:cs typeface="Times New Roman" panose="02020603050405020304" pitchFamily="18" charset="0"/>
              </a:rPr>
              <a:t>largest country in the world by land mass and has a population of around three million people</a:t>
            </a:r>
            <a:r>
              <a:rPr lang="en-US" dirty="0" smtClean="0"/>
              <a:t>. </a:t>
            </a:r>
            <a:endParaRPr lang="en-US" dirty="0"/>
          </a:p>
        </p:txBody>
      </p:sp>
      <p:pic>
        <p:nvPicPr>
          <p:cNvPr id="1027" name="Picture 3" descr="D:\Documents\udval 2017\001 mongolian presentation_files\001-mongolian-presentation-8-638.jpg"/>
          <p:cNvPicPr>
            <a:picLocks noChangeAspect="1" noChangeArrowheads="1"/>
          </p:cNvPicPr>
          <p:nvPr/>
        </p:nvPicPr>
        <p:blipFill>
          <a:blip r:embed="rId4"/>
          <a:srcRect/>
          <a:stretch>
            <a:fillRect/>
          </a:stretch>
        </p:blipFill>
        <p:spPr bwMode="auto">
          <a:xfrm>
            <a:off x="3962400" y="1524000"/>
            <a:ext cx="5181600" cy="4562475"/>
          </a:xfrm>
          <a:prstGeom prst="rect">
            <a:avLst/>
          </a:prstGeom>
          <a:noFill/>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28600"/>
            <a:ext cx="7467600" cy="70485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latin typeface="Arial" pitchFamily="34" charset="0"/>
                <a:ea typeface="+mj-ea"/>
                <a:cs typeface="Arial" pitchFamily="34" charset="0"/>
              </a:rPr>
              <a:t>ACCREDITATION CRITERIA</a:t>
            </a:r>
            <a:endParaRPr kumimoji="0" lang="en-US" sz="3600" b="1" i="0" u="none" strike="noStrike" kern="0" cap="none" spc="0" normalizeH="0" baseline="0" noProof="0" dirty="0">
              <a:ln>
                <a:noFill/>
              </a:ln>
              <a:solidFill>
                <a:srgbClr val="FF0000"/>
              </a:solidFill>
              <a:effectLst/>
              <a:uLnTx/>
              <a:uFillTx/>
              <a:latin typeface="Arial" pitchFamily="34" charset="0"/>
              <a:ea typeface="+mj-ea"/>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27167737"/>
              </p:ext>
            </p:extLst>
          </p:nvPr>
        </p:nvGraphicFramePr>
        <p:xfrm>
          <a:off x="304800" y="1143000"/>
          <a:ext cx="8458201" cy="4112489"/>
        </p:xfrm>
        <a:graphic>
          <a:graphicData uri="http://schemas.openxmlformats.org/drawingml/2006/table">
            <a:tbl>
              <a:tblPr firstRow="1" bandRow="1">
                <a:tableStyleId>{5C22544A-7EE6-4342-B048-85BDC9FD1C3A}</a:tableStyleId>
              </a:tblPr>
              <a:tblGrid>
                <a:gridCol w="2286000"/>
                <a:gridCol w="2743200"/>
                <a:gridCol w="3429001"/>
              </a:tblGrid>
              <a:tr h="457197">
                <a:tc rowSpan="4">
                  <a:txBody>
                    <a:bodyPr/>
                    <a:lstStyle/>
                    <a:p>
                      <a:endParaRPr lang="mn-MN" sz="2000" b="1" kern="1200" dirty="0" smtClean="0">
                        <a:solidFill>
                          <a:schemeClr val="lt1"/>
                        </a:solidFill>
                        <a:latin typeface="Arial" pitchFamily="34" charset="0"/>
                        <a:ea typeface="+mn-ea"/>
                        <a:cs typeface="Arial" pitchFamily="34" charset="0"/>
                      </a:endParaRPr>
                    </a:p>
                    <a:p>
                      <a:r>
                        <a:rPr lang="en-US" sz="2000" b="1" kern="1200" dirty="0" smtClean="0">
                          <a:solidFill>
                            <a:schemeClr val="lt1"/>
                          </a:solidFill>
                          <a:latin typeface="Arial" pitchFamily="34" charset="0"/>
                          <a:ea typeface="+mn-ea"/>
                          <a:cs typeface="Arial" pitchFamily="34" charset="0"/>
                        </a:rPr>
                        <a:t>Laboratory </a:t>
                      </a:r>
                      <a:endParaRPr lang="en-US" sz="2000" b="1" dirty="0">
                        <a:latin typeface="Arial" pitchFamily="34" charset="0"/>
                        <a:cs typeface="Arial" pitchFamily="34" charset="0"/>
                      </a:endParaRPr>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Testing </a:t>
                      </a:r>
                      <a:endParaRPr lang="en-US" sz="2000" dirty="0">
                        <a:latin typeface="Arial" pitchFamily="34" charset="0"/>
                        <a:ea typeface="Calibri"/>
                        <a:cs typeface="Arial" pitchFamily="34" charset="0"/>
                      </a:endParaRPr>
                    </a:p>
                  </a:txBody>
                  <a:tcPr marL="68580" marR="68580" marT="0" marB="0"/>
                </a:tc>
                <a:tc rowSpan="2">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ISO/IEC </a:t>
                      </a:r>
                      <a:r>
                        <a:rPr lang="tr-TR" sz="2000" dirty="0" smtClean="0">
                          <a:latin typeface="Arial" pitchFamily="34" charset="0"/>
                          <a:ea typeface="Calibri"/>
                          <a:cs typeface="Arial" pitchFamily="34" charset="0"/>
                        </a:rPr>
                        <a:t>17025:2007</a:t>
                      </a:r>
                      <a:endParaRPr lang="en-US" sz="2000" dirty="0">
                        <a:latin typeface="Arial" pitchFamily="34" charset="0"/>
                        <a:ea typeface="Calibri"/>
                        <a:cs typeface="Arial" pitchFamily="34" charset="0"/>
                      </a:endParaRPr>
                    </a:p>
                  </a:txBody>
                  <a:tcPr marL="68580" marR="68580" marT="0" marB="0"/>
                </a:tc>
              </a:tr>
              <a:tr h="381000">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Calibration </a:t>
                      </a:r>
                      <a:endParaRPr lang="en-US" sz="2000" dirty="0">
                        <a:latin typeface="Arial" pitchFamily="34" charset="0"/>
                        <a:ea typeface="Calibri"/>
                        <a:cs typeface="Arial" pitchFamily="34" charset="0"/>
                      </a:endParaRPr>
                    </a:p>
                  </a:txBody>
                  <a:tcPr marL="68580" marR="68580" marT="0" marB="0"/>
                </a:tc>
                <a:tc vMerge="1">
                  <a:txBody>
                    <a:bodyPr/>
                    <a:lstStyle/>
                    <a:p>
                      <a:endParaRPr lang="en-US"/>
                    </a:p>
                  </a:txBody>
                  <a:tcPr/>
                </a:tc>
              </a:tr>
              <a:tr h="381000">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PTP</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ISO/IEC 170</a:t>
                      </a:r>
                      <a:r>
                        <a:rPr lang="mn-MN" sz="2000" dirty="0">
                          <a:latin typeface="Arial" pitchFamily="34" charset="0"/>
                          <a:ea typeface="Calibri"/>
                          <a:cs typeface="Arial" pitchFamily="34" charset="0"/>
                        </a:rPr>
                        <a:t>43</a:t>
                      </a:r>
                      <a:r>
                        <a:rPr lang="tr-TR" sz="2000" dirty="0">
                          <a:latin typeface="Arial" pitchFamily="34" charset="0"/>
                          <a:ea typeface="Calibri"/>
                          <a:cs typeface="Arial" pitchFamily="34" charset="0"/>
                        </a:rPr>
                        <a:t>:20</a:t>
                      </a:r>
                      <a:r>
                        <a:rPr lang="mn-MN" sz="2000" dirty="0" smtClean="0">
                          <a:latin typeface="Arial" pitchFamily="34" charset="0"/>
                          <a:ea typeface="Calibri"/>
                          <a:cs typeface="Arial" pitchFamily="34" charset="0"/>
                        </a:rPr>
                        <a:t>10</a:t>
                      </a:r>
                      <a:endParaRPr lang="en-US" sz="2000" dirty="0">
                        <a:latin typeface="Arial" pitchFamily="34" charset="0"/>
                        <a:ea typeface="Calibri"/>
                        <a:cs typeface="Arial" pitchFamily="34" charset="0"/>
                      </a:endParaRPr>
                    </a:p>
                  </a:txBody>
                  <a:tcPr marL="68580" marR="68580" marT="0" marB="0"/>
                </a:tc>
              </a:tr>
              <a:tr h="453644">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Medical </a:t>
                      </a:r>
                      <a:r>
                        <a:rPr lang="mn-MN" sz="2000" dirty="0" smtClean="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 15189:20</a:t>
                      </a:r>
                      <a:r>
                        <a:rPr lang="mn-MN" sz="2000" dirty="0" smtClean="0">
                          <a:latin typeface="Arial" pitchFamily="34" charset="0"/>
                          <a:ea typeface="Calibri"/>
                          <a:cs typeface="Arial" pitchFamily="34" charset="0"/>
                        </a:rPr>
                        <a:t>15</a:t>
                      </a:r>
                      <a:endParaRPr lang="en-US" sz="2000" dirty="0">
                        <a:latin typeface="Arial" pitchFamily="34" charset="0"/>
                        <a:ea typeface="Calibri"/>
                        <a:cs typeface="Arial" pitchFamily="34" charset="0"/>
                      </a:endParaRPr>
                    </a:p>
                  </a:txBody>
                  <a:tcPr marL="68580" marR="68580" marT="0" marB="0"/>
                </a:tc>
              </a:tr>
              <a:tr h="457200">
                <a:tc rowSpan="4">
                  <a:txBody>
                    <a:bodyPr/>
                    <a:lstStyle/>
                    <a:p>
                      <a:endParaRPr lang="en-US" sz="2000" b="1" kern="1200" dirty="0" smtClean="0">
                        <a:solidFill>
                          <a:schemeClr val="dk1"/>
                        </a:solidFill>
                        <a:latin typeface="Arial" pitchFamily="34" charset="0"/>
                        <a:ea typeface="+mn-ea"/>
                        <a:cs typeface="Arial" pitchFamily="34" charset="0"/>
                      </a:endParaRPr>
                    </a:p>
                    <a:p>
                      <a:r>
                        <a:rPr lang="en-US" sz="2000" b="1" dirty="0" smtClean="0">
                          <a:latin typeface="Arial" pitchFamily="34" charset="0"/>
                          <a:cs typeface="Arial" pitchFamily="34" charset="0"/>
                        </a:rPr>
                        <a:t>Certification body</a:t>
                      </a:r>
                      <a:endParaRPr lang="en-US" sz="2000" b="1" dirty="0">
                        <a:latin typeface="Arial" pitchFamily="34" charset="0"/>
                        <a:cs typeface="Arial" pitchFamily="34" charset="0"/>
                      </a:endParaRPr>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Product </a:t>
                      </a:r>
                      <a:r>
                        <a:rPr lang="mn-MN" sz="2000" dirty="0" smtClean="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mn-MN" sz="2000" dirty="0" smtClean="0">
                          <a:latin typeface="Arial" pitchFamily="34" charset="0"/>
                          <a:ea typeface="Calibri"/>
                          <a:cs typeface="Arial" pitchFamily="34" charset="0"/>
                        </a:rPr>
                        <a:t>MNS </a:t>
                      </a:r>
                      <a:r>
                        <a:rPr lang="mn-MN" sz="2000" dirty="0">
                          <a:latin typeface="Arial" pitchFamily="34" charset="0"/>
                          <a:ea typeface="Calibri"/>
                          <a:cs typeface="Arial" pitchFamily="34" charset="0"/>
                        </a:rPr>
                        <a:t>ISO/IEC </a:t>
                      </a:r>
                      <a:r>
                        <a:rPr lang="tr-TR" sz="2000" dirty="0">
                          <a:latin typeface="Arial" pitchFamily="34" charset="0"/>
                          <a:ea typeface="Calibri"/>
                          <a:cs typeface="Arial" pitchFamily="34" charset="0"/>
                        </a:rPr>
                        <a:t>170</a:t>
                      </a:r>
                      <a:r>
                        <a:rPr lang="mn-MN" sz="2000" dirty="0">
                          <a:latin typeface="Arial" pitchFamily="34" charset="0"/>
                          <a:ea typeface="Calibri"/>
                          <a:cs typeface="Arial" pitchFamily="34" charset="0"/>
                        </a:rPr>
                        <a:t>65:20</a:t>
                      </a:r>
                      <a:r>
                        <a:rPr lang="tr-TR" sz="2000" dirty="0">
                          <a:latin typeface="Arial" pitchFamily="34" charset="0"/>
                          <a:ea typeface="Calibri"/>
                          <a:cs typeface="Arial" pitchFamily="34" charset="0"/>
                        </a:rPr>
                        <a:t>1</a:t>
                      </a:r>
                      <a:r>
                        <a:rPr lang="mn-MN" sz="2000" dirty="0">
                          <a:latin typeface="Arial" pitchFamily="34" charset="0"/>
                          <a:ea typeface="Calibri"/>
                          <a:cs typeface="Arial" pitchFamily="34" charset="0"/>
                        </a:rPr>
                        <a:t>3 </a:t>
                      </a:r>
                      <a:endParaRPr lang="en-US" sz="2000" dirty="0">
                        <a:latin typeface="Arial" pitchFamily="34" charset="0"/>
                        <a:ea typeface="Calibri"/>
                        <a:cs typeface="Arial" pitchFamily="34" charset="0"/>
                      </a:endParaRPr>
                    </a:p>
                  </a:txBody>
                  <a:tcPr marL="68580" marR="68580" marT="0" marB="0"/>
                </a:tc>
              </a:tr>
              <a:tr h="457200">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Management</a:t>
                      </a:r>
                      <a:r>
                        <a:rPr lang="en-US" sz="2000" baseline="0" dirty="0" smtClean="0">
                          <a:latin typeface="Arial" pitchFamily="34" charset="0"/>
                          <a:ea typeface="Calibri"/>
                          <a:cs typeface="Arial" pitchFamily="34" charset="0"/>
                        </a:rPr>
                        <a:t> system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mn-MN" sz="2000" dirty="0" smtClean="0">
                          <a:latin typeface="Arial" pitchFamily="34" charset="0"/>
                          <a:ea typeface="Calibri"/>
                          <a:cs typeface="Arial" pitchFamily="34" charset="0"/>
                        </a:rPr>
                        <a:t>MNS </a:t>
                      </a:r>
                      <a:r>
                        <a:rPr lang="mn-MN" sz="2000" dirty="0">
                          <a:latin typeface="Arial" pitchFamily="34" charset="0"/>
                          <a:ea typeface="Calibri"/>
                          <a:cs typeface="Arial" pitchFamily="34" charset="0"/>
                        </a:rPr>
                        <a:t>ISO/IEC </a:t>
                      </a:r>
                      <a:r>
                        <a:rPr lang="mn-MN" sz="2000" dirty="0" smtClean="0">
                          <a:latin typeface="Arial" pitchFamily="34" charset="0"/>
                          <a:ea typeface="Calibri"/>
                          <a:cs typeface="Arial" pitchFamily="34" charset="0"/>
                        </a:rPr>
                        <a:t>17021:20</a:t>
                      </a:r>
                      <a:r>
                        <a:rPr lang="en-US" sz="2000" dirty="0" smtClean="0">
                          <a:latin typeface="Arial" pitchFamily="34" charset="0"/>
                          <a:ea typeface="Calibri"/>
                          <a:cs typeface="Arial" pitchFamily="34" charset="0"/>
                        </a:rPr>
                        <a:t>15</a:t>
                      </a:r>
                      <a:endParaRPr lang="en-US" sz="2000" dirty="0">
                        <a:latin typeface="Arial" pitchFamily="34" charset="0"/>
                        <a:ea typeface="Calibri"/>
                        <a:cs typeface="Arial" pitchFamily="34" charset="0"/>
                      </a:endParaRPr>
                    </a:p>
                  </a:txBody>
                  <a:tcPr marL="68580" marR="68580" marT="0" marB="0"/>
                </a:tc>
              </a:tr>
              <a:tr h="381000">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Personnel</a:t>
                      </a:r>
                      <a:r>
                        <a:rPr lang="en-US" sz="2000" baseline="0" dirty="0" smtClean="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ISO/IEC  17024</a:t>
                      </a:r>
                      <a:r>
                        <a:rPr lang="mn-MN" sz="2000" dirty="0">
                          <a:latin typeface="Arial" pitchFamily="34" charset="0"/>
                          <a:ea typeface="Calibri"/>
                          <a:cs typeface="Arial" pitchFamily="34" charset="0"/>
                        </a:rPr>
                        <a:t>:20</a:t>
                      </a:r>
                      <a:r>
                        <a:rPr lang="tr-TR" sz="2000" dirty="0" smtClean="0">
                          <a:latin typeface="Arial" pitchFamily="34" charset="0"/>
                          <a:ea typeface="Calibri"/>
                          <a:cs typeface="Arial" pitchFamily="34" charset="0"/>
                        </a:rPr>
                        <a:t>13</a:t>
                      </a:r>
                      <a:endParaRPr lang="en-US" sz="2000" dirty="0">
                        <a:latin typeface="Arial" pitchFamily="34" charset="0"/>
                        <a:ea typeface="Calibri"/>
                        <a:cs typeface="Arial" pitchFamily="34" charset="0"/>
                      </a:endParaRPr>
                    </a:p>
                  </a:txBody>
                  <a:tcPr marL="68580" marR="68580" marT="0" marB="0"/>
                </a:tc>
              </a:tr>
              <a:tr h="572124">
                <a:tc vMerge="1">
                  <a:txBody>
                    <a:bodyPr/>
                    <a:lstStyle/>
                    <a:p>
                      <a:endParaRPr lang="en-US" dirty="0"/>
                    </a:p>
                  </a:txBody>
                  <a:tcPr/>
                </a:tc>
                <a:tc>
                  <a:txBody>
                    <a:bodyPr/>
                    <a:lstStyle/>
                    <a:p>
                      <a:pPr algn="just">
                        <a:lnSpc>
                          <a:spcPct val="115000"/>
                        </a:lnSpc>
                        <a:spcAft>
                          <a:spcPts val="0"/>
                        </a:spcAft>
                      </a:pPr>
                      <a:r>
                        <a:rPr lang="en-US" sz="2000" dirty="0" smtClean="0">
                          <a:latin typeface="Arial" pitchFamily="34" charset="0"/>
                          <a:ea typeface="Calibri"/>
                          <a:cs typeface="Arial" pitchFamily="34" charset="0"/>
                        </a:rPr>
                        <a:t>GHG</a:t>
                      </a:r>
                      <a:r>
                        <a:rPr lang="en-US" sz="2000" baseline="0" dirty="0" smtClean="0">
                          <a:latin typeface="Arial" pitchFamily="34" charset="0"/>
                          <a:ea typeface="Calibri"/>
                          <a:cs typeface="Arial" pitchFamily="34" charset="0"/>
                        </a:rPr>
                        <a:t> V&amp;V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tr-TR" sz="2000" dirty="0" smtClean="0">
                          <a:latin typeface="Arial" pitchFamily="34" charset="0"/>
                          <a:ea typeface="Calibri"/>
                          <a:cs typeface="Arial" pitchFamily="34" charset="0"/>
                        </a:rPr>
                        <a:t>MNS </a:t>
                      </a:r>
                      <a:r>
                        <a:rPr lang="tr-TR" sz="2000" dirty="0">
                          <a:latin typeface="Arial" pitchFamily="34" charset="0"/>
                          <a:ea typeface="Calibri"/>
                          <a:cs typeface="Arial" pitchFamily="34" charset="0"/>
                        </a:rPr>
                        <a:t>ISO/IEC </a:t>
                      </a:r>
                      <a:r>
                        <a:rPr lang="tr-TR" sz="2000" dirty="0" smtClean="0">
                          <a:latin typeface="Arial" pitchFamily="34" charset="0"/>
                          <a:ea typeface="Calibri"/>
                          <a:cs typeface="Arial" pitchFamily="34" charset="0"/>
                        </a:rPr>
                        <a:t>14065:2013</a:t>
                      </a:r>
                      <a:endParaRPr lang="mn-MN" sz="2000" dirty="0" smtClean="0">
                        <a:latin typeface="Arial" pitchFamily="34" charset="0"/>
                        <a:ea typeface="Calibri"/>
                        <a:cs typeface="Arial" pitchFamily="34" charset="0"/>
                      </a:endParaRPr>
                    </a:p>
                  </a:txBody>
                  <a:tcPr marL="68580" marR="68580" marT="0" marB="0"/>
                </a:tc>
              </a:tr>
              <a:tr h="572124">
                <a:tc>
                  <a:txBody>
                    <a:bodyPr/>
                    <a:lstStyle/>
                    <a:p>
                      <a:pPr algn="just">
                        <a:lnSpc>
                          <a:spcPct val="115000"/>
                        </a:lnSpc>
                        <a:spcAft>
                          <a:spcPts val="0"/>
                        </a:spcAft>
                      </a:pPr>
                      <a:r>
                        <a:rPr lang="en-US" sz="2000" b="1" dirty="0" smtClean="0">
                          <a:latin typeface="Arial" pitchFamily="34" charset="0"/>
                          <a:ea typeface="Calibri"/>
                          <a:cs typeface="Arial" pitchFamily="34" charset="0"/>
                        </a:rPr>
                        <a:t>Inspection</a:t>
                      </a:r>
                      <a:r>
                        <a:rPr lang="en-US" sz="2000" b="1" baseline="0" dirty="0" smtClean="0">
                          <a:latin typeface="Arial" pitchFamily="34" charset="0"/>
                          <a:ea typeface="Calibri"/>
                          <a:cs typeface="Arial" pitchFamily="34" charset="0"/>
                        </a:rPr>
                        <a:t> body </a:t>
                      </a:r>
                      <a:endParaRPr lang="en-US" sz="2000" b="1"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en-US" sz="2000" dirty="0" smtClean="0">
                          <a:latin typeface="Arial" pitchFamily="34" charset="0"/>
                          <a:ea typeface="Calibri"/>
                          <a:cs typeface="Arial" pitchFamily="34" charset="0"/>
                        </a:rPr>
                        <a:t>Inspection</a:t>
                      </a:r>
                      <a:r>
                        <a:rPr lang="en-US" sz="2000" baseline="0" dirty="0" smtClean="0">
                          <a:latin typeface="Arial" pitchFamily="34" charset="0"/>
                          <a:ea typeface="Calibri"/>
                          <a:cs typeface="Arial" pitchFamily="34" charset="0"/>
                        </a:rPr>
                        <a:t> </a:t>
                      </a:r>
                      <a:endParaRPr lang="en-US" sz="2000" dirty="0">
                        <a:latin typeface="Arial" pitchFamily="34" charset="0"/>
                        <a:ea typeface="Calibri"/>
                        <a:cs typeface="Arial" pitchFamily="34" charset="0"/>
                      </a:endParaRPr>
                    </a:p>
                  </a:txBody>
                  <a:tcPr marL="68580" marR="68580" marT="0" marB="0"/>
                </a:tc>
                <a:tc>
                  <a:txBody>
                    <a:bodyPr/>
                    <a:lstStyle/>
                    <a:p>
                      <a:pPr algn="just">
                        <a:lnSpc>
                          <a:spcPct val="115000"/>
                        </a:lnSpc>
                        <a:spcAft>
                          <a:spcPts val="0"/>
                        </a:spcAft>
                      </a:pPr>
                      <a:r>
                        <a:rPr lang="mn-MN" sz="2000" dirty="0" smtClean="0">
                          <a:latin typeface="Arial" pitchFamily="34" charset="0"/>
                          <a:ea typeface="Calibri"/>
                          <a:cs typeface="Arial" pitchFamily="34" charset="0"/>
                        </a:rPr>
                        <a:t>MNS </a:t>
                      </a:r>
                      <a:r>
                        <a:rPr lang="mn-MN" sz="2000" dirty="0">
                          <a:latin typeface="Arial" pitchFamily="34" charset="0"/>
                          <a:ea typeface="Calibri"/>
                          <a:cs typeface="Arial" pitchFamily="34" charset="0"/>
                        </a:rPr>
                        <a:t>ISO/IEC</a:t>
                      </a:r>
                      <a:r>
                        <a:rPr lang="tr-TR" sz="2000" dirty="0">
                          <a:latin typeface="Arial" pitchFamily="34" charset="0"/>
                          <a:ea typeface="Calibri"/>
                          <a:cs typeface="Arial" pitchFamily="34" charset="0"/>
                        </a:rPr>
                        <a:t>1702</a:t>
                      </a:r>
                      <a:r>
                        <a:rPr lang="mn-MN" sz="2000" dirty="0">
                          <a:latin typeface="Arial" pitchFamily="34" charset="0"/>
                          <a:ea typeface="Calibri"/>
                          <a:cs typeface="Arial" pitchFamily="34" charset="0"/>
                        </a:rPr>
                        <a:t>0:20</a:t>
                      </a:r>
                      <a:r>
                        <a:rPr lang="tr-TR" sz="2000" dirty="0" smtClean="0">
                          <a:latin typeface="Arial" pitchFamily="34" charset="0"/>
                          <a:ea typeface="Calibri"/>
                          <a:cs typeface="Arial" pitchFamily="34" charset="0"/>
                        </a:rPr>
                        <a:t>13</a:t>
                      </a:r>
                      <a:endParaRPr lang="en-US" sz="2000" dirty="0">
                        <a:latin typeface="Arial" pitchFamily="34" charset="0"/>
                        <a:ea typeface="Calibri"/>
                        <a:cs typeface="Arial" pitchFamily="34" charset="0"/>
                      </a:endParaRPr>
                    </a:p>
                  </a:txBody>
                  <a:tcPr marL="68580" marR="68580" marT="0" marB="0"/>
                </a:tc>
              </a:tr>
            </a:tbl>
          </a:graphicData>
        </a:graphic>
      </p:graphicFrame>
    </p:spTree>
    <p:extLst>
      <p:ext uri="{BB962C8B-B14F-4D97-AF65-F5344CB8AC3E}">
        <p14:creationId xmlns:p14="http://schemas.microsoft.com/office/powerpoint/2010/main" val="128262407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bwMode="auto">
          <a:xfrm>
            <a:off x="457200" y="2362200"/>
            <a:ext cx="82296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9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9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9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1000" dirty="0" smtClean="0">
                <a:latin typeface="Arial" panose="020B0604020202020204" pitchFamily="34" charset="0"/>
                <a:cs typeface="Arial" panose="020B0604020202020204" pitchFamily="34" charset="0"/>
              </a:rPr>
              <a:t>       </a:t>
            </a: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90000"/>
              </a:lnSpc>
              <a:buFontTx/>
              <a:buNone/>
            </a:pPr>
            <a:r>
              <a:rPr lang="en-US" altLang="zh-CN" sz="1200" b="1" dirty="0" smtClean="0">
                <a:latin typeface="Arial" panose="020B0604020202020204" pitchFamily="34" charset="0"/>
                <a:cs typeface="Arial" panose="020B0604020202020204" pitchFamily="34" charset="0"/>
              </a:rPr>
              <a:t>                                          </a:t>
            </a:r>
          </a:p>
          <a:p>
            <a:pPr eaLnBrk="1" hangingPunct="1">
              <a:lnSpc>
                <a:spcPct val="90000"/>
              </a:lnSpc>
              <a:buFontTx/>
              <a:buNone/>
            </a:pPr>
            <a:r>
              <a:rPr lang="en-US" altLang="zh-CN" sz="1200" b="1" dirty="0" smtClean="0">
                <a:latin typeface="Arial" panose="020B0604020202020204" pitchFamily="34" charset="0"/>
                <a:cs typeface="Arial" panose="020B0604020202020204" pitchFamily="34" charset="0"/>
              </a:rPr>
              <a:t>                          </a:t>
            </a:r>
            <a:r>
              <a:rPr lang="en-US" altLang="zh-CN" sz="1800" dirty="0" smtClean="0">
                <a:solidFill>
                  <a:srgbClr val="00B050"/>
                </a:solidFill>
                <a:latin typeface="Arial" panose="020B0604020202020204" pitchFamily="34" charset="0"/>
                <a:cs typeface="Arial" panose="020B0604020202020204" pitchFamily="34" charset="0"/>
              </a:rPr>
              <a:t>         </a:t>
            </a:r>
          </a:p>
          <a:p>
            <a:pPr eaLnBrk="1" hangingPunct="1">
              <a:lnSpc>
                <a:spcPct val="80000"/>
              </a:lnSpc>
              <a:buFontTx/>
              <a:buNone/>
            </a:pPr>
            <a:r>
              <a:rPr lang="en-US" altLang="zh-CN" sz="18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1800" dirty="0">
                <a:latin typeface="Arial" panose="020B0604020202020204" pitchFamily="34" charset="0"/>
                <a:cs typeface="Arial" panose="020B0604020202020204" pitchFamily="34" charset="0"/>
              </a:rPr>
              <a:t>	</a:t>
            </a:r>
            <a:r>
              <a:rPr lang="en-US" altLang="zh-CN" sz="1800" dirty="0" smtClean="0">
                <a:latin typeface="Arial" panose="020B0604020202020204" pitchFamily="34" charset="0"/>
                <a:cs typeface="Arial" panose="020B0604020202020204" pitchFamily="34" charset="0"/>
              </a:rPr>
              <a:t>	</a:t>
            </a:r>
            <a:r>
              <a:rPr lang="en-US" altLang="zh-CN" sz="2200" dirty="0" smtClean="0">
                <a:latin typeface="Arial" panose="020B0604020202020204" pitchFamily="34" charset="0"/>
                <a:cs typeface="Arial" panose="020B0604020202020204" pitchFamily="34" charset="0"/>
              </a:rPr>
              <a:t>2007   		Associate member </a:t>
            </a:r>
          </a:p>
          <a:p>
            <a:pPr eaLnBrk="1" hangingPunct="1">
              <a:lnSpc>
                <a:spcPct val="80000"/>
              </a:lnSpc>
              <a:buFontTx/>
              <a:buNone/>
            </a:pPr>
            <a:r>
              <a:rPr lang="en-US" altLang="zh-CN" sz="2200" dirty="0" smtClean="0">
                <a:latin typeface="Arial" panose="020B0604020202020204" pitchFamily="34" charset="0"/>
                <a:cs typeface="Arial" panose="020B0604020202020204" pitchFamily="34" charset="0"/>
              </a:rPr>
              <a:t>		2012   		Full member</a:t>
            </a:r>
          </a:p>
          <a:p>
            <a:pPr eaLnBrk="1" hangingPunct="1">
              <a:lnSpc>
                <a:spcPct val="80000"/>
              </a:lnSpc>
              <a:buFontTx/>
              <a:buNone/>
            </a:pPr>
            <a:r>
              <a:rPr lang="en-US" altLang="zh-CN" sz="2200" dirty="0" smtClean="0">
                <a:latin typeface="Arial" panose="020B0604020202020204" pitchFamily="34" charset="0"/>
                <a:cs typeface="Arial" panose="020B0604020202020204" pitchFamily="34" charset="0"/>
              </a:rPr>
              <a:t>             </a:t>
            </a:r>
            <a:r>
              <a:rPr lang="en-NZ" altLang="zh-CN" sz="2200" dirty="0" smtClean="0">
                <a:latin typeface="Arial" panose="020B0604020202020204" pitchFamily="34" charset="0"/>
                <a:cs typeface="Arial" panose="020B0604020202020204" pitchFamily="34" charset="0"/>
              </a:rPr>
              <a:t>June 2012     	Signed ILAC MRA </a:t>
            </a:r>
          </a:p>
          <a:p>
            <a:pPr eaLnBrk="1" hangingPunct="1">
              <a:lnSpc>
                <a:spcPct val="80000"/>
              </a:lnSpc>
              <a:buFontTx/>
              <a:buNone/>
            </a:pPr>
            <a:r>
              <a:rPr lang="en-NZ" altLang="zh-CN" sz="2200" dirty="0" smtClean="0">
                <a:latin typeface="Arial" panose="020B0604020202020204" pitchFamily="34" charset="0"/>
                <a:cs typeface="Arial" panose="020B0604020202020204" pitchFamily="34" charset="0"/>
              </a:rPr>
              <a:t>                                              		for Testing and  Calibration</a:t>
            </a:r>
          </a:p>
          <a:p>
            <a:pPr eaLnBrk="1" hangingPunct="1">
              <a:lnSpc>
                <a:spcPct val="80000"/>
              </a:lnSpc>
              <a:buFontTx/>
              <a:buNone/>
            </a:pPr>
            <a:r>
              <a:rPr lang="en-NZ" altLang="zh-CN" sz="2200" dirty="0">
                <a:latin typeface="Arial" panose="020B0604020202020204" pitchFamily="34" charset="0"/>
                <a:cs typeface="Arial" panose="020B0604020202020204" pitchFamily="34" charset="0"/>
              </a:rPr>
              <a:t>	</a:t>
            </a:r>
            <a:r>
              <a:rPr lang="en-NZ" altLang="zh-CN" sz="2200" dirty="0" smtClean="0">
                <a:latin typeface="Arial" panose="020B0604020202020204" pitchFamily="34" charset="0"/>
                <a:cs typeface="Arial" panose="020B0604020202020204" pitchFamily="34" charset="0"/>
              </a:rPr>
              <a:t>	June 2016 			for Inspection</a:t>
            </a:r>
          </a:p>
          <a:p>
            <a:pPr eaLnBrk="1" hangingPunct="1">
              <a:lnSpc>
                <a:spcPct val="80000"/>
              </a:lnSpc>
              <a:buFontTx/>
              <a:buNone/>
            </a:pPr>
            <a:endParaRPr lang="en-US" altLang="zh-CN" sz="22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12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1000" dirty="0" smtClean="0">
                <a:latin typeface="Arial" panose="020B0604020202020204" pitchFamily="34" charset="0"/>
                <a:cs typeface="Arial" panose="020B0604020202020204" pitchFamily="34" charset="0"/>
              </a:rPr>
              <a:t>       </a:t>
            </a:r>
          </a:p>
        </p:txBody>
      </p:sp>
      <p:pic>
        <p:nvPicPr>
          <p:cNvPr id="34819" name="Picture 5" descr="IL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09800"/>
            <a:ext cx="1905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7"/>
          <p:cNvSpPr>
            <a:spLocks noGrp="1" noChangeArrowheads="1"/>
          </p:cNvSpPr>
          <p:nvPr>
            <p:ph type="title"/>
          </p:nvPr>
        </p:nvSpPr>
        <p:spPr bwMode="auto">
          <a:xfrm>
            <a:off x="457200" y="685800"/>
            <a:ext cx="82296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altLang="zh-CN" sz="2400" b="1" dirty="0" smtClean="0">
                <a:solidFill>
                  <a:srgbClr val="FF0000"/>
                </a:solidFill>
                <a:latin typeface="Arial" panose="020B0604020202020204" pitchFamily="34" charset="0"/>
                <a:cs typeface="Arial" panose="020B0604020202020204" pitchFamily="34" charset="0"/>
              </a:rPr>
              <a:t>PARTICIPATION IN INTERNATIONAL COOPERATION ACTIVITIES:</a:t>
            </a:r>
            <a:br>
              <a:rPr lang="en-US" altLang="zh-CN" sz="2400" b="1" dirty="0" smtClean="0">
                <a:solidFill>
                  <a:srgbClr val="FF0000"/>
                </a:solidFill>
                <a:latin typeface="Arial" panose="020B0604020202020204" pitchFamily="34" charset="0"/>
                <a:cs typeface="Arial" panose="020B0604020202020204" pitchFamily="34" charset="0"/>
              </a:rPr>
            </a:br>
            <a:endParaRPr lang="en-US" altLang="zh-CN" sz="24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3035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bwMode="auto">
          <a:xfrm>
            <a:off x="457200" y="1981200"/>
            <a:ext cx="82296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105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105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105000"/>
              </a:lnSpc>
              <a:buFontTx/>
              <a:buNone/>
            </a:pPr>
            <a:r>
              <a:rPr lang="en-US" altLang="zh-CN" sz="2000" dirty="0" smtClean="0">
                <a:latin typeface="Arial" panose="020B0604020202020204" pitchFamily="34" charset="0"/>
                <a:cs typeface="Arial" panose="020B0604020202020204" pitchFamily="34" charset="0"/>
              </a:rPr>
              <a:t>	2004 		Full member</a:t>
            </a:r>
          </a:p>
          <a:p>
            <a:pPr eaLnBrk="1" hangingPunct="1">
              <a:lnSpc>
                <a:spcPct val="105000"/>
              </a:lnSpc>
              <a:buFontTx/>
              <a:buNone/>
            </a:pP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June 2012	 	Signed APLAC MRA for Testing and </a:t>
            </a:r>
          </a:p>
          <a:p>
            <a:pPr eaLnBrk="1" hangingPunct="1">
              <a:lnSpc>
                <a:spcPct val="105000"/>
              </a:lnSpc>
              <a:buFontTx/>
              <a:buNone/>
            </a:pP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Calibration</a:t>
            </a:r>
          </a:p>
          <a:p>
            <a:pPr>
              <a:lnSpc>
                <a:spcPct val="80000"/>
              </a:lnSpc>
              <a:buNone/>
            </a:pPr>
            <a:r>
              <a:rPr lang="en-NZ" altLang="zh-CN" sz="2000" dirty="0" smtClean="0">
                <a:latin typeface="Arial" panose="020B0604020202020204" pitchFamily="34" charset="0"/>
                <a:cs typeface="Arial" panose="020B0604020202020204" pitchFamily="34" charset="0"/>
              </a:rPr>
              <a:t>	June </a:t>
            </a:r>
            <a:r>
              <a:rPr lang="en-NZ" altLang="zh-CN" sz="2000" dirty="0">
                <a:latin typeface="Arial" panose="020B0604020202020204" pitchFamily="34" charset="0"/>
                <a:cs typeface="Arial" panose="020B0604020202020204" pitchFamily="34" charset="0"/>
              </a:rPr>
              <a:t>2016 		</a:t>
            </a:r>
            <a:r>
              <a:rPr lang="en-NZ" altLang="zh-CN" sz="2000" dirty="0" smtClean="0">
                <a:latin typeface="Arial" panose="020B0604020202020204" pitchFamily="34" charset="0"/>
                <a:cs typeface="Arial" panose="020B0604020202020204" pitchFamily="34" charset="0"/>
              </a:rPr>
              <a:t>for </a:t>
            </a:r>
            <a:r>
              <a:rPr lang="en-NZ" altLang="zh-CN" sz="2000" dirty="0">
                <a:latin typeface="Arial" panose="020B0604020202020204" pitchFamily="34" charset="0"/>
                <a:cs typeface="Arial" panose="020B0604020202020204" pitchFamily="34" charset="0"/>
              </a:rPr>
              <a:t>Inspection</a:t>
            </a:r>
          </a:p>
          <a:p>
            <a:pPr>
              <a:lnSpc>
                <a:spcPct val="80000"/>
              </a:lnSpc>
              <a:buNone/>
            </a:pPr>
            <a:endParaRPr lang="en-US" altLang="zh-CN" sz="2000" dirty="0">
              <a:latin typeface="Arial" panose="020B0604020202020204" pitchFamily="34" charset="0"/>
              <a:cs typeface="Arial" panose="020B0604020202020204" pitchFamily="34" charset="0"/>
            </a:endParaRPr>
          </a:p>
          <a:p>
            <a:pPr eaLnBrk="1" hangingPunct="1">
              <a:lnSpc>
                <a:spcPct val="105000"/>
              </a:lnSpc>
              <a:buFontTx/>
              <a:buNone/>
            </a:pPr>
            <a:endParaRPr lang="en-US" altLang="zh-CN" sz="2000" dirty="0" smtClean="0">
              <a:latin typeface="Arial" panose="020B0604020202020204" pitchFamily="34" charset="0"/>
              <a:cs typeface="Arial" panose="020B0604020202020204" pitchFamily="34" charset="0"/>
            </a:endParaRPr>
          </a:p>
        </p:txBody>
      </p:sp>
      <p:pic>
        <p:nvPicPr>
          <p:cNvPr id="35843" name="Picture 6" descr="aplac logo color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98120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ctangle 8"/>
          <p:cNvSpPr>
            <a:spLocks noChangeArrowheads="1"/>
          </p:cNvSpPr>
          <p:nvPr/>
        </p:nvSpPr>
        <p:spPr bwMode="auto">
          <a:xfrm>
            <a:off x="685800" y="533400"/>
            <a:ext cx="822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smtClean="0">
                <a:solidFill>
                  <a:srgbClr val="FF0000"/>
                </a:solidFill>
              </a:rPr>
              <a:t>PARTICIPATION IN INTERNATIONAL COOPERATION ACTIVITIES:</a:t>
            </a:r>
            <a:br>
              <a:rPr lang="en-US" altLang="zh-CN" sz="2800" dirty="0" smtClean="0">
                <a:solidFill>
                  <a:srgbClr val="FF0000"/>
                </a:solidFill>
              </a:rPr>
            </a:br>
            <a:endParaRPr lang="en-US" altLang="zh-CN" sz="2800" dirty="0" smtClean="0">
              <a:solidFill>
                <a:srgbClr val="FF0000"/>
              </a:solidFill>
            </a:endParaRPr>
          </a:p>
          <a:p>
            <a:pPr algn="ctr" eaLnBrk="1" hangingPunct="1"/>
            <a:r>
              <a:rPr lang="en-US" altLang="zh-CN" sz="2800" dirty="0" smtClean="0">
                <a:solidFill>
                  <a:schemeClr val="tx2">
                    <a:lumMod val="60000"/>
                    <a:lumOff val="40000"/>
                  </a:schemeClr>
                </a:solidFill>
              </a:rPr>
              <a:t/>
            </a:r>
            <a:br>
              <a:rPr lang="en-US" altLang="zh-CN" sz="2800" dirty="0" smtClean="0">
                <a:solidFill>
                  <a:schemeClr val="tx2">
                    <a:lumMod val="60000"/>
                    <a:lumOff val="40000"/>
                  </a:schemeClr>
                </a:solidFill>
              </a:rPr>
            </a:br>
            <a:endParaRPr lang="en-US" altLang="zh-CN" sz="2800" dirty="0">
              <a:solidFill>
                <a:schemeClr val="tx2">
                  <a:lumMod val="60000"/>
                  <a:lumOff val="40000"/>
                </a:schemeClr>
              </a:solidFill>
            </a:endParaRPr>
          </a:p>
        </p:txBody>
      </p:sp>
    </p:spTree>
    <p:extLst>
      <p:ext uri="{BB962C8B-B14F-4D97-AF65-F5344CB8AC3E}">
        <p14:creationId xmlns:p14="http://schemas.microsoft.com/office/powerpoint/2010/main" val="869892976"/>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1"/>
          </p:nvPr>
        </p:nvSpPr>
        <p:spPr bwMode="auto">
          <a:xfrm>
            <a:off x="457200" y="2209800"/>
            <a:ext cx="8229600" cy="403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a:t>
            </a:r>
          </a:p>
          <a:p>
            <a:pPr eaLnBrk="1" hangingPunct="1">
              <a:lnSpc>
                <a:spcPct val="80000"/>
              </a:lnSpc>
              <a:buFontTx/>
              <a:buNone/>
            </a:pPr>
            <a:endParaRPr lang="en-US" altLang="zh-CN" sz="2000" b="1" dirty="0" smtClean="0">
              <a:latin typeface="Arial" panose="020B0604020202020204" pitchFamily="34" charset="0"/>
              <a:cs typeface="Arial" panose="020B0604020202020204" pitchFamily="34" charset="0"/>
            </a:endParaRPr>
          </a:p>
          <a:p>
            <a:pPr eaLnBrk="1" hangingPunct="1">
              <a:lnSpc>
                <a:spcPct val="80000"/>
              </a:lnSpc>
              <a:buFontTx/>
              <a:buNone/>
            </a:pPr>
            <a:r>
              <a:rPr lang="en-US" altLang="zh-CN" sz="2000" dirty="0" smtClean="0">
                <a:latin typeface="Arial" panose="020B0604020202020204" pitchFamily="34" charset="0"/>
                <a:cs typeface="Arial" panose="020B0604020202020204" pitchFamily="34" charset="0"/>
              </a:rPr>
              <a:t>                          1995  		Member of PAC </a:t>
            </a:r>
          </a:p>
          <a:p>
            <a:pPr>
              <a:lnSpc>
                <a:spcPct val="80000"/>
              </a:lnSpc>
              <a:buNone/>
            </a:pPr>
            <a:r>
              <a:rPr lang="en-US" altLang="zh-CN" sz="2000" dirty="0">
                <a:latin typeface="Arial" panose="020B0604020202020204" pitchFamily="34" charset="0"/>
                <a:cs typeface="Arial" panose="020B0604020202020204" pitchFamily="34" charset="0"/>
              </a:rPr>
              <a:t>	</a:t>
            </a:r>
            <a:r>
              <a:rPr lang="en-US" altLang="zh-CN" sz="2000" dirty="0" smtClean="0">
                <a:latin typeface="Arial" panose="020B0604020202020204" pitchFamily="34" charset="0"/>
                <a:cs typeface="Arial" panose="020B0604020202020204" pitchFamily="34" charset="0"/>
              </a:rPr>
              <a:t>		</a:t>
            </a:r>
            <a:r>
              <a:rPr lang="en-NZ" altLang="zh-CN" sz="2000" dirty="0">
                <a:latin typeface="Arial" panose="020B0604020202020204" pitchFamily="34" charset="0"/>
                <a:cs typeface="Arial" panose="020B0604020202020204" pitchFamily="34" charset="0"/>
              </a:rPr>
              <a:t>June </a:t>
            </a:r>
            <a:r>
              <a:rPr lang="en-NZ" altLang="zh-CN" sz="2000" dirty="0" smtClean="0">
                <a:latin typeface="Arial" panose="020B0604020202020204" pitchFamily="34" charset="0"/>
                <a:cs typeface="Arial" panose="020B0604020202020204" pitchFamily="34" charset="0"/>
              </a:rPr>
              <a:t>2017 </a:t>
            </a:r>
            <a:r>
              <a:rPr lang="en-NZ" altLang="zh-CN" sz="2000" dirty="0">
                <a:latin typeface="Arial" panose="020B0604020202020204" pitchFamily="34" charset="0"/>
                <a:cs typeface="Arial" panose="020B0604020202020204" pitchFamily="34" charset="0"/>
              </a:rPr>
              <a:t>	</a:t>
            </a:r>
            <a:r>
              <a:rPr lang="en-US" altLang="zh-CN" sz="2000" dirty="0">
                <a:latin typeface="Arial" panose="020B0604020202020204" pitchFamily="34" charset="0"/>
                <a:cs typeface="Arial" panose="020B0604020202020204" pitchFamily="34" charset="0"/>
              </a:rPr>
              <a:t> Signed </a:t>
            </a:r>
            <a:r>
              <a:rPr lang="en-US" altLang="zh-CN" sz="2000" dirty="0" smtClean="0">
                <a:latin typeface="Arial" panose="020B0604020202020204" pitchFamily="34" charset="0"/>
                <a:cs typeface="Arial" panose="020B0604020202020204" pitchFamily="34" charset="0"/>
              </a:rPr>
              <a:t>PAC MLA </a:t>
            </a:r>
            <a:r>
              <a:rPr lang="en-US" altLang="zh-CN" sz="2000" dirty="0">
                <a:latin typeface="Arial" panose="020B0604020202020204" pitchFamily="34" charset="0"/>
                <a:cs typeface="Arial" panose="020B0604020202020204" pitchFamily="34" charset="0"/>
              </a:rPr>
              <a:t>for </a:t>
            </a:r>
            <a:r>
              <a:rPr lang="en-US" altLang="zh-CN" sz="2000" dirty="0" smtClean="0">
                <a:latin typeface="Arial" panose="020B0604020202020204" pitchFamily="34" charset="0"/>
                <a:cs typeface="Arial" panose="020B0604020202020204" pitchFamily="34" charset="0"/>
              </a:rPr>
              <a:t>QMS, EMS, 					FSMS, and product</a:t>
            </a:r>
            <a:endParaRPr lang="en-NZ" altLang="zh-CN" sz="2000" dirty="0">
              <a:latin typeface="Arial" panose="020B0604020202020204" pitchFamily="34" charset="0"/>
              <a:cs typeface="Arial" panose="020B0604020202020204" pitchFamily="34" charset="0"/>
            </a:endParaRPr>
          </a:p>
          <a:p>
            <a:pPr>
              <a:lnSpc>
                <a:spcPct val="80000"/>
              </a:lnSpc>
              <a:buNone/>
            </a:pPr>
            <a:endParaRPr lang="en-US" altLang="zh-CN" sz="2000" dirty="0">
              <a:latin typeface="Arial" panose="020B0604020202020204" pitchFamily="34" charset="0"/>
              <a:cs typeface="Arial" panose="020B0604020202020204" pitchFamily="34" charset="0"/>
            </a:endParaRPr>
          </a:p>
          <a:p>
            <a:pPr eaLnBrk="1" hangingPunct="1">
              <a:lnSpc>
                <a:spcPct val="80000"/>
              </a:lnSpc>
              <a:buFontTx/>
              <a:buNone/>
            </a:pPr>
            <a:endParaRPr lang="en-US" altLang="zh-CN" sz="2000" dirty="0" smtClean="0">
              <a:latin typeface="Arial" panose="020B0604020202020204" pitchFamily="34" charset="0"/>
              <a:cs typeface="Arial" panose="020B0604020202020204" pitchFamily="34" charset="0"/>
            </a:endParaRPr>
          </a:p>
        </p:txBody>
      </p:sp>
      <p:pic>
        <p:nvPicPr>
          <p:cNvPr id="36867" name="Picture 6" descr="PA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514600"/>
            <a:ext cx="28194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8"/>
          <p:cNvSpPr>
            <a:spLocks noChangeArrowheads="1"/>
          </p:cNvSpPr>
          <p:nvPr/>
        </p:nvSpPr>
        <p:spPr bwMode="auto">
          <a:xfrm>
            <a:off x="457200" y="1219200"/>
            <a:ext cx="8229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anose="020B0604020202020204" pitchFamily="34" charset="0"/>
                <a:ea typeface="宋体" panose="02010600030101010101" pitchFamily="2" charset="-122"/>
              </a:defRPr>
            </a:lvl1pPr>
            <a:lvl2pPr marL="742950" indent="-285750" eaLnBrk="0" hangingPunct="0">
              <a:defRPr b="1">
                <a:solidFill>
                  <a:schemeClr val="tx1"/>
                </a:solidFill>
                <a:latin typeface="Arial" panose="020B0604020202020204" pitchFamily="34" charset="0"/>
                <a:ea typeface="宋体" panose="02010600030101010101" pitchFamily="2" charset="-122"/>
              </a:defRPr>
            </a:lvl2pPr>
            <a:lvl3pPr marL="1143000" indent="-228600" eaLnBrk="0" hangingPunct="0">
              <a:defRPr b="1">
                <a:solidFill>
                  <a:schemeClr val="tx1"/>
                </a:solidFill>
                <a:latin typeface="Arial" panose="020B0604020202020204" pitchFamily="34" charset="0"/>
                <a:ea typeface="宋体" panose="02010600030101010101" pitchFamily="2" charset="-122"/>
              </a:defRPr>
            </a:lvl3pPr>
            <a:lvl4pPr marL="1600200" indent="-228600" eaLnBrk="0" hangingPunct="0">
              <a:defRPr b="1">
                <a:solidFill>
                  <a:schemeClr val="tx1"/>
                </a:solidFill>
                <a:latin typeface="Arial" panose="020B0604020202020204" pitchFamily="34" charset="0"/>
                <a:ea typeface="宋体" panose="02010600030101010101" pitchFamily="2" charset="-122"/>
              </a:defRPr>
            </a:lvl4pPr>
            <a:lvl5pPr marL="2057400" indent="-228600" eaLnBrk="0" hangingPunct="0">
              <a:defRPr b="1">
                <a:solidFill>
                  <a:schemeClr val="tx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800" dirty="0" smtClean="0">
                <a:solidFill>
                  <a:srgbClr val="FF0000"/>
                </a:solidFill>
                <a:cs typeface="Arial" panose="020B0604020202020204" pitchFamily="34" charset="0"/>
              </a:rPr>
              <a:t>PARTICIPATION IN INTERNATIONAL COOPERATION ACTIVITIES:</a:t>
            </a:r>
            <a:br>
              <a:rPr lang="en-US" altLang="zh-CN" sz="2800" dirty="0" smtClean="0">
                <a:solidFill>
                  <a:srgbClr val="FF0000"/>
                </a:solidFill>
                <a:cs typeface="Arial" panose="020B0604020202020204" pitchFamily="34" charset="0"/>
              </a:rPr>
            </a:br>
            <a:endParaRPr lang="en-US" altLang="zh-CN" sz="2800" dirty="0">
              <a:solidFill>
                <a:srgbClr val="FF0000"/>
              </a:solidFill>
              <a:cs typeface="Arial" panose="020B0604020202020204" pitchFamily="34" charset="0"/>
            </a:endParaRPr>
          </a:p>
        </p:txBody>
      </p:sp>
    </p:spTree>
    <p:extLst>
      <p:ext uri="{BB962C8B-B14F-4D97-AF65-F5344CB8AC3E}">
        <p14:creationId xmlns:p14="http://schemas.microsoft.com/office/powerpoint/2010/main" val="337330844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1600" y="304800"/>
            <a:ext cx="6858000" cy="704850"/>
          </a:xfrm>
          <a:prstGeom prst="rect">
            <a:avLst/>
          </a:prstGeom>
        </p:spPr>
        <p:txBody>
          <a:bodyPr/>
          <a:lstStyle/>
          <a:p>
            <a:pPr marL="0" marR="0" lvl="0" indent="0" algn="ctr" defTabSz="914400" rtl="0" eaLnBrk="0" fontAlgn="base" latinLnBrk="0" hangingPunct="0">
              <a:lnSpc>
                <a:spcPct val="100000"/>
              </a:lnSpc>
              <a:spcBef>
                <a:spcPct val="0"/>
              </a:spcBef>
              <a:spcAft>
                <a:spcPts val="563"/>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IMPLEMENTING</a:t>
            </a:r>
            <a:r>
              <a:rPr kumimoji="0" lang="en-US" sz="2800" b="1" i="0" u="none" strike="noStrike" kern="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ACCREDITATION of CB PROGRAMMES</a:t>
            </a:r>
            <a:endParaRPr kumimoji="0" lang="en-US" sz="2800" b="1" i="0" u="none" strike="noStrike" kern="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3" name="Content Placeholder 2"/>
          <p:cNvSpPr txBox="1">
            <a:spLocks/>
          </p:cNvSpPr>
          <p:nvPr/>
        </p:nvSpPr>
        <p:spPr>
          <a:xfrm>
            <a:off x="533400" y="1447800"/>
            <a:ext cx="8229600" cy="4525963"/>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Product certification</a:t>
            </a:r>
            <a:r>
              <a:rPr kumimoji="0" lang="en-US" sz="3200" b="0" i="0" u="none" strike="noStrike" kern="0" cap="none" spc="0" normalizeH="0" noProof="0" dirty="0" smtClean="0">
                <a:ln>
                  <a:noFill/>
                </a:ln>
                <a:solidFill>
                  <a:schemeClr val="tx1"/>
                </a:solidFill>
                <a:effectLst/>
                <a:uLnTx/>
                <a:uFillTx/>
                <a:latin typeface="+mn-lt"/>
                <a:ea typeface="+mn-ea"/>
                <a:cs typeface="+mn-cs"/>
              </a:rPr>
              <a:t> bodies</a:t>
            </a:r>
          </a:p>
          <a:p>
            <a:pPr marR="0" lvl="0" algn="l" defTabSz="914400" rtl="0" eaLnBrk="1" fontAlgn="base" latinLnBrk="0" hangingPunct="1">
              <a:lnSpc>
                <a:spcPct val="100000"/>
              </a:lnSpc>
              <a:spcBef>
                <a:spcPct val="20000"/>
              </a:spcBef>
              <a:spcAft>
                <a:spcPct val="0"/>
              </a:spcAft>
              <a:buClrTx/>
              <a:buSzTx/>
              <a:tabLst/>
              <a:defRPr/>
            </a:pPr>
            <a:r>
              <a:rPr lang="en-US" sz="3200" kern="0" baseline="0" dirty="0"/>
              <a:t>	</a:t>
            </a:r>
            <a:r>
              <a:rPr lang="en-US" sz="3200" kern="0" baseline="0" dirty="0" smtClean="0"/>
              <a:t>	</a:t>
            </a:r>
            <a:r>
              <a:rPr lang="en-US" sz="3200" kern="0" baseline="0" dirty="0" smtClean="0">
                <a:solidFill>
                  <a:srgbClr val="FF0000"/>
                </a:solidFill>
              </a:rPr>
              <a:t>- 24 </a:t>
            </a:r>
            <a:endParaRPr kumimoji="0" lang="en-US" sz="3200" b="0" i="0" u="none" strike="noStrike" kern="0" cap="none" spc="0" normalizeH="0" baseline="0" noProof="0" dirty="0" smtClean="0">
              <a:ln>
                <a:noFill/>
              </a:ln>
              <a:solidFill>
                <a:srgbClr val="FF0000"/>
              </a:solidFill>
              <a:effectLst/>
              <a:uLnTx/>
              <a:uFillTx/>
            </a:endParaRPr>
          </a:p>
          <a:p>
            <a:pPr marL="342900" lvl="0" indent="-342900">
              <a:spcBef>
                <a:spcPct val="20000"/>
              </a:spcBef>
              <a:buFontTx/>
              <a:buChar char="•"/>
            </a:pPr>
            <a:r>
              <a:rPr kumimoji="0" lang="en-US" sz="3200" b="0" i="0" u="none" strike="noStrike" kern="0" cap="none" spc="0" normalizeH="0" baseline="0" noProof="0" dirty="0" smtClean="0">
                <a:ln>
                  <a:noFill/>
                </a:ln>
                <a:solidFill>
                  <a:schemeClr val="tx1"/>
                </a:solidFill>
                <a:effectLst/>
                <a:uLnTx/>
                <a:uFillTx/>
                <a:latin typeface="+mn-lt"/>
                <a:ea typeface="+mn-ea"/>
                <a:cs typeface="+mn-cs"/>
              </a:rPr>
              <a:t>Management systems certification bodies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3</a:t>
            </a:r>
            <a:endParaRPr kumimoji="0" lang="en-US" sz="3200" b="0" i="0" u="none" strike="noStrike" kern="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 </a:t>
            </a:r>
            <a:r>
              <a:rPr kumimoji="0" lang="mn-MN"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Quality MS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 </a:t>
            </a:r>
            <a:r>
              <a:rPr kumimoji="0" lang="mn-MN" sz="3200" b="0" i="0" u="none" strike="noStrike" kern="0" cap="none" spc="0" normalizeH="0" baseline="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Environmental</a:t>
            </a:r>
            <a:r>
              <a:rPr kumimoji="0" lang="en-US" sz="3200" b="0" i="0" u="none" strike="noStrike" kern="0" cap="none" spc="0" normalizeH="0" noProof="0" dirty="0" smtClean="0">
                <a:ln>
                  <a:noFill/>
                </a:ln>
                <a:solidFill>
                  <a:schemeClr val="tx1"/>
                </a:solidFill>
                <a:effectLst/>
                <a:uLnTx/>
                <a:uFillTx/>
                <a:latin typeface="+mn-lt"/>
                <a:ea typeface="+mn-ea"/>
                <a:cs typeface="+mn-cs"/>
              </a:rPr>
              <a:t> </a:t>
            </a:r>
            <a:r>
              <a:rPr kumimoji="0" lang="en-US" sz="3200" b="0" i="0" u="none" strike="noStrike" kern="0" cap="none" spc="0" normalizeH="0" baseline="0" noProof="0" dirty="0" smtClean="0">
                <a:ln>
                  <a:noFill/>
                </a:ln>
                <a:solidFill>
                  <a:schemeClr val="tx1"/>
                </a:solidFill>
                <a:effectLst/>
                <a:uLnTx/>
                <a:uFillTx/>
                <a:latin typeface="+mn-lt"/>
                <a:ea typeface="+mn-ea"/>
                <a:cs typeface="+mn-cs"/>
              </a:rPr>
              <a:t>MS</a:t>
            </a:r>
          </a:p>
          <a:p>
            <a:pPr marL="0" marR="0" lvl="0" indent="0" algn="l" defTabSz="914400" rtl="0" eaLnBrk="1" fontAlgn="base" latinLnBrk="0" hangingPunct="1">
              <a:lnSpc>
                <a:spcPct val="100000"/>
              </a:lnSpc>
              <a:spcBef>
                <a:spcPct val="20000"/>
              </a:spcBef>
              <a:spcAft>
                <a:spcPct val="0"/>
              </a:spcAft>
              <a:buClrTx/>
              <a:buSzTx/>
              <a:buFontTx/>
              <a:buNone/>
              <a:tabLst/>
              <a:defRPr/>
            </a:pPr>
            <a:r>
              <a:rPr lang="en-US" sz="3200" kern="0" dirty="0"/>
              <a:t>	</a:t>
            </a:r>
            <a:r>
              <a:rPr lang="en-US" sz="3200" kern="0" dirty="0" smtClean="0"/>
              <a:t>- Food safety management </a:t>
            </a:r>
            <a:r>
              <a:rPr lang="en-US" sz="3200" kern="0" dirty="0" smtClean="0"/>
              <a:t>system</a:t>
            </a:r>
          </a:p>
          <a:p>
            <a:pPr marL="457200" indent="-457200" fontAlgn="base">
              <a:spcBef>
                <a:spcPct val="20000"/>
              </a:spcBef>
              <a:spcAft>
                <a:spcPct val="0"/>
              </a:spcAft>
              <a:buFont typeface="Arial" panose="020B0604020202020204" pitchFamily="34" charset="0"/>
              <a:buChar char="•"/>
              <a:defRPr/>
            </a:pPr>
            <a:r>
              <a:rPr lang="en-US" sz="3200" kern="0" dirty="0" smtClean="0"/>
              <a:t>GHG VV bodies </a:t>
            </a:r>
            <a:r>
              <a:rPr lang="en-US" sz="3200" kern="0" dirty="0" smtClean="0">
                <a:solidFill>
                  <a:srgbClr val="FF0000"/>
                </a:solidFill>
              </a:rPr>
              <a:t>- 1</a:t>
            </a:r>
            <a:endParaRPr lang="en-US" sz="3200" kern="0" dirty="0">
              <a:solidFill>
                <a:srgbClr val="FF0000"/>
              </a:solidFill>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80312952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71600" y="304800"/>
            <a:ext cx="6858000" cy="704850"/>
          </a:xfrm>
          <a:prstGeom prst="rect">
            <a:avLst/>
          </a:prstGeom>
        </p:spPr>
        <p:txBody>
          <a:bodyPr/>
          <a:lstStyle/>
          <a:p>
            <a:pPr marL="0" marR="0" lvl="0" indent="0" algn="ctr" defTabSz="914400" rtl="0" eaLnBrk="0" fontAlgn="base" latinLnBrk="0" hangingPunct="0">
              <a:lnSpc>
                <a:spcPct val="100000"/>
              </a:lnSpc>
              <a:spcBef>
                <a:spcPct val="0"/>
              </a:spcBef>
              <a:spcAft>
                <a:spcPts val="563"/>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IMPLEMENTING</a:t>
            </a:r>
            <a:r>
              <a:rPr kumimoji="0" lang="en-US" sz="2800" b="1" i="0" u="none" strike="noStrike" kern="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ACCREDITATION of </a:t>
            </a:r>
            <a:r>
              <a:rPr kumimoji="0" lang="en-US" sz="2800" b="1" i="0" u="none" strike="noStrike" kern="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LAB ACCREDITATION PROGRAMMES</a:t>
            </a:r>
            <a:endParaRPr kumimoji="0" lang="en-US" sz="2800" b="1" i="0" u="none" strike="noStrike" kern="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p:txBody>
      </p:sp>
      <p:sp>
        <p:nvSpPr>
          <p:cNvPr id="3" name="Content Placeholder 2"/>
          <p:cNvSpPr txBox="1">
            <a:spLocks/>
          </p:cNvSpPr>
          <p:nvPr/>
        </p:nvSpPr>
        <p:spPr>
          <a:xfrm>
            <a:off x="533400" y="1447800"/>
            <a:ext cx="8229600" cy="4525963"/>
          </a:xfrm>
          <a:prstGeom prst="rect">
            <a:avLst/>
          </a:prstGeom>
        </p:spPr>
        <p:txBody>
          <a:bodyPr>
            <a:normAutofit/>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3200" b="0" i="0" u="none" strike="noStrike" kern="0" cap="none" spc="0" normalizeH="0" baseline="0" noProof="0" dirty="0" smtClean="0">
                <a:ln>
                  <a:noFill/>
                </a:ln>
                <a:effectLst/>
                <a:uLnTx/>
                <a:uFillTx/>
                <a:latin typeface="+mn-lt"/>
                <a:ea typeface="+mn-ea"/>
                <a:cs typeface="+mn-cs"/>
              </a:rPr>
              <a:t>Testing laboratories </a:t>
            </a:r>
            <a:r>
              <a:rPr lang="en-US" sz="3200" kern="0" baseline="0" dirty="0" smtClean="0"/>
              <a:t>- </a:t>
            </a:r>
            <a:r>
              <a:rPr lang="en-US" sz="3200" kern="0" baseline="0" dirty="0" smtClean="0">
                <a:solidFill>
                  <a:srgbClr val="FF0000"/>
                </a:solidFill>
              </a:rPr>
              <a:t>114</a:t>
            </a:r>
            <a:r>
              <a:rPr lang="en-US" sz="3200" kern="0" baseline="0" dirty="0" smtClean="0"/>
              <a:t> </a:t>
            </a:r>
            <a:endParaRPr kumimoji="0" lang="en-US" sz="3200" b="0" i="0" u="none" strike="noStrike" kern="0" cap="none" spc="0" normalizeH="0" baseline="0" noProof="0" dirty="0" smtClean="0">
              <a:ln>
                <a:noFill/>
              </a:ln>
              <a:effectLst/>
              <a:uLnTx/>
              <a:uFillTx/>
            </a:endParaRPr>
          </a:p>
          <a:p>
            <a:pPr marL="342900" lvl="0" indent="-342900">
              <a:spcBef>
                <a:spcPct val="20000"/>
              </a:spcBef>
              <a:buFontTx/>
              <a:buChar char="•"/>
            </a:pPr>
            <a:r>
              <a:rPr kumimoji="0" lang="en-US" sz="3200" b="0" i="0" u="none" strike="noStrike" kern="0" cap="none" spc="0" normalizeH="0" baseline="0" noProof="0" dirty="0" smtClean="0">
                <a:ln>
                  <a:noFill/>
                </a:ln>
                <a:effectLst/>
                <a:uLnTx/>
                <a:uFillTx/>
                <a:latin typeface="+mn-lt"/>
                <a:ea typeface="+mn-ea"/>
                <a:cs typeface="+mn-cs"/>
              </a:rPr>
              <a:t>Calibration laboratories –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15</a:t>
            </a:r>
          </a:p>
          <a:p>
            <a:pPr marL="342900" lvl="0" indent="-342900">
              <a:spcBef>
                <a:spcPct val="20000"/>
              </a:spcBef>
              <a:buFontTx/>
              <a:buChar char="•"/>
            </a:pPr>
            <a:r>
              <a:rPr lang="en-US" sz="3200" kern="0" dirty="0" smtClean="0"/>
              <a:t>Medical laboratories – </a:t>
            </a:r>
            <a:r>
              <a:rPr lang="en-US" sz="3200" kern="0" dirty="0" smtClean="0">
                <a:solidFill>
                  <a:srgbClr val="FF0000"/>
                </a:solidFill>
              </a:rPr>
              <a:t>4</a:t>
            </a:r>
          </a:p>
          <a:p>
            <a:pPr marL="342900" lvl="0" indent="-342900">
              <a:spcBef>
                <a:spcPct val="20000"/>
              </a:spcBef>
              <a:buFontTx/>
              <a:buChar char="•"/>
            </a:pPr>
            <a:r>
              <a:rPr kumimoji="0" lang="en-US" sz="3200" b="0" i="0" u="none" strike="noStrike" kern="0" cap="none" spc="0" normalizeH="0" baseline="0" noProof="0" dirty="0" smtClean="0">
                <a:ln>
                  <a:noFill/>
                </a:ln>
                <a:effectLst/>
                <a:uLnTx/>
                <a:uFillTx/>
                <a:latin typeface="+mn-lt"/>
                <a:ea typeface="+mn-ea"/>
                <a:cs typeface="+mn-cs"/>
              </a:rPr>
              <a:t>Proficiency testing provider – </a:t>
            </a:r>
            <a:r>
              <a:rPr kumimoji="0" lang="en-US" sz="3200" b="0" i="0" u="none" strike="noStrike" kern="0" cap="none" spc="0" normalizeH="0" baseline="0" noProof="0" dirty="0" smtClean="0">
                <a:ln>
                  <a:noFill/>
                </a:ln>
                <a:solidFill>
                  <a:srgbClr val="FF0000"/>
                </a:solidFill>
                <a:effectLst/>
                <a:uLnTx/>
                <a:uFillTx/>
                <a:latin typeface="+mn-lt"/>
                <a:ea typeface="+mn-ea"/>
                <a:cs typeface="+mn-cs"/>
              </a:rPr>
              <a:t>3</a:t>
            </a:r>
          </a:p>
          <a:p>
            <a:pPr marL="342900" lvl="0" indent="-342900">
              <a:spcBef>
                <a:spcPct val="20000"/>
              </a:spcBef>
              <a:buFontTx/>
              <a:buChar char="•"/>
            </a:pPr>
            <a:r>
              <a:rPr lang="en-US" sz="3200" kern="0" dirty="0" smtClean="0"/>
              <a:t>Inspection bodies - </a:t>
            </a:r>
            <a:r>
              <a:rPr lang="en-US" sz="3200" kern="0" dirty="0" smtClean="0">
                <a:solidFill>
                  <a:srgbClr val="FF0000"/>
                </a:solidFill>
              </a:rPr>
              <a:t>11</a:t>
            </a:r>
            <a:endParaRPr kumimoji="0" lang="en-US" sz="3200" b="0" i="0" u="none" strike="noStrike" kern="0" cap="none" spc="0" normalizeH="0" baseline="0" noProof="0" dirty="0" smtClean="0">
              <a:ln>
                <a:noFill/>
              </a:ln>
              <a:solidFill>
                <a:srgbClr val="FF0000"/>
              </a:solidFill>
              <a:effectLst/>
              <a:uLnTx/>
              <a:uFillTx/>
            </a:endParaRPr>
          </a:p>
          <a:p>
            <a:pPr marL="342900" lvl="0" indent="-342900">
              <a:spcBef>
                <a:spcPct val="20000"/>
              </a:spcBef>
              <a:buFontTx/>
              <a:buChar char="•"/>
            </a:pPr>
            <a:endParaRPr kumimoji="0" lang="en-US" sz="3200" b="0" i="0" u="none" strike="noStrike" kern="0" cap="none" spc="0" normalizeH="0" baseline="0" noProof="0" dirty="0" smtClean="0">
              <a:ln>
                <a:noFill/>
              </a:ln>
              <a:solidFill>
                <a:srgbClr val="FF00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70307893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971800"/>
            <a:ext cx="7416800" cy="1600200"/>
          </a:xfrm>
        </p:spPr>
        <p:txBody>
          <a:bodyPr/>
          <a:lstStyle/>
          <a:p>
            <a:pPr algn="ctr"/>
            <a:r>
              <a:rPr lang="en-US" sz="3600" b="1" dirty="0" smtClean="0">
                <a:solidFill>
                  <a:schemeClr val="accent3"/>
                </a:solidFill>
                <a:latin typeface="Arial" pitchFamily="34" charset="0"/>
                <a:cs typeface="Arial" pitchFamily="34" charset="0"/>
              </a:rPr>
              <a:t>THANK YOU FOR YOUR ATTENTION!</a:t>
            </a:r>
            <a:endParaRPr lang="en-US" sz="3200" b="1" dirty="0">
              <a:solidFill>
                <a:schemeClr val="accent3"/>
              </a:solidFill>
              <a:latin typeface="Arial"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0" y="1716106"/>
            <a:ext cx="9144000" cy="4379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17080" y="381000"/>
            <a:ext cx="5867400" cy="954107"/>
          </a:xfrm>
          <a:prstGeom prst="rect">
            <a:avLst/>
          </a:prstGeom>
          <a:noFill/>
        </p:spPr>
        <p:txBody>
          <a:bodyPr wrap="square" rtlCol="0">
            <a:spAutoFit/>
          </a:bodyPr>
          <a:lstStyle/>
          <a:p>
            <a:pPr algn="ctr"/>
            <a:r>
              <a:rPr lang="en-US" sz="2800" b="1" dirty="0" smtClean="0">
                <a:solidFill>
                  <a:srgbClr val="C00000"/>
                </a:solidFill>
              </a:rPr>
              <a:t>THANK YOU FOR YOUR ATTENTION!</a:t>
            </a:r>
            <a:endParaRPr lang="en-US" sz="2800" b="1" dirty="0">
              <a:solidFill>
                <a:srgbClr val="C00000"/>
              </a:solidFill>
            </a:endParaRPr>
          </a:p>
        </p:txBody>
      </p:sp>
      <p:sp>
        <p:nvSpPr>
          <p:cNvPr id="4" name="TextBox 3"/>
          <p:cNvSpPr txBox="1"/>
          <p:nvPr/>
        </p:nvSpPr>
        <p:spPr>
          <a:xfrm>
            <a:off x="0" y="5715000"/>
            <a:ext cx="9144000" cy="1384995"/>
          </a:xfrm>
          <a:prstGeom prst="rect">
            <a:avLst/>
          </a:prstGeom>
          <a:solidFill>
            <a:schemeClr val="tx2"/>
          </a:solidFill>
        </p:spPr>
        <p:txBody>
          <a:bodyPr wrap="square" rtlCol="0">
            <a:spAutoFit/>
          </a:bodyPr>
          <a:lstStyle/>
          <a:p>
            <a:pPr algn="ctr"/>
            <a:endParaRPr lang="en-US" sz="2800" dirty="0" smtClean="0"/>
          </a:p>
          <a:p>
            <a:pPr algn="ctr"/>
            <a:r>
              <a:rPr lang="en-US" sz="2800" dirty="0" smtClean="0"/>
              <a:t>WELCOME TO MONGOLIA!</a:t>
            </a:r>
          </a:p>
          <a:p>
            <a:pPr algn="ctr"/>
            <a:endParaRPr lang="en-US" sz="280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latin typeface="Arial" pitchFamily="34" charset="0"/>
                <a:cs typeface="Arial" pitchFamily="34" charset="0"/>
              </a:rPr>
              <a:t>Language of Mongolia</a:t>
            </a:r>
            <a:endParaRPr lang="en-US" b="1" dirty="0">
              <a:solidFill>
                <a:srgbClr val="C00000"/>
              </a:solidFill>
              <a:latin typeface="Arial" pitchFamily="34" charset="0"/>
              <a:cs typeface="Arial" pitchFamily="34" charset="0"/>
            </a:endParaRPr>
          </a:p>
        </p:txBody>
      </p:sp>
      <p:sp>
        <p:nvSpPr>
          <p:cNvPr id="3" name="Rectangle 2"/>
          <p:cNvSpPr/>
          <p:nvPr/>
        </p:nvSpPr>
        <p:spPr>
          <a:xfrm>
            <a:off x="533400" y="1524000"/>
            <a:ext cx="7620000" cy="4185761"/>
          </a:xfrm>
          <a:prstGeom prst="rect">
            <a:avLst/>
          </a:prstGeom>
        </p:spPr>
        <p:txBody>
          <a:bodyPr wrap="square">
            <a:spAutoFit/>
          </a:bodyPr>
          <a:lstStyle/>
          <a:p>
            <a:pPr algn="just"/>
            <a:r>
              <a:rPr lang="en-US" sz="2000" dirty="0" smtClean="0">
                <a:latin typeface="Times New Roman" panose="02020603050405020304" pitchFamily="18" charset="0"/>
                <a:cs typeface="Times New Roman" panose="02020603050405020304" pitchFamily="18" charset="0"/>
              </a:rPr>
              <a:t>The official language of Mongolia is Mongolian, and is spoken by 95% of the population. A variety of dialects of Oirat and Buryat are spoken across the country, and there are also some speakers of Mongolic Khamnigan. In the west of the country, </a:t>
            </a:r>
            <a:r>
              <a:rPr lang="en-US" sz="2000" dirty="0" smtClean="0">
                <a:latin typeface="Times New Roman" panose="02020603050405020304" pitchFamily="18" charset="0"/>
                <a:cs typeface="Times New Roman" panose="02020603050405020304" pitchFamily="18" charset="0"/>
                <a:hlinkClick r:id="rId3" tooltip="Kazakh language"/>
              </a:rPr>
              <a:t>Kazakh</a:t>
            </a:r>
            <a:r>
              <a:rPr lang="en-US" sz="2000" dirty="0" smtClean="0">
                <a:latin typeface="Times New Roman" panose="02020603050405020304" pitchFamily="18" charset="0"/>
                <a:cs typeface="Times New Roman" panose="02020603050405020304" pitchFamily="18" charset="0"/>
              </a:rPr>
              <a:t> and </a:t>
            </a:r>
            <a:r>
              <a:rPr lang="en-US" sz="2000" dirty="0" smtClean="0">
                <a:latin typeface="Times New Roman" panose="02020603050405020304" pitchFamily="18" charset="0"/>
                <a:cs typeface="Times New Roman" panose="02020603050405020304" pitchFamily="18" charset="0"/>
                <a:hlinkClick r:id="rId4" tooltip="Tuvan language"/>
              </a:rPr>
              <a:t>Tuvan</a:t>
            </a:r>
            <a:r>
              <a:rPr lang="en-US" sz="2000" dirty="0" smtClean="0">
                <a:latin typeface="Times New Roman" panose="02020603050405020304" pitchFamily="18" charset="0"/>
                <a:cs typeface="Times New Roman" panose="02020603050405020304" pitchFamily="18" charset="0"/>
              </a:rPr>
              <a:t>, both </a:t>
            </a:r>
            <a:r>
              <a:rPr lang="en-US" sz="2000" dirty="0" smtClean="0">
                <a:latin typeface="Times New Roman" panose="02020603050405020304" pitchFamily="18" charset="0"/>
                <a:cs typeface="Times New Roman" panose="02020603050405020304" pitchFamily="18" charset="0"/>
                <a:hlinkClick r:id="rId5" tooltip="Turkic languages"/>
              </a:rPr>
              <a:t>Turkic languages</a:t>
            </a:r>
            <a:r>
              <a:rPr lang="en-US" sz="2000" dirty="0" smtClean="0">
                <a:latin typeface="Times New Roman" panose="02020603050405020304" pitchFamily="18" charset="0"/>
                <a:cs typeface="Times New Roman" panose="02020603050405020304" pitchFamily="18" charset="0"/>
              </a:rPr>
              <a:t>, are also spoken. </a:t>
            </a:r>
          </a:p>
          <a:p>
            <a:pPr algn="just"/>
            <a:endParaRPr lang="en-US" sz="2000" dirty="0" smtClean="0">
              <a:latin typeface="Times New Roman" panose="02020603050405020304" pitchFamily="18" charset="0"/>
              <a:cs typeface="Times New Roman" panose="02020603050405020304" pitchFamily="18" charset="0"/>
            </a:endParaRPr>
          </a:p>
          <a:p>
            <a:pPr algn="just"/>
            <a:endParaRPr lang="en-US" sz="2000" dirty="0" smtClean="0">
              <a:latin typeface="Times New Roman" panose="02020603050405020304" pitchFamily="18" charset="0"/>
              <a:cs typeface="Times New Roman" panose="02020603050405020304" pitchFamily="18" charset="0"/>
            </a:endParaRPr>
          </a:p>
          <a:p>
            <a:endParaRPr lang="en-US" dirty="0" smtClean="0"/>
          </a:p>
          <a:p>
            <a:pPr algn="ctr"/>
            <a:r>
              <a:rPr lang="en-US" dirty="0" smtClean="0"/>
              <a:t>MONGOLIAN CYRILLIC ALPHABET</a:t>
            </a:r>
          </a:p>
          <a:p>
            <a:endParaRPr lang="en-US" dirty="0" smtClean="0"/>
          </a:p>
          <a:p>
            <a:endParaRPr lang="en-US" dirty="0" smtClean="0"/>
          </a:p>
          <a:p>
            <a:endParaRPr lang="en-US" dirty="0" smtClean="0"/>
          </a:p>
          <a:p>
            <a:endParaRPr lang="en-US" dirty="0" smtClean="0"/>
          </a:p>
          <a:p>
            <a:endParaRPr lang="en-US" dirty="0"/>
          </a:p>
        </p:txBody>
      </p:sp>
      <p:pic>
        <p:nvPicPr>
          <p:cNvPr id="67586" name="Picture 2" descr="https://upload.wikimedia.org/wikipedia/commons/thumb/2/29/Mongolia-text.svg/464px-Mongolia-text.svg.png"/>
          <p:cNvPicPr>
            <a:picLocks noChangeAspect="1" noChangeArrowheads="1"/>
          </p:cNvPicPr>
          <p:nvPr/>
        </p:nvPicPr>
        <p:blipFill>
          <a:blip r:embed="rId6"/>
          <a:srcRect/>
          <a:stretch>
            <a:fillRect/>
          </a:stretch>
        </p:blipFill>
        <p:spPr bwMode="auto">
          <a:xfrm>
            <a:off x="2133600" y="4495799"/>
            <a:ext cx="4419600" cy="990601"/>
          </a:xfrm>
          <a:prstGeom prst="rect">
            <a:avLst/>
          </a:prstGeom>
          <a:noFill/>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D:\Documents\udval 2017\001 mongolian presentation_files\001-mongolian-presentation-13-638.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001-mongolian-presentation-11-638.jpg"/>
          <p:cNvPicPr>
            <a:picLocks noGrp="1" noChangeAspect="1"/>
          </p:cNvPicPr>
          <p:nvPr>
            <p:ph idx="1"/>
          </p:nvPr>
        </p:nvPicPr>
        <p:blipFill>
          <a:blip r:embed="rId3"/>
          <a:stretch>
            <a:fillRect/>
          </a:stretch>
        </p:blipFill>
        <p:spPr>
          <a:xfrm>
            <a:off x="0" y="0"/>
            <a:ext cx="9144000" cy="6857999"/>
          </a:xfr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21" descr="001-mongolian-presentation-20-638.jpg"/>
          <p:cNvPicPr>
            <a:picLocks noGrp="1" noChangeAspect="1"/>
          </p:cNvPicPr>
          <p:nvPr>
            <p:ph idx="1"/>
          </p:nvPr>
        </p:nvPicPr>
        <p:blipFill>
          <a:blip r:embed="rId3"/>
          <a:stretch>
            <a:fillRect/>
          </a:stretch>
        </p:blipFill>
        <p:spPr>
          <a:xfrm>
            <a:off x="3575050" y="1280697"/>
            <a:ext cx="5111750" cy="5348703"/>
          </a:xfrm>
        </p:spPr>
      </p:pic>
      <p:sp>
        <p:nvSpPr>
          <p:cNvPr id="16" name="Text Placeholder 15"/>
          <p:cNvSpPr>
            <a:spLocks noGrp="1"/>
          </p:cNvSpPr>
          <p:nvPr>
            <p:ph type="body" sz="half" idx="2"/>
          </p:nvPr>
        </p:nvSpPr>
        <p:spPr>
          <a:xfrm>
            <a:off x="381000" y="1435100"/>
            <a:ext cx="3084513" cy="5270500"/>
          </a:xfrm>
        </p:spPr>
        <p:txBody>
          <a:bodyPr>
            <a:normAutofit/>
          </a:bodyPr>
          <a:lstStyle/>
          <a:p>
            <a:r>
              <a:rPr lang="en-US" sz="2000" dirty="0" smtClean="0"/>
              <a:t>The  </a:t>
            </a:r>
            <a:r>
              <a:rPr lang="en-US" sz="2000" b="1" dirty="0" smtClean="0"/>
              <a:t>tugrik</a:t>
            </a:r>
            <a:r>
              <a:rPr lang="en-US" sz="2000" dirty="0" smtClean="0"/>
              <a:t>  is the official currency of Mongolia.</a:t>
            </a:r>
          </a:p>
          <a:p>
            <a:r>
              <a:rPr lang="en-US" sz="2000" dirty="0" smtClean="0"/>
              <a:t>sign: </a:t>
            </a:r>
            <a:r>
              <a:rPr lang="en-US" sz="2000" b="1" dirty="0" smtClean="0"/>
              <a:t>₮</a:t>
            </a:r>
          </a:p>
          <a:p>
            <a:r>
              <a:rPr lang="en-US" sz="2000" dirty="0" smtClean="0"/>
              <a:t>code:</a:t>
            </a:r>
            <a:r>
              <a:rPr lang="en-US" sz="2000" b="1" dirty="0" smtClean="0"/>
              <a:t>MNT</a:t>
            </a:r>
            <a:endParaRPr lang="en-US" sz="2000" b="1" dirty="0"/>
          </a:p>
          <a:p>
            <a:endParaRPr lang="en-US" sz="2000" b="1" dirty="0" smtClean="0"/>
          </a:p>
          <a:p>
            <a:endParaRPr lang="en-US" sz="2000" b="1" dirty="0"/>
          </a:p>
          <a:p>
            <a:endParaRPr lang="en-US" sz="2000" b="1" dirty="0" smtClean="0"/>
          </a:p>
          <a:p>
            <a:r>
              <a:rPr lang="en-US" sz="2000" b="1" dirty="0" smtClean="0"/>
              <a:t>1$ =2400 MNT</a:t>
            </a:r>
          </a:p>
          <a:p>
            <a:r>
              <a:rPr lang="en-US" sz="2000" b="1" dirty="0" smtClean="0"/>
              <a:t>1CNY=366 MNT</a:t>
            </a:r>
            <a:endParaRPr lang="en-US" sz="2000" dirty="0"/>
          </a:p>
        </p:txBody>
      </p:sp>
      <p:sp>
        <p:nvSpPr>
          <p:cNvPr id="6" name="Rectangle 5"/>
          <p:cNvSpPr/>
          <p:nvPr/>
        </p:nvSpPr>
        <p:spPr>
          <a:xfrm>
            <a:off x="381000" y="152400"/>
            <a:ext cx="8982267" cy="107721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3200" b="1" cap="all" spc="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Mongolian currency  </a:t>
            </a:r>
            <a:br>
              <a:rPr lang="en-US" sz="3200" b="1" cap="all" spc="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br>
            <a:r>
              <a:rPr lang="en-US" sz="3200" b="1" cap="all" spc="0" dirty="0" smtClean="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Tugrug </a:t>
            </a:r>
            <a:endParaRPr lang="en-US" sz="3200" b="1" cap="all" spc="0" dirty="0">
              <a:ln/>
              <a:solidFill>
                <a:srgbClr val="C0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153400" cy="64135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200" cap="all" dirty="0" smtClean="0">
                <a:ln w="0"/>
                <a:solidFill>
                  <a:srgbClr val="C00000"/>
                </a:solidFill>
                <a:effectLst>
                  <a:reflection blurRad="12700" stA="50000" endPos="50000" dist="5000" dir="5400000" sy="-100000" rotWithShape="0"/>
                </a:effectLst>
                <a:latin typeface="Arial" pitchFamily="34" charset="0"/>
                <a:cs typeface="Arial" pitchFamily="34" charset="0"/>
              </a:rPr>
              <a:t>Religion in </a:t>
            </a:r>
            <a:r>
              <a:rPr lang="en-US" sz="3200" cap="all" dirty="0" err="1" smtClean="0">
                <a:ln w="0"/>
                <a:solidFill>
                  <a:srgbClr val="C00000"/>
                </a:solidFill>
                <a:effectLst>
                  <a:reflection blurRad="12700" stA="50000" endPos="50000" dist="5000" dir="5400000" sy="-100000" rotWithShape="0"/>
                </a:effectLst>
                <a:latin typeface="Arial" pitchFamily="34" charset="0"/>
                <a:cs typeface="Arial" pitchFamily="34" charset="0"/>
              </a:rPr>
              <a:t>MongOlia</a:t>
            </a:r>
            <a:endParaRPr lang="en-US" sz="3200" cap="all" dirty="0">
              <a:ln w="0"/>
              <a:solidFill>
                <a:srgbClr val="C00000"/>
              </a:solidFill>
              <a:effectLst>
                <a:reflection blurRad="12700" stA="50000" endPos="50000" dist="5000" dir="5400000" sy="-100000" rotWithShape="0"/>
              </a:effectLst>
              <a:latin typeface="Arial" pitchFamily="34" charset="0"/>
              <a:cs typeface="Arial" pitchFamily="34" charset="0"/>
            </a:endParaRPr>
          </a:p>
        </p:txBody>
      </p:sp>
      <p:pic>
        <p:nvPicPr>
          <p:cNvPr id="1026" name="Picture 2" descr="D:\Documents\udval 2017\Shamanism-in-Russia-2-.png"/>
          <p:cNvPicPr>
            <a:picLocks noGrp="1" noChangeAspect="1" noChangeArrowheads="1"/>
          </p:cNvPicPr>
          <p:nvPr>
            <p:ph idx="1"/>
          </p:nvPr>
        </p:nvPicPr>
        <p:blipFill>
          <a:blip r:embed="rId2"/>
          <a:srcRect/>
          <a:stretch>
            <a:fillRect/>
          </a:stretch>
        </p:blipFill>
        <p:spPr bwMode="auto">
          <a:xfrm>
            <a:off x="6324600" y="990600"/>
            <a:ext cx="2819400" cy="2743200"/>
          </a:xfrm>
          <a:prstGeom prst="rect">
            <a:avLst/>
          </a:prstGeom>
          <a:noFill/>
        </p:spPr>
      </p:pic>
      <p:sp>
        <p:nvSpPr>
          <p:cNvPr id="4" name="Text Placeholder 3"/>
          <p:cNvSpPr>
            <a:spLocks noGrp="1"/>
          </p:cNvSpPr>
          <p:nvPr>
            <p:ph type="body" sz="half" idx="2"/>
          </p:nvPr>
        </p:nvSpPr>
        <p:spPr>
          <a:xfrm>
            <a:off x="304800" y="990600"/>
            <a:ext cx="3160713" cy="4900678"/>
          </a:xfrm>
        </p:spPr>
        <p:txBody>
          <a:bodyPr>
            <a:noAutofit/>
          </a:bodyPr>
          <a:lstStyle/>
          <a:p>
            <a:r>
              <a:rPr lang="en-US" sz="1800" b="1" dirty="0" smtClean="0">
                <a:latin typeface="Times New Roman" panose="02020603050405020304" pitchFamily="18" charset="0"/>
                <a:cs typeface="Times New Roman" panose="02020603050405020304" pitchFamily="18" charset="0"/>
              </a:rPr>
              <a:t>Religion in Mongolia </a:t>
            </a:r>
            <a:r>
              <a:rPr lang="en-US" sz="1800" dirty="0" smtClean="0">
                <a:latin typeface="Times New Roman" panose="02020603050405020304" pitchFamily="18" charset="0"/>
                <a:cs typeface="Times New Roman" panose="02020603050405020304" pitchFamily="18" charset="0"/>
              </a:rPr>
              <a:t>has been traditionally dominated by the schools of Mongolian Buddhism and by Mongolian Shamanism, the ethnic</a:t>
            </a:r>
            <a:r>
              <a:rPr lang="en-US" sz="1800" dirty="0" smtClean="0">
                <a:latin typeface="Times New Roman" panose="02020603050405020304" pitchFamily="18" charset="0"/>
                <a:cs typeface="Times New Roman" panose="02020603050405020304" pitchFamily="18" charset="0"/>
                <a:hlinkClick r:id="rId3" tooltip="Ethnic religion"/>
              </a:rPr>
              <a:t> </a:t>
            </a:r>
            <a:r>
              <a:rPr lang="en-US" sz="1800" dirty="0" smtClean="0">
                <a:latin typeface="Times New Roman" panose="02020603050405020304" pitchFamily="18" charset="0"/>
                <a:cs typeface="Times New Roman" panose="02020603050405020304" pitchFamily="18" charset="0"/>
              </a:rPr>
              <a:t>religion of the Mongols. </a:t>
            </a: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According to the national census of 2010, </a:t>
            </a:r>
          </a:p>
          <a:p>
            <a:endParaRPr lang="en-US" sz="1800" dirty="0" smtClean="0">
              <a:latin typeface="Times New Roman" panose="02020603050405020304" pitchFamily="18" charset="0"/>
              <a:cs typeface="Times New Roman" panose="02020603050405020304" pitchFamily="18" charset="0"/>
            </a:endParaRPr>
          </a:p>
          <a:p>
            <a:r>
              <a:rPr lang="en-US" sz="1800" dirty="0" smtClean="0">
                <a:latin typeface="Times New Roman" panose="02020603050405020304" pitchFamily="18" charset="0"/>
                <a:cs typeface="Times New Roman" panose="02020603050405020304" pitchFamily="18" charset="0"/>
              </a:rPr>
              <a:t>Buddhists-53% </a:t>
            </a:r>
          </a:p>
          <a:p>
            <a:r>
              <a:rPr lang="en-US" sz="1800" dirty="0" smtClean="0">
                <a:latin typeface="Times New Roman" panose="02020603050405020304" pitchFamily="18" charset="0"/>
                <a:cs typeface="Times New Roman" panose="02020603050405020304" pitchFamily="18" charset="0"/>
              </a:rPr>
              <a:t>Muslims-3% (predominantly of Kazakh ethnicity), </a:t>
            </a:r>
          </a:p>
          <a:p>
            <a:r>
              <a:rPr lang="en-US" sz="1800" dirty="0" smtClean="0">
                <a:latin typeface="Times New Roman" panose="02020603050405020304" pitchFamily="18" charset="0"/>
                <a:cs typeface="Times New Roman" panose="02020603050405020304" pitchFamily="18" charset="0"/>
              </a:rPr>
              <a:t>Shamanism-2.9% </a:t>
            </a:r>
          </a:p>
          <a:p>
            <a:r>
              <a:rPr lang="en-US" sz="1800" dirty="0" smtClean="0">
                <a:latin typeface="Times New Roman" panose="02020603050405020304" pitchFamily="18" charset="0"/>
                <a:cs typeface="Times New Roman" panose="02020603050405020304" pitchFamily="18" charset="0"/>
              </a:rPr>
              <a:t>Cristians-2.1%</a:t>
            </a:r>
          </a:p>
          <a:p>
            <a:r>
              <a:rPr lang="en-US" sz="1800" dirty="0" smtClean="0">
                <a:latin typeface="Times New Roman" panose="02020603050405020304" pitchFamily="18" charset="0"/>
                <a:cs typeface="Times New Roman" panose="02020603050405020304" pitchFamily="18" charset="0"/>
              </a:rPr>
              <a:t>not religious-38.6%</a:t>
            </a:r>
          </a:p>
          <a:p>
            <a:r>
              <a:rPr lang="en-US" sz="1800" dirty="0" smtClean="0">
                <a:latin typeface="Times New Roman" panose="02020603050405020304" pitchFamily="18" charset="0"/>
                <a:cs typeface="Times New Roman" panose="02020603050405020304" pitchFamily="18" charset="0"/>
              </a:rPr>
              <a:t>Followers of other religions-0.4%</a:t>
            </a:r>
          </a:p>
        </p:txBody>
      </p:sp>
      <p:pic>
        <p:nvPicPr>
          <p:cNvPr id="1027" name="Picture 3" descr="D:\Documents\udval 2017\images.jpg"/>
          <p:cNvPicPr>
            <a:picLocks noChangeAspect="1" noChangeArrowheads="1"/>
          </p:cNvPicPr>
          <p:nvPr/>
        </p:nvPicPr>
        <p:blipFill>
          <a:blip r:embed="rId4"/>
          <a:srcRect/>
          <a:stretch>
            <a:fillRect/>
          </a:stretch>
        </p:blipFill>
        <p:spPr bwMode="auto">
          <a:xfrm>
            <a:off x="3657600" y="990600"/>
            <a:ext cx="2667000" cy="2743200"/>
          </a:xfrm>
          <a:prstGeom prst="rect">
            <a:avLst/>
          </a:prstGeom>
          <a:noFill/>
        </p:spPr>
      </p:pic>
      <p:pic>
        <p:nvPicPr>
          <p:cNvPr id="1028" name="Picture 4" descr="D:\Documents\udval 2017\index.jpg"/>
          <p:cNvPicPr>
            <a:picLocks noChangeAspect="1" noChangeArrowheads="1"/>
          </p:cNvPicPr>
          <p:nvPr/>
        </p:nvPicPr>
        <p:blipFill>
          <a:blip r:embed="rId5"/>
          <a:srcRect/>
          <a:stretch>
            <a:fillRect/>
          </a:stretch>
        </p:blipFill>
        <p:spPr bwMode="auto">
          <a:xfrm>
            <a:off x="3657600" y="3733800"/>
            <a:ext cx="2667000" cy="3124200"/>
          </a:xfrm>
          <a:prstGeom prst="rect">
            <a:avLst/>
          </a:prstGeom>
          <a:noFill/>
        </p:spPr>
      </p:pic>
      <p:pic>
        <p:nvPicPr>
          <p:cNvPr id="1029" name="Picture 5" descr="D:\Documents\udval 2017\What-is-Christianity.jpg"/>
          <p:cNvPicPr>
            <a:picLocks noChangeAspect="1" noChangeArrowheads="1"/>
          </p:cNvPicPr>
          <p:nvPr/>
        </p:nvPicPr>
        <p:blipFill>
          <a:blip r:embed="rId6"/>
          <a:srcRect/>
          <a:stretch>
            <a:fillRect/>
          </a:stretch>
        </p:blipFill>
        <p:spPr bwMode="auto">
          <a:xfrm>
            <a:off x="6324600" y="3733800"/>
            <a:ext cx="2819400" cy="3124200"/>
          </a:xfrm>
          <a:prstGeom prst="rect">
            <a:avLst/>
          </a:prstGeom>
          <a:noFill/>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57225" y="0"/>
            <a:ext cx="8486775" cy="868362"/>
          </a:xfrm>
        </p:spPr>
        <p:txBody>
          <a:bodyPr/>
          <a:lstStyle/>
          <a:p>
            <a:pPr algn="ctr" eaLnBrk="1" hangingPunct="1"/>
            <a:r>
              <a:rPr lang="en-US" sz="3200" b="1" dirty="0" smtClean="0">
                <a:solidFill>
                  <a:srgbClr val="C00000"/>
                </a:solidFill>
                <a:latin typeface="Arial" panose="020B0604020202020204" pitchFamily="34" charset="0"/>
                <a:cs typeface="Arial" panose="020B0604020202020204" pitchFamily="34" charset="0"/>
              </a:rPr>
              <a:t>Mongolian national costume</a:t>
            </a:r>
          </a:p>
        </p:txBody>
      </p:sp>
      <p:pic>
        <p:nvPicPr>
          <p:cNvPr id="337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838200"/>
            <a:ext cx="1676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620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62000"/>
            <a:ext cx="2209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D:\Documents\udval 2017\001 mongolian presentation_files\001-mongolian-presentation-31-638.jpg"/>
          <p:cNvPicPr>
            <a:picLocks noChangeAspect="1" noChangeArrowheads="1"/>
          </p:cNvPicPr>
          <p:nvPr/>
        </p:nvPicPr>
        <p:blipFill>
          <a:blip r:embed="rId5"/>
          <a:srcRect/>
          <a:stretch>
            <a:fillRect/>
          </a:stretch>
        </p:blipFill>
        <p:spPr bwMode="auto">
          <a:xfrm>
            <a:off x="0" y="762000"/>
            <a:ext cx="5257800" cy="6096000"/>
          </a:xfrm>
          <a:prstGeom prst="rect">
            <a:avLst/>
          </a:prstGeom>
          <a:noFill/>
        </p:spPr>
      </p:pic>
    </p:spTree>
    <p:extLst>
      <p:ext uri="{BB962C8B-B14F-4D97-AF65-F5344CB8AC3E}">
        <p14:creationId xmlns:p14="http://schemas.microsoft.com/office/powerpoint/2010/main" val="1229844276"/>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62-american-logistics">
  <a:themeElements>
    <a:clrScheme name="m62-american-logistics 13">
      <a:dk1>
        <a:srgbClr val="061F5B"/>
      </a:dk1>
      <a:lt1>
        <a:srgbClr val="FFFFFF"/>
      </a:lt1>
      <a:dk2>
        <a:srgbClr val="FFFFFF"/>
      </a:dk2>
      <a:lt2>
        <a:srgbClr val="808080"/>
      </a:lt2>
      <a:accent1>
        <a:srgbClr val="061F5B"/>
      </a:accent1>
      <a:accent2>
        <a:srgbClr val="6E95C8"/>
      </a:accent2>
      <a:accent3>
        <a:srgbClr val="FFFFFF"/>
      </a:accent3>
      <a:accent4>
        <a:srgbClr val="04194C"/>
      </a:accent4>
      <a:accent5>
        <a:srgbClr val="AAABB5"/>
      </a:accent5>
      <a:accent6>
        <a:srgbClr val="6387B5"/>
      </a:accent6>
      <a:hlink>
        <a:srgbClr val="0074BF"/>
      </a:hlink>
      <a:folHlink>
        <a:srgbClr val="AED3EA"/>
      </a:folHlink>
    </a:clrScheme>
    <a:fontScheme name="m62-american-logisti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62-american-logistic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62-american-logistic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62-american-logistic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62-american-logistic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62-american-logistic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62-american-logistic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62-american-logistic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62-american-logistic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62-american-logistic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62-american-logistic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62-american-logistic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62-american-logistic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62-american-logistics 13">
        <a:dk1>
          <a:srgbClr val="061F5B"/>
        </a:dk1>
        <a:lt1>
          <a:srgbClr val="FFFFFF"/>
        </a:lt1>
        <a:dk2>
          <a:srgbClr val="FFFFFF"/>
        </a:dk2>
        <a:lt2>
          <a:srgbClr val="808080"/>
        </a:lt2>
        <a:accent1>
          <a:srgbClr val="061F5B"/>
        </a:accent1>
        <a:accent2>
          <a:srgbClr val="6E95C8"/>
        </a:accent2>
        <a:accent3>
          <a:srgbClr val="FFFFFF"/>
        </a:accent3>
        <a:accent4>
          <a:srgbClr val="04194C"/>
        </a:accent4>
        <a:accent5>
          <a:srgbClr val="AAABB5"/>
        </a:accent5>
        <a:accent6>
          <a:srgbClr val="6387B5"/>
        </a:accent6>
        <a:hlink>
          <a:srgbClr val="0074BF"/>
        </a:hlink>
        <a:folHlink>
          <a:srgbClr val="AED3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It’s not the design of your template">
  <a:themeElements>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fontScheme name="1_It’s not the design of your template">
      <a:majorFont>
        <a:latin typeface="Neo San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It’s not the design of you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It’s not the design of you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It’s not the design of you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It’s not the design of you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It’s not the design of you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It’s not the design of you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It’s not the design of you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It’s not the design of you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It’s not the design of you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It’s not the design of you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It’s not the design of you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It’s not the design of you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It’s not the design of your 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35971"/>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m62-global-logistics-powerpoint-2010-template</Template>
  <TotalTime>4543</TotalTime>
  <Words>1104</Words>
  <Application>Microsoft Office PowerPoint</Application>
  <PresentationFormat>On-screen Show (4:3)</PresentationFormat>
  <Paragraphs>290</Paragraphs>
  <Slides>36</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36</vt:i4>
      </vt:variant>
    </vt:vector>
  </HeadingPairs>
  <TitlesOfParts>
    <vt:vector size="48" baseType="lpstr">
      <vt:lpstr>ＭＳ Ｐゴシック</vt:lpstr>
      <vt:lpstr>宋体</vt:lpstr>
      <vt:lpstr>宋体</vt:lpstr>
      <vt:lpstr>Arial</vt:lpstr>
      <vt:lpstr>Arial Mon</vt:lpstr>
      <vt:lpstr>Calibri</vt:lpstr>
      <vt:lpstr>Neo Sans</vt:lpstr>
      <vt:lpstr>Times New Roman</vt:lpstr>
      <vt:lpstr>Wingdings</vt:lpstr>
      <vt:lpstr>m62-american-logistics</vt:lpstr>
      <vt:lpstr>1_It’s not the design of your template</vt:lpstr>
      <vt:lpstr>Office Theme</vt:lpstr>
      <vt:lpstr>PowerPoint Presentation</vt:lpstr>
      <vt:lpstr>PowerPoint Presentation</vt:lpstr>
      <vt:lpstr>Geography and population</vt:lpstr>
      <vt:lpstr>Language of Mongolia</vt:lpstr>
      <vt:lpstr>PowerPoint Presentation</vt:lpstr>
      <vt:lpstr>PowerPoint Presentation</vt:lpstr>
      <vt:lpstr>PowerPoint Presentation</vt:lpstr>
      <vt:lpstr>Religion in MongOlia</vt:lpstr>
      <vt:lpstr>Mongolian national costume</vt:lpstr>
      <vt:lpstr>Mongolian traditional ger </vt:lpstr>
      <vt:lpstr>Climate</vt:lpstr>
      <vt:lpstr>Mongolian steppe’s area</vt:lpstr>
      <vt:lpstr>PowerPoint Presentation</vt:lpstr>
      <vt:lpstr>PowerPoint Presentation</vt:lpstr>
      <vt:lpstr>Naadam festival </vt:lpstr>
      <vt:lpstr>Natural resources </vt:lpstr>
      <vt:lpstr>ULAANBAATAR-Capital city</vt:lpstr>
      <vt:lpstr>PowerPoint Presentation</vt:lpstr>
      <vt:lpstr>MASM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ACCREDITATION PROGRAMS </vt:lpstr>
      <vt:lpstr>PowerPoint Presentation</vt:lpstr>
      <vt:lpstr>PARTICIPATION IN INTERNATIONAL COOPERATION ACTIVITIES: </vt:lpstr>
      <vt:lpstr>PowerPoint Presentation</vt:lpstr>
      <vt:lpstr>PowerPoint Presentation</vt:lpstr>
      <vt:lpstr>PowerPoint Presentation</vt:lpstr>
      <vt:lpstr>PowerPoint Presentation</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CHEMICALS MANAGEMENT IN MONGOLIA</dc:title>
  <dc:creator>Odko</dc:creator>
  <cp:lastModifiedBy>com</cp:lastModifiedBy>
  <cp:revision>407</cp:revision>
  <dcterms:created xsi:type="dcterms:W3CDTF">2011-01-17T04:35:37Z</dcterms:created>
  <dcterms:modified xsi:type="dcterms:W3CDTF">2017-08-24T16:17:55Z</dcterms:modified>
</cp:coreProperties>
</file>