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11" r:id="rId2"/>
    <p:sldId id="296" r:id="rId3"/>
    <p:sldId id="310" r:id="rId4"/>
    <p:sldId id="341" r:id="rId5"/>
    <p:sldId id="332" r:id="rId6"/>
    <p:sldId id="342" r:id="rId7"/>
    <p:sldId id="344" r:id="rId8"/>
    <p:sldId id="343" r:id="rId9"/>
    <p:sldId id="346" r:id="rId10"/>
    <p:sldId id="349" r:id="rId11"/>
    <p:sldId id="348" r:id="rId12"/>
    <p:sldId id="347" r:id="rId13"/>
    <p:sldId id="350" r:id="rId14"/>
    <p:sldId id="352" r:id="rId15"/>
    <p:sldId id="351" r:id="rId16"/>
    <p:sldId id="354" r:id="rId17"/>
    <p:sldId id="336" r:id="rId18"/>
    <p:sldId id="356" r:id="rId19"/>
    <p:sldId id="355" r:id="rId20"/>
    <p:sldId id="307" r:id="rId21"/>
    <p:sldId id="340" r:id="rId22"/>
    <p:sldId id="328" r:id="rId23"/>
    <p:sldId id="316" r:id="rId24"/>
    <p:sldId id="339" r:id="rId25"/>
    <p:sldId id="329" r:id="rId26"/>
    <p:sldId id="287" r:id="rId27"/>
    <p:sldId id="337" r:id="rId28"/>
    <p:sldId id="357" r:id="rId29"/>
  </p:sldIdLst>
  <p:sldSz cx="7561263" cy="5329238"/>
  <p:notesSz cx="6735763" cy="9866313"/>
  <p:defaultTextStyle>
    <a:defPPr>
      <a:defRPr lang="ru-RU"/>
    </a:defPPr>
    <a:lvl1pPr marL="0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8275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36549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104824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73098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41373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209648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77922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946197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5DB8B79-E493-4C57-8490-6DACDEF494D1}">
          <p14:sldIdLst>
            <p14:sldId id="311"/>
            <p14:sldId id="296"/>
            <p14:sldId id="310"/>
            <p14:sldId id="341"/>
            <p14:sldId id="332"/>
            <p14:sldId id="342"/>
            <p14:sldId id="344"/>
            <p14:sldId id="343"/>
            <p14:sldId id="346"/>
            <p14:sldId id="349"/>
            <p14:sldId id="348"/>
            <p14:sldId id="347"/>
            <p14:sldId id="350"/>
            <p14:sldId id="352"/>
            <p14:sldId id="351"/>
            <p14:sldId id="354"/>
            <p14:sldId id="336"/>
            <p14:sldId id="356"/>
            <p14:sldId id="355"/>
            <p14:sldId id="307"/>
            <p14:sldId id="340"/>
            <p14:sldId id="328"/>
            <p14:sldId id="316"/>
            <p14:sldId id="339"/>
            <p14:sldId id="329"/>
            <p14:sldId id="287"/>
            <p14:sldId id="337"/>
            <p14:sldId id="35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929"/>
    <a:srgbClr val="04C05E"/>
    <a:srgbClr val="04D266"/>
    <a:srgbClr val="04DE6C"/>
    <a:srgbClr val="03DF4C"/>
    <a:srgbClr val="33CC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8482" autoAdjust="0"/>
  </p:normalViewPr>
  <p:slideViewPr>
    <p:cSldViewPr>
      <p:cViewPr varScale="1">
        <p:scale>
          <a:sx n="92" d="100"/>
          <a:sy n="92" d="100"/>
        </p:scale>
        <p:origin x="-1128" y="-96"/>
      </p:cViewPr>
      <p:guideLst>
        <p:guide orient="horz" pos="1679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Accredited CBs</c:v>
                </c:pt>
              </c:strCache>
            </c:strRef>
          </c:tx>
          <c:dLbls>
            <c:dLbl>
              <c:idx val="0"/>
              <c:layout>
                <c:manualLayout>
                  <c:x val="0.15740959337851357"/>
                  <c:y val="-6.7648862060594089E-2"/>
                </c:manualLayout>
              </c:layout>
              <c:tx>
                <c:rich>
                  <a:bodyPr/>
                  <a:lstStyle/>
                  <a:p>
                    <a:r>
                      <a:rPr lang="en-US" sz="1500" dirty="0"/>
                      <a:t>CB of </a:t>
                    </a:r>
                    <a:r>
                      <a:rPr lang="en-US" sz="1500" dirty="0" smtClean="0"/>
                      <a:t>expert-auditors</a:t>
                    </a:r>
                  </a:p>
                  <a:p>
                    <a:r>
                      <a:rPr lang="en-US" sz="1500" dirty="0" smtClean="0"/>
                      <a:t> </a:t>
                    </a:r>
                    <a:r>
                      <a:rPr lang="en-US" sz="1500" dirty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74017643872903"/>
                  <c:y val="2.7154904599077528E-2"/>
                </c:manualLayout>
              </c:layout>
              <c:tx>
                <c:rich>
                  <a:bodyPr/>
                  <a:lstStyle/>
                  <a:p>
                    <a:r>
                      <a:rPr lang="en-US" sz="1500" dirty="0"/>
                      <a:t>CB of expert-energy </a:t>
                    </a:r>
                    <a:r>
                      <a:rPr lang="en-US" sz="1500" dirty="0" smtClean="0"/>
                      <a:t>auditors</a:t>
                    </a:r>
                  </a:p>
                  <a:p>
                    <a:r>
                      <a:rPr lang="en-US" sz="1500" dirty="0" smtClean="0"/>
                      <a:t> </a:t>
                    </a:r>
                    <a:r>
                      <a:rPr lang="en-US" sz="1500" dirty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064201199866686E-3"/>
                  <c:y val="6.9442387059874003E-2"/>
                </c:manualLayout>
              </c:layout>
              <c:tx>
                <c:rich>
                  <a:bodyPr/>
                  <a:lstStyle/>
                  <a:p>
                    <a:r>
                      <a:rPr lang="en-US" sz="1500" dirty="0"/>
                      <a:t>CB of personnel in the field of </a:t>
                    </a:r>
                    <a:r>
                      <a:rPr lang="en-US" sz="1500" dirty="0" smtClean="0"/>
                      <a:t>welding</a:t>
                    </a:r>
                  </a:p>
                  <a:p>
                    <a:r>
                      <a:rPr lang="en-US" sz="1500" dirty="0" smtClean="0"/>
                      <a:t> </a:t>
                    </a:r>
                    <a:r>
                      <a:rPr lang="en-US" sz="1500" dirty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4065451060993223"/>
                  <c:y val="-0.11585286819982965"/>
                </c:manualLayout>
              </c:layout>
              <c:tx>
                <c:rich>
                  <a:bodyPr/>
                  <a:lstStyle/>
                  <a:p>
                    <a:r>
                      <a:rPr lang="en-US" sz="1500" dirty="0"/>
                      <a:t>CB of personnel  in the field of non-destructive </a:t>
                    </a:r>
                    <a:r>
                      <a:rPr lang="en-US" sz="1500" dirty="0" smtClean="0"/>
                      <a:t>testing </a:t>
                    </a:r>
                  </a:p>
                  <a:p>
                    <a:r>
                      <a:rPr lang="en-US" sz="1500" dirty="0" smtClean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CB of expert-auditors</c:v>
                </c:pt>
                <c:pt idx="1">
                  <c:v>CB of expert-energy auditors</c:v>
                </c:pt>
                <c:pt idx="2">
                  <c:v>CB of personnel in the field of welding</c:v>
                </c:pt>
                <c:pt idx="3">
                  <c:v>CB of personnel  in the field of non-destructive testing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400" b="1">
          <a:latin typeface="Tw Cen MT" panose="020B0602020104020603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trainings for asessors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</c:v>
                </c:pt>
                <c:pt idx="1">
                  <c:v>18</c:v>
                </c:pt>
                <c:pt idx="2">
                  <c:v>25</c:v>
                </c:pt>
                <c:pt idx="3">
                  <c:v>36</c:v>
                </c:pt>
                <c:pt idx="4">
                  <c:v>26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trainings for accredited CABs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</c:v>
                </c:pt>
                <c:pt idx="1">
                  <c:v>8</c:v>
                </c:pt>
                <c:pt idx="2">
                  <c:v>32</c:v>
                </c:pt>
                <c:pt idx="3">
                  <c:v>40</c:v>
                </c:pt>
                <c:pt idx="4">
                  <c:v>52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8934016"/>
        <c:axId val="58935552"/>
      </c:barChart>
      <c:catAx>
        <c:axId val="58934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58935552"/>
        <c:crosses val="autoZero"/>
        <c:auto val="1"/>
        <c:lblAlgn val="ctr"/>
        <c:lblOffset val="100"/>
        <c:noMultiLvlLbl val="0"/>
      </c:catAx>
      <c:valAx>
        <c:axId val="58935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5893401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500">
          <a:latin typeface="Tw Cen MT" panose="020B0602020104020603" pitchFamily="34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11A434-B79A-4ADC-A14D-4A66CBEABCD6}" type="doc">
      <dgm:prSet loTypeId="urn:microsoft.com/office/officeart/2005/8/layout/cycle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5875A7E-A5D9-4DBF-A463-ED4282A68308}">
      <dgm:prSet phldrT="[Текст]" custT="1"/>
      <dgm:spPr/>
      <dgm:t>
        <a:bodyPr/>
        <a:lstStyle/>
        <a:p>
          <a:pPr marL="0" indent="0">
            <a:tabLst/>
          </a:pPr>
          <a:r>
            <a:rPr lang="en-US" sz="1800" b="1" i="1" dirty="0" smtClean="0">
              <a:latin typeface="Tw Cen MT" panose="020B0602020104020603" pitchFamily="34" charset="0"/>
            </a:rPr>
            <a:t>Impartiality Council</a:t>
          </a:r>
          <a:endParaRPr lang="ru-RU" sz="1800" b="1" dirty="0"/>
        </a:p>
      </dgm:t>
    </dgm:pt>
    <dgm:pt modelId="{E1F74B48-6A75-4848-91B9-124AFD91A36B}" type="parTrans" cxnId="{D04D8739-CA1C-42F1-81AA-FFDCF6C3233A}">
      <dgm:prSet/>
      <dgm:spPr/>
      <dgm:t>
        <a:bodyPr/>
        <a:lstStyle/>
        <a:p>
          <a:endParaRPr lang="ru-RU"/>
        </a:p>
      </dgm:t>
    </dgm:pt>
    <dgm:pt modelId="{FD82B187-3580-4D5E-B7C2-6952C48D8527}" type="sibTrans" cxnId="{D04D8739-CA1C-42F1-81AA-FFDCF6C3233A}">
      <dgm:prSet/>
      <dgm:spPr/>
      <dgm:t>
        <a:bodyPr/>
        <a:lstStyle/>
        <a:p>
          <a:endParaRPr lang="ru-RU"/>
        </a:p>
      </dgm:t>
    </dgm:pt>
    <dgm:pt modelId="{76D60FCD-D0BC-4C3E-AC65-4591980FA4CA}">
      <dgm:prSet phldrT="[Текст]" custT="1"/>
      <dgm:spPr/>
      <dgm:t>
        <a:bodyPr/>
        <a:lstStyle/>
        <a:p>
          <a:pPr marL="363538" indent="-187325"/>
          <a:r>
            <a:rPr lang="en-US" sz="1400" b="0" i="0" dirty="0" smtClean="0">
              <a:latin typeface="Tw Cen MT" panose="020B0602020104020603" pitchFamily="34" charset="0"/>
            </a:rPr>
            <a:t>Established to fulfill the requirement of clause 4.3 of ISO/IEC 17011</a:t>
          </a:r>
          <a:endParaRPr lang="ru-RU" sz="1400" b="0" dirty="0"/>
        </a:p>
      </dgm:t>
    </dgm:pt>
    <dgm:pt modelId="{9C01E93F-194A-488C-B8C2-1E85C7767EE1}" type="parTrans" cxnId="{6CA74676-A361-4166-912F-EC2EAFADC9D1}">
      <dgm:prSet/>
      <dgm:spPr/>
      <dgm:t>
        <a:bodyPr/>
        <a:lstStyle/>
        <a:p>
          <a:endParaRPr lang="ru-RU"/>
        </a:p>
      </dgm:t>
    </dgm:pt>
    <dgm:pt modelId="{0741D4D6-6E62-4AF0-B573-D9EFAE734036}" type="sibTrans" cxnId="{6CA74676-A361-4166-912F-EC2EAFADC9D1}">
      <dgm:prSet/>
      <dgm:spPr/>
      <dgm:t>
        <a:bodyPr/>
        <a:lstStyle/>
        <a:p>
          <a:endParaRPr lang="ru-RU"/>
        </a:p>
      </dgm:t>
    </dgm:pt>
    <dgm:pt modelId="{A81768B2-ED39-47A1-B313-DDD1A3B08966}">
      <dgm:prSet phldrT="[Текст]" custT="1"/>
      <dgm:spPr/>
      <dgm:t>
        <a:bodyPr/>
        <a:lstStyle/>
        <a:p>
          <a:r>
            <a:rPr lang="en-US" sz="1800" b="1" i="1" dirty="0" smtClean="0">
              <a:latin typeface="Tw Cen MT" panose="020B0602020104020603" pitchFamily="34" charset="0"/>
            </a:rPr>
            <a:t>Technical committees</a:t>
          </a:r>
          <a:endParaRPr lang="ru-RU" sz="1800" b="1" dirty="0"/>
        </a:p>
      </dgm:t>
    </dgm:pt>
    <dgm:pt modelId="{453C7D43-DEDC-4471-99D5-48CB6EE40A1D}" type="parTrans" cxnId="{870785AF-3065-4E77-84A2-2EFFC5AB0F74}">
      <dgm:prSet/>
      <dgm:spPr/>
      <dgm:t>
        <a:bodyPr/>
        <a:lstStyle/>
        <a:p>
          <a:endParaRPr lang="ru-RU"/>
        </a:p>
      </dgm:t>
    </dgm:pt>
    <dgm:pt modelId="{1C4198D4-883C-4678-90DD-8682C2D61B3E}" type="sibTrans" cxnId="{870785AF-3065-4E77-84A2-2EFFC5AB0F74}">
      <dgm:prSet/>
      <dgm:spPr/>
      <dgm:t>
        <a:bodyPr/>
        <a:lstStyle/>
        <a:p>
          <a:endParaRPr lang="ru-RU"/>
        </a:p>
      </dgm:t>
    </dgm:pt>
    <dgm:pt modelId="{19C8CE88-7D21-40B2-9726-D5ABA135E64E}">
      <dgm:prSet phldrT="[Текст]" custT="1"/>
      <dgm:spPr/>
      <dgm:t>
        <a:bodyPr/>
        <a:lstStyle/>
        <a:p>
          <a:pPr marL="0" indent="0"/>
          <a:r>
            <a:rPr lang="en-US" sz="1300" b="0" i="0" dirty="0" smtClean="0">
              <a:latin typeface="Tw Cen MT" panose="020B0602020104020603" pitchFamily="34" charset="0"/>
            </a:rPr>
            <a:t>  </a:t>
          </a:r>
          <a:r>
            <a:rPr lang="en-US" sz="1400" b="0" i="0" dirty="0" smtClean="0">
              <a:latin typeface="Tw Cen MT" panose="020B0602020104020603" pitchFamily="34" charset="0"/>
            </a:rPr>
            <a:t>Advisory bodies which are to give their professional opinions as necessary while decision-making</a:t>
          </a:r>
          <a:endParaRPr lang="ru-RU" sz="1400" dirty="0"/>
        </a:p>
      </dgm:t>
    </dgm:pt>
    <dgm:pt modelId="{3B9D711F-C6E9-4056-9BA0-BB919B88776F}" type="parTrans" cxnId="{6C02627B-A10A-4167-9FC2-0758335EBAF1}">
      <dgm:prSet/>
      <dgm:spPr/>
      <dgm:t>
        <a:bodyPr/>
        <a:lstStyle/>
        <a:p>
          <a:endParaRPr lang="ru-RU"/>
        </a:p>
      </dgm:t>
    </dgm:pt>
    <dgm:pt modelId="{4325331F-6797-42E0-9CFE-CDDB8E697CE6}" type="sibTrans" cxnId="{6C02627B-A10A-4167-9FC2-0758335EBAF1}">
      <dgm:prSet/>
      <dgm:spPr/>
      <dgm:t>
        <a:bodyPr/>
        <a:lstStyle/>
        <a:p>
          <a:endParaRPr lang="ru-RU"/>
        </a:p>
      </dgm:t>
    </dgm:pt>
    <dgm:pt modelId="{DEE2CFBB-33AD-49DF-BEDC-163CCFEC3481}">
      <dgm:prSet phldrT="[Текст]" custT="1"/>
      <dgm:spPr/>
      <dgm:t>
        <a:bodyPr/>
        <a:lstStyle/>
        <a:p>
          <a:r>
            <a:rPr lang="en-US" sz="1600" b="1" i="1" dirty="0" smtClean="0">
              <a:latin typeface="Tw Cen MT" panose="020B0602020104020603" pitchFamily="34" charset="0"/>
            </a:rPr>
            <a:t>Technical commission on accreditation</a:t>
          </a:r>
          <a:endParaRPr lang="ru-RU" sz="1600" b="1" dirty="0"/>
        </a:p>
      </dgm:t>
    </dgm:pt>
    <dgm:pt modelId="{8277E1FF-6288-41D2-BFFD-75D1B4C4277A}" type="parTrans" cxnId="{22BCACE4-CF88-4782-B487-5EBFEBCD6C16}">
      <dgm:prSet/>
      <dgm:spPr/>
      <dgm:t>
        <a:bodyPr/>
        <a:lstStyle/>
        <a:p>
          <a:endParaRPr lang="ru-RU"/>
        </a:p>
      </dgm:t>
    </dgm:pt>
    <dgm:pt modelId="{6812449D-0203-4D9D-9C27-BC8429B9397F}" type="sibTrans" cxnId="{22BCACE4-CF88-4782-B487-5EBFEBCD6C16}">
      <dgm:prSet/>
      <dgm:spPr/>
      <dgm:t>
        <a:bodyPr/>
        <a:lstStyle/>
        <a:p>
          <a:endParaRPr lang="ru-RU"/>
        </a:p>
      </dgm:t>
    </dgm:pt>
    <dgm:pt modelId="{D2B1A3F4-ADF6-4AA7-A3C4-E067AC18B3DE}">
      <dgm:prSet phldrT="[Текст]" custT="1"/>
      <dgm:spPr/>
      <dgm:t>
        <a:bodyPr/>
        <a:lstStyle/>
        <a:p>
          <a:pPr marL="265113" indent="-88900"/>
          <a:r>
            <a:rPr lang="en-US" sz="1400" b="0" i="0" dirty="0" smtClean="0">
              <a:latin typeface="Tw Cen MT" panose="020B0602020104020603" pitchFamily="34" charset="0"/>
            </a:rPr>
            <a:t>A decision-making body which includes competent BSCA staff members independent of the assessments which are submitted for decision-making</a:t>
          </a:r>
          <a:endParaRPr lang="ru-RU" sz="1400" dirty="0"/>
        </a:p>
      </dgm:t>
    </dgm:pt>
    <dgm:pt modelId="{54FE5535-0042-41F0-82AD-706D1F16DD2D}" type="parTrans" cxnId="{39F3070C-FB67-44B1-8EF3-6777505220A6}">
      <dgm:prSet/>
      <dgm:spPr/>
      <dgm:t>
        <a:bodyPr/>
        <a:lstStyle/>
        <a:p>
          <a:endParaRPr lang="ru-RU"/>
        </a:p>
      </dgm:t>
    </dgm:pt>
    <dgm:pt modelId="{5FE596A7-A3B6-40C3-849C-A66FBF4E54FD}" type="sibTrans" cxnId="{39F3070C-FB67-44B1-8EF3-6777505220A6}">
      <dgm:prSet/>
      <dgm:spPr/>
      <dgm:t>
        <a:bodyPr/>
        <a:lstStyle/>
        <a:p>
          <a:endParaRPr lang="ru-RU"/>
        </a:p>
      </dgm:t>
    </dgm:pt>
    <dgm:pt modelId="{6AA58443-B50A-4988-8CCC-4E517D35A562}">
      <dgm:prSet phldrT="[Текст]"/>
      <dgm:spPr/>
      <dgm:t>
        <a:bodyPr/>
        <a:lstStyle/>
        <a:p>
          <a:r>
            <a:rPr lang="en-US" b="1" i="1" dirty="0" smtClean="0">
              <a:latin typeface="Tw Cen MT" panose="020B0602020104020603" pitchFamily="34" charset="0"/>
            </a:rPr>
            <a:t>Commission on assessors’ attestation</a:t>
          </a:r>
          <a:endParaRPr lang="ru-RU" b="1" dirty="0"/>
        </a:p>
      </dgm:t>
    </dgm:pt>
    <dgm:pt modelId="{EB13798A-988C-4CC5-AA95-186C706BAE7A}" type="parTrans" cxnId="{3DA43C17-371A-42A0-9362-C082D89EEE9F}">
      <dgm:prSet/>
      <dgm:spPr/>
      <dgm:t>
        <a:bodyPr/>
        <a:lstStyle/>
        <a:p>
          <a:endParaRPr lang="ru-RU"/>
        </a:p>
      </dgm:t>
    </dgm:pt>
    <dgm:pt modelId="{12B9E2F3-D47B-4B40-A936-515690FBC3F8}" type="sibTrans" cxnId="{3DA43C17-371A-42A0-9362-C082D89EEE9F}">
      <dgm:prSet/>
      <dgm:spPr/>
      <dgm:t>
        <a:bodyPr/>
        <a:lstStyle/>
        <a:p>
          <a:endParaRPr lang="ru-RU"/>
        </a:p>
      </dgm:t>
    </dgm:pt>
    <dgm:pt modelId="{E651AEB3-BD00-4A15-ACAA-8B47D68A8929}">
      <dgm:prSet phldrT="[Текст]" custT="1"/>
      <dgm:spPr/>
      <dgm:t>
        <a:bodyPr/>
        <a:lstStyle/>
        <a:p>
          <a:pPr marL="176213" indent="-176213"/>
          <a:r>
            <a:rPr lang="en-US" sz="1400" b="0" i="0" dirty="0" smtClean="0">
              <a:latin typeface="Tw Cen MT" panose="020B0602020104020603" pitchFamily="34" charset="0"/>
            </a:rPr>
            <a:t>A supportive organ </a:t>
          </a:r>
          <a:br>
            <a:rPr lang="en-US" sz="1400" b="0" i="0" dirty="0" smtClean="0">
              <a:latin typeface="Tw Cen MT" panose="020B0602020104020603" pitchFamily="34" charset="0"/>
            </a:rPr>
          </a:br>
          <a:r>
            <a:rPr lang="en-US" sz="1400" b="0" i="0" dirty="0" smtClean="0">
              <a:latin typeface="Tw Cen MT" panose="020B0602020104020603" pitchFamily="34" charset="0"/>
            </a:rPr>
            <a:t>which task is to officially conform an applicant assessor is in compliance with the requirements of BSCA documented procedure on personnel</a:t>
          </a:r>
          <a:endParaRPr lang="ru-RU" sz="1400" dirty="0"/>
        </a:p>
      </dgm:t>
    </dgm:pt>
    <dgm:pt modelId="{E09DA1BE-3B81-49BA-B4A8-102CE6B6AA96}" type="parTrans" cxnId="{31B5F2CE-4EFF-466E-A79C-15729F7F14F2}">
      <dgm:prSet/>
      <dgm:spPr/>
      <dgm:t>
        <a:bodyPr/>
        <a:lstStyle/>
        <a:p>
          <a:endParaRPr lang="ru-RU"/>
        </a:p>
      </dgm:t>
    </dgm:pt>
    <dgm:pt modelId="{AE6EEAD4-BD70-4157-80A4-25E44A57BD46}" type="sibTrans" cxnId="{31B5F2CE-4EFF-466E-A79C-15729F7F14F2}">
      <dgm:prSet/>
      <dgm:spPr/>
      <dgm:t>
        <a:bodyPr/>
        <a:lstStyle/>
        <a:p>
          <a:endParaRPr lang="ru-RU"/>
        </a:p>
      </dgm:t>
    </dgm:pt>
    <dgm:pt modelId="{1776FDA4-20FD-4092-9C71-E971E3D4E21F}">
      <dgm:prSet phldrT="[Текст]" custT="1"/>
      <dgm:spPr/>
      <dgm:t>
        <a:bodyPr/>
        <a:lstStyle/>
        <a:p>
          <a:pPr marL="265113" indent="-176213"/>
          <a:r>
            <a:rPr lang="en-US" sz="1400" b="0" i="0" dirty="0" smtClean="0">
              <a:latin typeface="Tw Cen MT" panose="020B0602020104020603" pitchFamily="34" charset="0"/>
            </a:rPr>
            <a:t>Evolve rules or policies concerning accreditation activities on specific fields</a:t>
          </a:r>
          <a:endParaRPr lang="ru-RU" sz="1400" dirty="0"/>
        </a:p>
      </dgm:t>
    </dgm:pt>
    <dgm:pt modelId="{061E7941-7749-4603-944F-4BADD018DE84}" type="parTrans" cxnId="{1A2ABEB5-13B1-4B40-9D6D-003AFED98DA7}">
      <dgm:prSet/>
      <dgm:spPr/>
      <dgm:t>
        <a:bodyPr/>
        <a:lstStyle/>
        <a:p>
          <a:endParaRPr lang="ru-RU"/>
        </a:p>
      </dgm:t>
    </dgm:pt>
    <dgm:pt modelId="{A9BA43C4-1D2F-4B81-A187-0A09B6E23EDC}" type="sibTrans" cxnId="{1A2ABEB5-13B1-4B40-9D6D-003AFED98DA7}">
      <dgm:prSet/>
      <dgm:spPr/>
      <dgm:t>
        <a:bodyPr/>
        <a:lstStyle/>
        <a:p>
          <a:endParaRPr lang="ru-RU"/>
        </a:p>
      </dgm:t>
    </dgm:pt>
    <dgm:pt modelId="{75AA3831-A198-437A-B897-68D03D0EBBE5}">
      <dgm:prSet phldrT="[Текст]" custT="1"/>
      <dgm:spPr/>
      <dgm:t>
        <a:bodyPr/>
        <a:lstStyle/>
        <a:p>
          <a:pPr marL="176213" indent="-176213"/>
          <a:r>
            <a:rPr lang="en-US" sz="1400" b="0" i="0" dirty="0" smtClean="0">
              <a:latin typeface="Tw Cen MT" panose="020B0602020104020603" pitchFamily="34" charset="0"/>
            </a:rPr>
            <a:t>A voluntary association in which all stakeholders are equally represented</a:t>
          </a:r>
          <a:endParaRPr lang="ru-RU" sz="1400" b="0" dirty="0"/>
        </a:p>
      </dgm:t>
    </dgm:pt>
    <dgm:pt modelId="{4C948ABB-F76C-4302-9831-F8110CBE8646}" type="sibTrans" cxnId="{5CE8A81B-CCAD-46B5-8548-C6259D82C8CC}">
      <dgm:prSet/>
      <dgm:spPr/>
      <dgm:t>
        <a:bodyPr/>
        <a:lstStyle/>
        <a:p>
          <a:endParaRPr lang="ru-RU"/>
        </a:p>
      </dgm:t>
    </dgm:pt>
    <dgm:pt modelId="{CDCBE05F-489F-4BA0-BD37-B1AB1FB3D70B}" type="parTrans" cxnId="{5CE8A81B-CCAD-46B5-8548-C6259D82C8CC}">
      <dgm:prSet/>
      <dgm:spPr/>
      <dgm:t>
        <a:bodyPr/>
        <a:lstStyle/>
        <a:p>
          <a:endParaRPr lang="ru-RU"/>
        </a:p>
      </dgm:t>
    </dgm:pt>
    <dgm:pt modelId="{0C61746C-C943-496F-8C38-BADE8BE0008D}" type="pres">
      <dgm:prSet presAssocID="{0011A434-B79A-4ADC-A14D-4A66CBEABCD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8D8901-2E4B-440D-9734-CDDE4E815F7C}" type="pres">
      <dgm:prSet presAssocID="{0011A434-B79A-4ADC-A14D-4A66CBEABCD6}" presName="children" presStyleCnt="0"/>
      <dgm:spPr/>
    </dgm:pt>
    <dgm:pt modelId="{3D6CD58C-07DA-4BD4-A6E7-E4FE295E6DA4}" type="pres">
      <dgm:prSet presAssocID="{0011A434-B79A-4ADC-A14D-4A66CBEABCD6}" presName="child1group" presStyleCnt="0"/>
      <dgm:spPr/>
    </dgm:pt>
    <dgm:pt modelId="{086C0D07-4E93-48E2-B115-E753035D09D8}" type="pres">
      <dgm:prSet presAssocID="{0011A434-B79A-4ADC-A14D-4A66CBEABCD6}" presName="child1" presStyleLbl="bgAcc1" presStyleIdx="0" presStyleCnt="4" custScaleX="136635" custScaleY="147501" custLinFactNeighborX="-18080" custLinFactNeighborY="18403"/>
      <dgm:spPr/>
      <dgm:t>
        <a:bodyPr/>
        <a:lstStyle/>
        <a:p>
          <a:endParaRPr lang="ru-RU"/>
        </a:p>
      </dgm:t>
    </dgm:pt>
    <dgm:pt modelId="{57C6476C-65B6-42D1-8D2C-2D75B50D1E1C}" type="pres">
      <dgm:prSet presAssocID="{0011A434-B79A-4ADC-A14D-4A66CBEABCD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0C58BC-E60D-4AB5-8313-9894E13337D9}" type="pres">
      <dgm:prSet presAssocID="{0011A434-B79A-4ADC-A14D-4A66CBEABCD6}" presName="child2group" presStyleCnt="0"/>
      <dgm:spPr/>
    </dgm:pt>
    <dgm:pt modelId="{BF6B8AF3-6645-49C6-839E-C2A5E595435C}" type="pres">
      <dgm:prSet presAssocID="{0011A434-B79A-4ADC-A14D-4A66CBEABCD6}" presName="child2" presStyleLbl="bgAcc1" presStyleIdx="1" presStyleCnt="4" custScaleX="136230" custScaleY="148660" custLinFactNeighborX="20309" custLinFactNeighborY="18982"/>
      <dgm:spPr/>
      <dgm:t>
        <a:bodyPr/>
        <a:lstStyle/>
        <a:p>
          <a:endParaRPr lang="ru-RU"/>
        </a:p>
      </dgm:t>
    </dgm:pt>
    <dgm:pt modelId="{37049CAB-4980-4E39-A5F6-036A68852214}" type="pres">
      <dgm:prSet presAssocID="{0011A434-B79A-4ADC-A14D-4A66CBEABCD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ABFB58-F116-420A-9D1B-9BB3E32EBFCE}" type="pres">
      <dgm:prSet presAssocID="{0011A434-B79A-4ADC-A14D-4A66CBEABCD6}" presName="child3group" presStyleCnt="0"/>
      <dgm:spPr/>
    </dgm:pt>
    <dgm:pt modelId="{D4675DEB-B919-44F1-87F8-BCD6DB453B01}" type="pres">
      <dgm:prSet presAssocID="{0011A434-B79A-4ADC-A14D-4A66CBEABCD6}" presName="child3" presStyleLbl="bgAcc1" presStyleIdx="2" presStyleCnt="4" custScaleX="141511" custScaleY="156738" custLinFactNeighborX="18771" custLinFactNeighborY="-19198"/>
      <dgm:spPr/>
      <dgm:t>
        <a:bodyPr/>
        <a:lstStyle/>
        <a:p>
          <a:endParaRPr lang="ru-RU"/>
        </a:p>
      </dgm:t>
    </dgm:pt>
    <dgm:pt modelId="{23F87BA1-6C51-4B64-94EE-B8C2B61B77D1}" type="pres">
      <dgm:prSet presAssocID="{0011A434-B79A-4ADC-A14D-4A66CBEABCD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2CF8CE-96DD-4A5C-807E-1412F8F1E8DB}" type="pres">
      <dgm:prSet presAssocID="{0011A434-B79A-4ADC-A14D-4A66CBEABCD6}" presName="child4group" presStyleCnt="0"/>
      <dgm:spPr/>
    </dgm:pt>
    <dgm:pt modelId="{939C1332-79F3-469A-BC6F-D603A5FE29E9}" type="pres">
      <dgm:prSet presAssocID="{0011A434-B79A-4ADC-A14D-4A66CBEABCD6}" presName="child4" presStyleLbl="bgAcc1" presStyleIdx="3" presStyleCnt="4" custScaleX="150956" custScaleY="143547" custLinFactNeighborX="-14952" custLinFactNeighborY="-13799"/>
      <dgm:spPr/>
      <dgm:t>
        <a:bodyPr/>
        <a:lstStyle/>
        <a:p>
          <a:endParaRPr lang="ru-RU"/>
        </a:p>
      </dgm:t>
    </dgm:pt>
    <dgm:pt modelId="{05F5C54F-235B-4AEE-AFB3-98ED323731FE}" type="pres">
      <dgm:prSet presAssocID="{0011A434-B79A-4ADC-A14D-4A66CBEABCD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3C44DB-CCDC-4309-9B0A-B9012EBEA144}" type="pres">
      <dgm:prSet presAssocID="{0011A434-B79A-4ADC-A14D-4A66CBEABCD6}" presName="childPlaceholder" presStyleCnt="0"/>
      <dgm:spPr/>
    </dgm:pt>
    <dgm:pt modelId="{23CFD575-2EC5-46FC-BD07-C20A8D95BBFC}" type="pres">
      <dgm:prSet presAssocID="{0011A434-B79A-4ADC-A14D-4A66CBEABCD6}" presName="circle" presStyleCnt="0"/>
      <dgm:spPr/>
    </dgm:pt>
    <dgm:pt modelId="{8853B1C3-D53D-462F-AFD2-3DF8DC06D658}" type="pres">
      <dgm:prSet presAssocID="{0011A434-B79A-4ADC-A14D-4A66CBEABCD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A200BC-A5CC-46E7-974A-61883AEC9A4B}" type="pres">
      <dgm:prSet presAssocID="{0011A434-B79A-4ADC-A14D-4A66CBEABCD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2C46F2-FE40-491D-B251-0621483105C6}" type="pres">
      <dgm:prSet presAssocID="{0011A434-B79A-4ADC-A14D-4A66CBEABCD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89060C-5222-4DFC-A605-106961C72B2C}" type="pres">
      <dgm:prSet presAssocID="{0011A434-B79A-4ADC-A14D-4A66CBEABCD6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4A489E-61D9-41AE-BCA0-F20F1122B4DA}" type="pres">
      <dgm:prSet presAssocID="{0011A434-B79A-4ADC-A14D-4A66CBEABCD6}" presName="quadrantPlaceholder" presStyleCnt="0"/>
      <dgm:spPr/>
    </dgm:pt>
    <dgm:pt modelId="{69423715-6B1A-41B1-9906-F726CA3127C0}" type="pres">
      <dgm:prSet presAssocID="{0011A434-B79A-4ADC-A14D-4A66CBEABCD6}" presName="center1" presStyleLbl="fgShp" presStyleIdx="0" presStyleCnt="2" custScaleX="81396" custLinFactNeighborX="3200" custLinFactNeighborY="23599"/>
      <dgm:spPr/>
    </dgm:pt>
    <dgm:pt modelId="{838CE728-AF4E-44A0-BFCA-A422A65726F9}" type="pres">
      <dgm:prSet presAssocID="{0011A434-B79A-4ADC-A14D-4A66CBEABCD6}" presName="center2" presStyleLbl="fgShp" presStyleIdx="1" presStyleCnt="2" custScaleX="81396" custLinFactNeighborX="3200" custLinFactNeighborY="-27901"/>
      <dgm:spPr/>
    </dgm:pt>
  </dgm:ptLst>
  <dgm:cxnLst>
    <dgm:cxn modelId="{24BCD9A2-740B-4660-9D97-D72E4A4BAE11}" type="presOf" srcId="{19C8CE88-7D21-40B2-9726-D5ABA135E64E}" destId="{BF6B8AF3-6645-49C6-839E-C2A5E595435C}" srcOrd="0" destOrd="0" presId="urn:microsoft.com/office/officeart/2005/8/layout/cycle4"/>
    <dgm:cxn modelId="{5CE8A81B-CCAD-46B5-8548-C6259D82C8CC}" srcId="{85875A7E-A5D9-4DBF-A463-ED4282A68308}" destId="{75AA3831-A198-437A-B897-68D03D0EBBE5}" srcOrd="1" destOrd="0" parTransId="{CDCBE05F-489F-4BA0-BD37-B1AB1FB3D70B}" sibTransId="{4C948ABB-F76C-4302-9831-F8110CBE8646}"/>
    <dgm:cxn modelId="{22BCACE4-CF88-4782-B487-5EBFEBCD6C16}" srcId="{0011A434-B79A-4ADC-A14D-4A66CBEABCD6}" destId="{DEE2CFBB-33AD-49DF-BEDC-163CCFEC3481}" srcOrd="2" destOrd="0" parTransId="{8277E1FF-6288-41D2-BFFD-75D1B4C4277A}" sibTransId="{6812449D-0203-4D9D-9C27-BC8429B9397F}"/>
    <dgm:cxn modelId="{31B5F2CE-4EFF-466E-A79C-15729F7F14F2}" srcId="{6AA58443-B50A-4988-8CCC-4E517D35A562}" destId="{E651AEB3-BD00-4A15-ACAA-8B47D68A8929}" srcOrd="0" destOrd="0" parTransId="{E09DA1BE-3B81-49BA-B4A8-102CE6B6AA96}" sibTransId="{AE6EEAD4-BD70-4157-80A4-25E44A57BD46}"/>
    <dgm:cxn modelId="{411B836F-4B9C-4E35-8BCA-C8EE5795133C}" type="presOf" srcId="{D2B1A3F4-ADF6-4AA7-A3C4-E067AC18B3DE}" destId="{23F87BA1-6C51-4B64-94EE-B8C2B61B77D1}" srcOrd="1" destOrd="0" presId="urn:microsoft.com/office/officeart/2005/8/layout/cycle4"/>
    <dgm:cxn modelId="{377A186F-B595-4CCC-8536-C65AB8652D3C}" type="presOf" srcId="{6AA58443-B50A-4988-8CCC-4E517D35A562}" destId="{3D89060C-5222-4DFC-A605-106961C72B2C}" srcOrd="0" destOrd="0" presId="urn:microsoft.com/office/officeart/2005/8/layout/cycle4"/>
    <dgm:cxn modelId="{C0E7BD0C-BAB6-428F-AB70-BAD874F3E606}" type="presOf" srcId="{1776FDA4-20FD-4092-9C71-E971E3D4E21F}" destId="{37049CAB-4980-4E39-A5F6-036A68852214}" srcOrd="1" destOrd="1" presId="urn:microsoft.com/office/officeart/2005/8/layout/cycle4"/>
    <dgm:cxn modelId="{39F3070C-FB67-44B1-8EF3-6777505220A6}" srcId="{DEE2CFBB-33AD-49DF-BEDC-163CCFEC3481}" destId="{D2B1A3F4-ADF6-4AA7-A3C4-E067AC18B3DE}" srcOrd="0" destOrd="0" parTransId="{54FE5535-0042-41F0-82AD-706D1F16DD2D}" sibTransId="{5FE596A7-A3B6-40C3-849C-A66FBF4E54FD}"/>
    <dgm:cxn modelId="{F5BD8074-4706-43EB-A410-EBA49FB02D83}" type="presOf" srcId="{DEE2CFBB-33AD-49DF-BEDC-163CCFEC3481}" destId="{622C46F2-FE40-491D-B251-0621483105C6}" srcOrd="0" destOrd="0" presId="urn:microsoft.com/office/officeart/2005/8/layout/cycle4"/>
    <dgm:cxn modelId="{36FDCF0B-46C2-495A-B6F9-AFA460388200}" type="presOf" srcId="{76D60FCD-D0BC-4C3E-AC65-4591980FA4CA}" destId="{57C6476C-65B6-42D1-8D2C-2D75B50D1E1C}" srcOrd="1" destOrd="0" presId="urn:microsoft.com/office/officeart/2005/8/layout/cycle4"/>
    <dgm:cxn modelId="{6CA74676-A361-4166-912F-EC2EAFADC9D1}" srcId="{85875A7E-A5D9-4DBF-A463-ED4282A68308}" destId="{76D60FCD-D0BC-4C3E-AC65-4591980FA4CA}" srcOrd="0" destOrd="0" parTransId="{9C01E93F-194A-488C-B8C2-1E85C7767EE1}" sibTransId="{0741D4D6-6E62-4AF0-B573-D9EFAE734036}"/>
    <dgm:cxn modelId="{6C02627B-A10A-4167-9FC2-0758335EBAF1}" srcId="{A81768B2-ED39-47A1-B313-DDD1A3B08966}" destId="{19C8CE88-7D21-40B2-9726-D5ABA135E64E}" srcOrd="0" destOrd="0" parTransId="{3B9D711F-C6E9-4056-9BA0-BB919B88776F}" sibTransId="{4325331F-6797-42E0-9CFE-CDDB8E697CE6}"/>
    <dgm:cxn modelId="{3DA43C17-371A-42A0-9362-C082D89EEE9F}" srcId="{0011A434-B79A-4ADC-A14D-4A66CBEABCD6}" destId="{6AA58443-B50A-4988-8CCC-4E517D35A562}" srcOrd="3" destOrd="0" parTransId="{EB13798A-988C-4CC5-AA95-186C706BAE7A}" sibTransId="{12B9E2F3-D47B-4B40-A936-515690FBC3F8}"/>
    <dgm:cxn modelId="{217894C9-DF27-4932-82AA-F410ECA863FE}" type="presOf" srcId="{E651AEB3-BD00-4A15-ACAA-8B47D68A8929}" destId="{939C1332-79F3-469A-BC6F-D603A5FE29E9}" srcOrd="0" destOrd="0" presId="urn:microsoft.com/office/officeart/2005/8/layout/cycle4"/>
    <dgm:cxn modelId="{9E06D010-0047-4334-BF43-109C4EBC4C81}" type="presOf" srcId="{85875A7E-A5D9-4DBF-A463-ED4282A68308}" destId="{8853B1C3-D53D-462F-AFD2-3DF8DC06D658}" srcOrd="0" destOrd="0" presId="urn:microsoft.com/office/officeart/2005/8/layout/cycle4"/>
    <dgm:cxn modelId="{870785AF-3065-4E77-84A2-2EFFC5AB0F74}" srcId="{0011A434-B79A-4ADC-A14D-4A66CBEABCD6}" destId="{A81768B2-ED39-47A1-B313-DDD1A3B08966}" srcOrd="1" destOrd="0" parTransId="{453C7D43-DEDC-4471-99D5-48CB6EE40A1D}" sibTransId="{1C4198D4-883C-4678-90DD-8682C2D61B3E}"/>
    <dgm:cxn modelId="{1A2ABEB5-13B1-4B40-9D6D-003AFED98DA7}" srcId="{A81768B2-ED39-47A1-B313-DDD1A3B08966}" destId="{1776FDA4-20FD-4092-9C71-E971E3D4E21F}" srcOrd="1" destOrd="0" parTransId="{061E7941-7749-4603-944F-4BADD018DE84}" sibTransId="{A9BA43C4-1D2F-4B81-A187-0A09B6E23EDC}"/>
    <dgm:cxn modelId="{EB936E3E-18C4-4C01-8779-52914646224B}" type="presOf" srcId="{75AA3831-A198-437A-B897-68D03D0EBBE5}" destId="{086C0D07-4E93-48E2-B115-E753035D09D8}" srcOrd="0" destOrd="1" presId="urn:microsoft.com/office/officeart/2005/8/layout/cycle4"/>
    <dgm:cxn modelId="{D04D8739-CA1C-42F1-81AA-FFDCF6C3233A}" srcId="{0011A434-B79A-4ADC-A14D-4A66CBEABCD6}" destId="{85875A7E-A5D9-4DBF-A463-ED4282A68308}" srcOrd="0" destOrd="0" parTransId="{E1F74B48-6A75-4848-91B9-124AFD91A36B}" sibTransId="{FD82B187-3580-4D5E-B7C2-6952C48D8527}"/>
    <dgm:cxn modelId="{273ADBC8-AC5D-488D-8578-75FE2E4A7267}" type="presOf" srcId="{19C8CE88-7D21-40B2-9726-D5ABA135E64E}" destId="{37049CAB-4980-4E39-A5F6-036A68852214}" srcOrd="1" destOrd="0" presId="urn:microsoft.com/office/officeart/2005/8/layout/cycle4"/>
    <dgm:cxn modelId="{D9D02FE8-62C4-4693-9F77-8A59DE7E9D78}" type="presOf" srcId="{E651AEB3-BD00-4A15-ACAA-8B47D68A8929}" destId="{05F5C54F-235B-4AEE-AFB3-98ED323731FE}" srcOrd="1" destOrd="0" presId="urn:microsoft.com/office/officeart/2005/8/layout/cycle4"/>
    <dgm:cxn modelId="{2B46C947-2591-4A81-A293-6F835A7C793F}" type="presOf" srcId="{1776FDA4-20FD-4092-9C71-E971E3D4E21F}" destId="{BF6B8AF3-6645-49C6-839E-C2A5E595435C}" srcOrd="0" destOrd="1" presId="urn:microsoft.com/office/officeart/2005/8/layout/cycle4"/>
    <dgm:cxn modelId="{A6EFE375-DAFF-417F-B77D-DB10732A1A6C}" type="presOf" srcId="{0011A434-B79A-4ADC-A14D-4A66CBEABCD6}" destId="{0C61746C-C943-496F-8C38-BADE8BE0008D}" srcOrd="0" destOrd="0" presId="urn:microsoft.com/office/officeart/2005/8/layout/cycle4"/>
    <dgm:cxn modelId="{901F147F-C36F-4DF8-B327-015B091248B2}" type="presOf" srcId="{D2B1A3F4-ADF6-4AA7-A3C4-E067AC18B3DE}" destId="{D4675DEB-B919-44F1-87F8-BCD6DB453B01}" srcOrd="0" destOrd="0" presId="urn:microsoft.com/office/officeart/2005/8/layout/cycle4"/>
    <dgm:cxn modelId="{8D4F4D7B-5100-4514-BF33-36FF09243A8A}" type="presOf" srcId="{A81768B2-ED39-47A1-B313-DDD1A3B08966}" destId="{72A200BC-A5CC-46E7-974A-61883AEC9A4B}" srcOrd="0" destOrd="0" presId="urn:microsoft.com/office/officeart/2005/8/layout/cycle4"/>
    <dgm:cxn modelId="{1EE8472A-7ACE-4957-9E99-61C6A61F6962}" type="presOf" srcId="{76D60FCD-D0BC-4C3E-AC65-4591980FA4CA}" destId="{086C0D07-4E93-48E2-B115-E753035D09D8}" srcOrd="0" destOrd="0" presId="urn:microsoft.com/office/officeart/2005/8/layout/cycle4"/>
    <dgm:cxn modelId="{316EB3CA-D44A-4B7E-859F-AEEA55FFAA29}" type="presOf" srcId="{75AA3831-A198-437A-B897-68D03D0EBBE5}" destId="{57C6476C-65B6-42D1-8D2C-2D75B50D1E1C}" srcOrd="1" destOrd="1" presId="urn:microsoft.com/office/officeart/2005/8/layout/cycle4"/>
    <dgm:cxn modelId="{4BB040FE-587B-48E0-AC17-44CDBEFCB992}" type="presParOf" srcId="{0C61746C-C943-496F-8C38-BADE8BE0008D}" destId="{848D8901-2E4B-440D-9734-CDDE4E815F7C}" srcOrd="0" destOrd="0" presId="urn:microsoft.com/office/officeart/2005/8/layout/cycle4"/>
    <dgm:cxn modelId="{417ED8A1-250F-4B35-BD83-E57814690887}" type="presParOf" srcId="{848D8901-2E4B-440D-9734-CDDE4E815F7C}" destId="{3D6CD58C-07DA-4BD4-A6E7-E4FE295E6DA4}" srcOrd="0" destOrd="0" presId="urn:microsoft.com/office/officeart/2005/8/layout/cycle4"/>
    <dgm:cxn modelId="{25241A41-1D4F-4E21-9CEA-6C16007AD274}" type="presParOf" srcId="{3D6CD58C-07DA-4BD4-A6E7-E4FE295E6DA4}" destId="{086C0D07-4E93-48E2-B115-E753035D09D8}" srcOrd="0" destOrd="0" presId="urn:microsoft.com/office/officeart/2005/8/layout/cycle4"/>
    <dgm:cxn modelId="{B151DDDD-DCAF-4470-9CBB-3281ADA49F85}" type="presParOf" srcId="{3D6CD58C-07DA-4BD4-A6E7-E4FE295E6DA4}" destId="{57C6476C-65B6-42D1-8D2C-2D75B50D1E1C}" srcOrd="1" destOrd="0" presId="urn:microsoft.com/office/officeart/2005/8/layout/cycle4"/>
    <dgm:cxn modelId="{96411B08-87B1-42DD-8964-FDD327A013ED}" type="presParOf" srcId="{848D8901-2E4B-440D-9734-CDDE4E815F7C}" destId="{000C58BC-E60D-4AB5-8313-9894E13337D9}" srcOrd="1" destOrd="0" presId="urn:microsoft.com/office/officeart/2005/8/layout/cycle4"/>
    <dgm:cxn modelId="{BE574CF9-3517-497A-963A-BD9ACCC6351F}" type="presParOf" srcId="{000C58BC-E60D-4AB5-8313-9894E13337D9}" destId="{BF6B8AF3-6645-49C6-839E-C2A5E595435C}" srcOrd="0" destOrd="0" presId="urn:microsoft.com/office/officeart/2005/8/layout/cycle4"/>
    <dgm:cxn modelId="{F147EEE3-316A-410A-B17E-D4A22083D2FB}" type="presParOf" srcId="{000C58BC-E60D-4AB5-8313-9894E13337D9}" destId="{37049CAB-4980-4E39-A5F6-036A68852214}" srcOrd="1" destOrd="0" presId="urn:microsoft.com/office/officeart/2005/8/layout/cycle4"/>
    <dgm:cxn modelId="{74010F84-BC71-4E01-8CF8-B629A8094489}" type="presParOf" srcId="{848D8901-2E4B-440D-9734-CDDE4E815F7C}" destId="{15ABFB58-F116-420A-9D1B-9BB3E32EBFCE}" srcOrd="2" destOrd="0" presId="urn:microsoft.com/office/officeart/2005/8/layout/cycle4"/>
    <dgm:cxn modelId="{63EF434C-C30E-49C0-B74B-5F15BAD55AE7}" type="presParOf" srcId="{15ABFB58-F116-420A-9D1B-9BB3E32EBFCE}" destId="{D4675DEB-B919-44F1-87F8-BCD6DB453B01}" srcOrd="0" destOrd="0" presId="urn:microsoft.com/office/officeart/2005/8/layout/cycle4"/>
    <dgm:cxn modelId="{93819471-1574-476B-8DFA-1FE7A0C5F495}" type="presParOf" srcId="{15ABFB58-F116-420A-9D1B-9BB3E32EBFCE}" destId="{23F87BA1-6C51-4B64-94EE-B8C2B61B77D1}" srcOrd="1" destOrd="0" presId="urn:microsoft.com/office/officeart/2005/8/layout/cycle4"/>
    <dgm:cxn modelId="{1273BE52-42DD-4092-9C06-DFB1CD0634BB}" type="presParOf" srcId="{848D8901-2E4B-440D-9734-CDDE4E815F7C}" destId="{1C2CF8CE-96DD-4A5C-807E-1412F8F1E8DB}" srcOrd="3" destOrd="0" presId="urn:microsoft.com/office/officeart/2005/8/layout/cycle4"/>
    <dgm:cxn modelId="{276646BA-3640-4FD1-9EDC-9D4A505FF42B}" type="presParOf" srcId="{1C2CF8CE-96DD-4A5C-807E-1412F8F1E8DB}" destId="{939C1332-79F3-469A-BC6F-D603A5FE29E9}" srcOrd="0" destOrd="0" presId="urn:microsoft.com/office/officeart/2005/8/layout/cycle4"/>
    <dgm:cxn modelId="{03492590-9F43-4310-9E68-E6E9D24EF252}" type="presParOf" srcId="{1C2CF8CE-96DD-4A5C-807E-1412F8F1E8DB}" destId="{05F5C54F-235B-4AEE-AFB3-98ED323731FE}" srcOrd="1" destOrd="0" presId="urn:microsoft.com/office/officeart/2005/8/layout/cycle4"/>
    <dgm:cxn modelId="{B5D4F962-DC15-444F-8294-27628E0DC67E}" type="presParOf" srcId="{848D8901-2E4B-440D-9734-CDDE4E815F7C}" destId="{543C44DB-CCDC-4309-9B0A-B9012EBEA144}" srcOrd="4" destOrd="0" presId="urn:microsoft.com/office/officeart/2005/8/layout/cycle4"/>
    <dgm:cxn modelId="{9F460DD0-2461-48FB-A0ED-6F750CCBA647}" type="presParOf" srcId="{0C61746C-C943-496F-8C38-BADE8BE0008D}" destId="{23CFD575-2EC5-46FC-BD07-C20A8D95BBFC}" srcOrd="1" destOrd="0" presId="urn:microsoft.com/office/officeart/2005/8/layout/cycle4"/>
    <dgm:cxn modelId="{84744EFB-5F14-4372-90F6-A9519ACA4963}" type="presParOf" srcId="{23CFD575-2EC5-46FC-BD07-C20A8D95BBFC}" destId="{8853B1C3-D53D-462F-AFD2-3DF8DC06D658}" srcOrd="0" destOrd="0" presId="urn:microsoft.com/office/officeart/2005/8/layout/cycle4"/>
    <dgm:cxn modelId="{D9C5572C-910A-4881-8DF4-7D4F9A410C5F}" type="presParOf" srcId="{23CFD575-2EC5-46FC-BD07-C20A8D95BBFC}" destId="{72A200BC-A5CC-46E7-974A-61883AEC9A4B}" srcOrd="1" destOrd="0" presId="urn:microsoft.com/office/officeart/2005/8/layout/cycle4"/>
    <dgm:cxn modelId="{14A9A272-A40D-477B-8C7F-668C6A2C004C}" type="presParOf" srcId="{23CFD575-2EC5-46FC-BD07-C20A8D95BBFC}" destId="{622C46F2-FE40-491D-B251-0621483105C6}" srcOrd="2" destOrd="0" presId="urn:microsoft.com/office/officeart/2005/8/layout/cycle4"/>
    <dgm:cxn modelId="{35AC25A1-795F-4776-B4CA-281B26DC8D71}" type="presParOf" srcId="{23CFD575-2EC5-46FC-BD07-C20A8D95BBFC}" destId="{3D89060C-5222-4DFC-A605-106961C72B2C}" srcOrd="3" destOrd="0" presId="urn:microsoft.com/office/officeart/2005/8/layout/cycle4"/>
    <dgm:cxn modelId="{DB2E3D1F-3446-4B6B-99AD-1531650FB9BF}" type="presParOf" srcId="{23CFD575-2EC5-46FC-BD07-C20A8D95BBFC}" destId="{B54A489E-61D9-41AE-BCA0-F20F1122B4DA}" srcOrd="4" destOrd="0" presId="urn:microsoft.com/office/officeart/2005/8/layout/cycle4"/>
    <dgm:cxn modelId="{E6F13543-0B2A-4A16-A4C2-A4D657E69FEC}" type="presParOf" srcId="{0C61746C-C943-496F-8C38-BADE8BE0008D}" destId="{69423715-6B1A-41B1-9906-F726CA3127C0}" srcOrd="2" destOrd="0" presId="urn:microsoft.com/office/officeart/2005/8/layout/cycle4"/>
    <dgm:cxn modelId="{F0D14DBD-A44B-4B6E-8BD6-2CAF561C39F1}" type="presParOf" srcId="{0C61746C-C943-496F-8C38-BADE8BE0008D}" destId="{838CE728-AF4E-44A0-BFCA-A422A65726F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D470FD-D889-413E-8D80-165053D42A13}" type="doc">
      <dgm:prSet loTypeId="urn:microsoft.com/office/officeart/2005/8/layout/rings+Icon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C82B92E-8D1E-4369-888E-5A795CCCA07B}">
      <dgm:prSet custT="1"/>
      <dgm:spPr/>
      <dgm:t>
        <a:bodyPr/>
        <a:lstStyle/>
        <a:p>
          <a:pPr rtl="0"/>
          <a:endParaRPr lang="en-US" sz="2600" b="1" dirty="0" smtClean="0"/>
        </a:p>
        <a:p>
          <a:pPr rtl="0"/>
          <a:r>
            <a:rPr lang="en-US" sz="2600" b="1" dirty="0" smtClean="0"/>
            <a:t>2618</a:t>
          </a:r>
          <a:r>
            <a:rPr lang="en-US" sz="2100" dirty="0" smtClean="0"/>
            <a:t> </a:t>
          </a:r>
        </a:p>
        <a:p>
          <a:pPr rtl="0"/>
          <a:r>
            <a:rPr lang="en-US" sz="1800" dirty="0" smtClean="0"/>
            <a:t>testing laboratories (centers)</a:t>
          </a:r>
          <a:br>
            <a:rPr lang="en-US" sz="1800" dirty="0" smtClean="0"/>
          </a:br>
          <a:endParaRPr lang="ru-RU" sz="1800" dirty="0"/>
        </a:p>
      </dgm:t>
    </dgm:pt>
    <dgm:pt modelId="{20CABCA1-5146-45F2-88DF-EB2DB6862534}" type="parTrans" cxnId="{FDBAA2B8-110A-47C7-8901-1C242100F3D5}">
      <dgm:prSet/>
      <dgm:spPr/>
      <dgm:t>
        <a:bodyPr/>
        <a:lstStyle/>
        <a:p>
          <a:endParaRPr lang="ru-RU"/>
        </a:p>
      </dgm:t>
    </dgm:pt>
    <dgm:pt modelId="{622DDDF9-0356-42F4-94A0-4A2B13F1B351}" type="sibTrans" cxnId="{FDBAA2B8-110A-47C7-8901-1C242100F3D5}">
      <dgm:prSet/>
      <dgm:spPr/>
      <dgm:t>
        <a:bodyPr/>
        <a:lstStyle/>
        <a:p>
          <a:endParaRPr lang="ru-RU"/>
        </a:p>
      </dgm:t>
    </dgm:pt>
    <dgm:pt modelId="{828AD1D1-3BFF-490B-B58E-74978A0DAA4A}">
      <dgm:prSet custT="1"/>
      <dgm:spPr/>
      <dgm:t>
        <a:bodyPr/>
        <a:lstStyle/>
        <a:p>
          <a:pPr rtl="0"/>
          <a:r>
            <a:rPr lang="en-US" sz="2600" b="1" dirty="0" smtClean="0"/>
            <a:t>3</a:t>
          </a:r>
          <a:r>
            <a:rPr lang="en-US" sz="2100" dirty="0" smtClean="0"/>
            <a:t> </a:t>
          </a:r>
        </a:p>
        <a:p>
          <a:pPr rtl="0"/>
          <a:r>
            <a:rPr lang="en-US" sz="1800" dirty="0" smtClean="0"/>
            <a:t>inspection bodies</a:t>
          </a:r>
          <a:endParaRPr lang="ru-RU" sz="1800" dirty="0"/>
        </a:p>
      </dgm:t>
    </dgm:pt>
    <dgm:pt modelId="{71297085-007B-4F0D-8C06-502FA90CE540}" type="parTrans" cxnId="{8FA8BDAB-BB53-44B7-BF6F-A7FA8813437D}">
      <dgm:prSet/>
      <dgm:spPr/>
      <dgm:t>
        <a:bodyPr/>
        <a:lstStyle/>
        <a:p>
          <a:endParaRPr lang="ru-RU"/>
        </a:p>
      </dgm:t>
    </dgm:pt>
    <dgm:pt modelId="{74860733-8CCC-4CA1-975C-DE468B7F7F15}" type="sibTrans" cxnId="{8FA8BDAB-BB53-44B7-BF6F-A7FA8813437D}">
      <dgm:prSet/>
      <dgm:spPr/>
      <dgm:t>
        <a:bodyPr/>
        <a:lstStyle/>
        <a:p>
          <a:endParaRPr lang="ru-RU"/>
        </a:p>
      </dgm:t>
    </dgm:pt>
    <dgm:pt modelId="{D07F9D61-316D-48D2-A1BF-5CC5976614A5}">
      <dgm:prSet custT="1"/>
      <dgm:spPr/>
      <dgm:t>
        <a:bodyPr/>
        <a:lstStyle/>
        <a:p>
          <a:pPr rtl="0"/>
          <a:r>
            <a:rPr lang="en-US" sz="2600" b="1" dirty="0" smtClean="0"/>
            <a:t>46</a:t>
          </a:r>
          <a:r>
            <a:rPr lang="en-US" sz="2600" dirty="0" smtClean="0"/>
            <a:t> </a:t>
          </a:r>
        </a:p>
        <a:p>
          <a:pPr rtl="0"/>
          <a:r>
            <a:rPr lang="en-US" sz="1800" dirty="0" smtClean="0"/>
            <a:t>calibration laboratories</a:t>
          </a:r>
        </a:p>
      </dgm:t>
    </dgm:pt>
    <dgm:pt modelId="{D3AB64A0-9535-4964-8262-DDD7DA43F2C2}" type="parTrans" cxnId="{585E05DB-3CB0-4A26-82E1-68D3BE8B5FBB}">
      <dgm:prSet/>
      <dgm:spPr/>
      <dgm:t>
        <a:bodyPr/>
        <a:lstStyle/>
        <a:p>
          <a:endParaRPr lang="ru-RU"/>
        </a:p>
      </dgm:t>
    </dgm:pt>
    <dgm:pt modelId="{641834DE-6B13-4D61-A5AA-6A48873DD58B}" type="sibTrans" cxnId="{585E05DB-3CB0-4A26-82E1-68D3BE8B5FBB}">
      <dgm:prSet/>
      <dgm:spPr/>
      <dgm:t>
        <a:bodyPr/>
        <a:lstStyle/>
        <a:p>
          <a:endParaRPr lang="ru-RU"/>
        </a:p>
      </dgm:t>
    </dgm:pt>
    <dgm:pt modelId="{7E955FF5-52F3-49F8-9CDE-D33987614498}" type="pres">
      <dgm:prSet presAssocID="{EDD470FD-D889-413E-8D80-165053D42A13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AD8C2D-C6A4-4DEB-9B7F-2A071F083CA8}" type="pres">
      <dgm:prSet presAssocID="{EDD470FD-D889-413E-8D80-165053D42A13}" presName="ellipse1" presStyleLbl="vennNode1" presStyleIdx="0" presStyleCnt="3" custLinFactNeighborX="-191" custLinFactNeighborY="-3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970C0E-F2E8-407D-B482-B23A87AB171D}" type="pres">
      <dgm:prSet presAssocID="{EDD470FD-D889-413E-8D80-165053D42A13}" presName="ellipse2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434EA6-F407-4572-B3E8-E17F042D0780}" type="pres">
      <dgm:prSet presAssocID="{EDD470FD-D889-413E-8D80-165053D42A13}" presName="ellipse3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BAA2B8-110A-47C7-8901-1C242100F3D5}" srcId="{EDD470FD-D889-413E-8D80-165053D42A13}" destId="{0C82B92E-8D1E-4369-888E-5A795CCCA07B}" srcOrd="0" destOrd="0" parTransId="{20CABCA1-5146-45F2-88DF-EB2DB6862534}" sibTransId="{622DDDF9-0356-42F4-94A0-4A2B13F1B351}"/>
    <dgm:cxn modelId="{491A4DB2-BB22-4D6C-810D-96DED5CFEC6F}" type="presOf" srcId="{0C82B92E-8D1E-4369-888E-5A795CCCA07B}" destId="{96AD8C2D-C6A4-4DEB-9B7F-2A071F083CA8}" srcOrd="0" destOrd="0" presId="urn:microsoft.com/office/officeart/2005/8/layout/rings+Icon"/>
    <dgm:cxn modelId="{54E557CD-CA73-4B0F-8591-3A3DBD7D1EEA}" type="presOf" srcId="{D07F9D61-316D-48D2-A1BF-5CC5976614A5}" destId="{7B434EA6-F407-4572-B3E8-E17F042D0780}" srcOrd="0" destOrd="0" presId="urn:microsoft.com/office/officeart/2005/8/layout/rings+Icon"/>
    <dgm:cxn modelId="{585E05DB-3CB0-4A26-82E1-68D3BE8B5FBB}" srcId="{EDD470FD-D889-413E-8D80-165053D42A13}" destId="{D07F9D61-316D-48D2-A1BF-5CC5976614A5}" srcOrd="2" destOrd="0" parTransId="{D3AB64A0-9535-4964-8262-DDD7DA43F2C2}" sibTransId="{641834DE-6B13-4D61-A5AA-6A48873DD58B}"/>
    <dgm:cxn modelId="{0662BCCE-2AF8-4821-B2B0-84FEF5BB0FF1}" type="presOf" srcId="{EDD470FD-D889-413E-8D80-165053D42A13}" destId="{7E955FF5-52F3-49F8-9CDE-D33987614498}" srcOrd="0" destOrd="0" presId="urn:microsoft.com/office/officeart/2005/8/layout/rings+Icon"/>
    <dgm:cxn modelId="{59CDC15D-9CB1-4FA9-AC74-FCBB69B6A33E}" type="presOf" srcId="{828AD1D1-3BFF-490B-B58E-74978A0DAA4A}" destId="{68970C0E-F2E8-407D-B482-B23A87AB171D}" srcOrd="0" destOrd="0" presId="urn:microsoft.com/office/officeart/2005/8/layout/rings+Icon"/>
    <dgm:cxn modelId="{8FA8BDAB-BB53-44B7-BF6F-A7FA8813437D}" srcId="{EDD470FD-D889-413E-8D80-165053D42A13}" destId="{828AD1D1-3BFF-490B-B58E-74978A0DAA4A}" srcOrd="1" destOrd="0" parTransId="{71297085-007B-4F0D-8C06-502FA90CE540}" sibTransId="{74860733-8CCC-4CA1-975C-DE468B7F7F15}"/>
    <dgm:cxn modelId="{44F6D779-AF5A-4306-B0C3-BC510B9CC982}" type="presParOf" srcId="{7E955FF5-52F3-49F8-9CDE-D33987614498}" destId="{96AD8C2D-C6A4-4DEB-9B7F-2A071F083CA8}" srcOrd="0" destOrd="0" presId="urn:microsoft.com/office/officeart/2005/8/layout/rings+Icon"/>
    <dgm:cxn modelId="{841C8B4A-2F10-4D38-A47B-9734C021AAC6}" type="presParOf" srcId="{7E955FF5-52F3-49F8-9CDE-D33987614498}" destId="{68970C0E-F2E8-407D-B482-B23A87AB171D}" srcOrd="1" destOrd="0" presId="urn:microsoft.com/office/officeart/2005/8/layout/rings+Icon"/>
    <dgm:cxn modelId="{E4A64691-7EA1-4BE9-871B-B1594CA7FDFE}" type="presParOf" srcId="{7E955FF5-52F3-49F8-9CDE-D33987614498}" destId="{7B434EA6-F407-4572-B3E8-E17F042D0780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2362F9-82B0-47E7-908E-7CA90BD980AE}" type="doc">
      <dgm:prSet loTypeId="urn:microsoft.com/office/officeart/2005/8/layout/matrix1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9AC442B-54EF-4590-9739-734199B67DC2}">
      <dgm:prSet custT="1"/>
      <dgm:spPr/>
      <dgm:t>
        <a:bodyPr/>
        <a:lstStyle/>
        <a:p>
          <a:pPr rtl="0"/>
          <a:r>
            <a:rPr lang="en-US" sz="2200" b="1" i="1" dirty="0" smtClean="0">
              <a:latin typeface="Tw Cen MT" panose="020B0602020104020603" pitchFamily="34" charset="0"/>
            </a:rPr>
            <a:t>115 certification bodies</a:t>
          </a:r>
          <a:endParaRPr lang="ru-RU" sz="2200" b="1" i="1" dirty="0"/>
        </a:p>
      </dgm:t>
    </dgm:pt>
    <dgm:pt modelId="{7BDB4732-9955-4B96-A73D-BE82E9FD5564}" type="parTrans" cxnId="{F7CC8630-32AF-4A70-B7C1-423E90F3DDB5}">
      <dgm:prSet/>
      <dgm:spPr/>
      <dgm:t>
        <a:bodyPr/>
        <a:lstStyle/>
        <a:p>
          <a:endParaRPr lang="ru-RU" sz="2200"/>
        </a:p>
      </dgm:t>
    </dgm:pt>
    <dgm:pt modelId="{2E18CF92-85F5-4BEE-91BB-76013A50D8D1}" type="sibTrans" cxnId="{F7CC8630-32AF-4A70-B7C1-423E90F3DDB5}">
      <dgm:prSet/>
      <dgm:spPr/>
      <dgm:t>
        <a:bodyPr/>
        <a:lstStyle/>
        <a:p>
          <a:endParaRPr lang="ru-RU" sz="2200"/>
        </a:p>
      </dgm:t>
    </dgm:pt>
    <dgm:pt modelId="{A3381856-C5AE-4A63-9FD6-C44F099EBC00}">
      <dgm:prSet custT="1"/>
      <dgm:spPr/>
      <dgm:t>
        <a:bodyPr/>
        <a:lstStyle/>
        <a:p>
          <a:pPr rtl="0"/>
          <a:endParaRPr lang="en-US" sz="2200" b="1" dirty="0" smtClean="0"/>
        </a:p>
        <a:p>
          <a:pPr rtl="0"/>
          <a:r>
            <a:rPr lang="en-US" sz="2200" b="1" dirty="0" smtClean="0">
              <a:latin typeface="Tw Cen MT" panose="020B0602020104020603" pitchFamily="34" charset="0"/>
            </a:rPr>
            <a:t>certification of products/services</a:t>
          </a:r>
          <a:r>
            <a:rPr lang="ru-RU" sz="2200" b="1" dirty="0" smtClean="0"/>
            <a:t> </a:t>
          </a:r>
          <a:endParaRPr lang="en-US" sz="2200" b="1" dirty="0" smtClean="0">
            <a:latin typeface="Tw Cen MT" panose="020B0602020104020603" pitchFamily="34" charset="0"/>
          </a:endParaRPr>
        </a:p>
        <a:p>
          <a:pPr rtl="0"/>
          <a:r>
            <a:rPr lang="ru-RU" sz="2200" b="1" dirty="0" smtClean="0"/>
            <a:t>70</a:t>
          </a:r>
          <a:endParaRPr lang="ru-RU" sz="2200" b="1" dirty="0"/>
        </a:p>
      </dgm:t>
    </dgm:pt>
    <dgm:pt modelId="{909AA04F-A270-40C6-9531-8B0DCD7C8CF0}" type="parTrans" cxnId="{2621DD9D-8966-4D18-B22D-E5BF96680C00}">
      <dgm:prSet/>
      <dgm:spPr/>
      <dgm:t>
        <a:bodyPr/>
        <a:lstStyle/>
        <a:p>
          <a:endParaRPr lang="ru-RU" sz="2200"/>
        </a:p>
      </dgm:t>
    </dgm:pt>
    <dgm:pt modelId="{8E4F3A87-1F2A-493D-8D62-178F37F8DCAC}" type="sibTrans" cxnId="{2621DD9D-8966-4D18-B22D-E5BF96680C00}">
      <dgm:prSet/>
      <dgm:spPr/>
      <dgm:t>
        <a:bodyPr/>
        <a:lstStyle/>
        <a:p>
          <a:endParaRPr lang="ru-RU" sz="2200"/>
        </a:p>
      </dgm:t>
    </dgm:pt>
    <dgm:pt modelId="{FB1AAECB-7370-4958-8AF3-47B2B00A1170}">
      <dgm:prSet custT="1"/>
      <dgm:spPr/>
      <dgm:t>
        <a:bodyPr/>
        <a:lstStyle/>
        <a:p>
          <a:pPr rtl="0"/>
          <a:endParaRPr lang="en-US" sz="2200" dirty="0" smtClean="0"/>
        </a:p>
        <a:p>
          <a:pPr rtl="0"/>
          <a:r>
            <a:rPr lang="en-US" sz="2200" b="1" dirty="0" smtClean="0">
              <a:latin typeface="Tw Cen MT" panose="020B0602020104020603" pitchFamily="34" charset="0"/>
            </a:rPr>
            <a:t>certification of management systems</a:t>
          </a:r>
        </a:p>
        <a:p>
          <a:pPr rtl="0"/>
          <a:r>
            <a:rPr lang="ru-RU" sz="2200" b="1" dirty="0" smtClean="0"/>
            <a:t>38</a:t>
          </a:r>
          <a:endParaRPr lang="ru-RU" sz="2200" b="1" dirty="0"/>
        </a:p>
      </dgm:t>
    </dgm:pt>
    <dgm:pt modelId="{76FF72BC-B636-4328-A03E-4D2E7A4B1945}" type="parTrans" cxnId="{707A81D5-AAC4-4522-BB69-DA395A93BA7C}">
      <dgm:prSet/>
      <dgm:spPr/>
      <dgm:t>
        <a:bodyPr/>
        <a:lstStyle/>
        <a:p>
          <a:endParaRPr lang="ru-RU" sz="2200"/>
        </a:p>
      </dgm:t>
    </dgm:pt>
    <dgm:pt modelId="{6F54B2AA-2B82-48CE-88B6-661C59F516AC}" type="sibTrans" cxnId="{707A81D5-AAC4-4522-BB69-DA395A93BA7C}">
      <dgm:prSet/>
      <dgm:spPr/>
      <dgm:t>
        <a:bodyPr/>
        <a:lstStyle/>
        <a:p>
          <a:endParaRPr lang="ru-RU" sz="2200"/>
        </a:p>
      </dgm:t>
    </dgm:pt>
    <dgm:pt modelId="{6D9D7BA1-80F7-4DBB-BC37-F938FB686EEC}">
      <dgm:prSet custT="1"/>
      <dgm:spPr/>
      <dgm:t>
        <a:bodyPr/>
        <a:lstStyle/>
        <a:p>
          <a:pPr rtl="0"/>
          <a:r>
            <a:rPr lang="en-US" sz="2200" b="1" dirty="0" smtClean="0">
              <a:latin typeface="Tw Cen MT" panose="020B0602020104020603" pitchFamily="34" charset="0"/>
            </a:rPr>
            <a:t>certification of persons </a:t>
          </a:r>
        </a:p>
        <a:p>
          <a:pPr rtl="0"/>
          <a:r>
            <a:rPr lang="ru-RU" sz="2200" b="1" dirty="0" smtClean="0"/>
            <a:t>6</a:t>
          </a:r>
          <a:endParaRPr lang="ru-RU" sz="2200" b="1" dirty="0"/>
        </a:p>
      </dgm:t>
    </dgm:pt>
    <dgm:pt modelId="{838C0A11-5874-4CEF-B836-318C97AAB2FC}" type="parTrans" cxnId="{AE64D8C6-36CD-40CC-A38E-728060B851A8}">
      <dgm:prSet/>
      <dgm:spPr/>
      <dgm:t>
        <a:bodyPr/>
        <a:lstStyle/>
        <a:p>
          <a:endParaRPr lang="ru-RU" sz="2200"/>
        </a:p>
      </dgm:t>
    </dgm:pt>
    <dgm:pt modelId="{A4537076-8D56-4308-B27D-0A4572166AED}" type="sibTrans" cxnId="{AE64D8C6-36CD-40CC-A38E-728060B851A8}">
      <dgm:prSet/>
      <dgm:spPr/>
      <dgm:t>
        <a:bodyPr/>
        <a:lstStyle/>
        <a:p>
          <a:endParaRPr lang="ru-RU" sz="2200"/>
        </a:p>
      </dgm:t>
    </dgm:pt>
    <dgm:pt modelId="{436857CE-C1C0-4E4A-A44F-29F8A219469F}">
      <dgm:prSet custT="1"/>
      <dgm:spPr/>
      <dgm:t>
        <a:bodyPr/>
        <a:lstStyle/>
        <a:p>
          <a:pPr rtl="0"/>
          <a:r>
            <a:rPr lang="en-US" sz="2200" b="1" dirty="0" smtClean="0">
              <a:latin typeface="Tw Cen MT" panose="020B0602020104020603" pitchFamily="34" charset="0"/>
            </a:rPr>
            <a:t>forest certification</a:t>
          </a:r>
          <a:r>
            <a:rPr lang="ru-RU" sz="2200" b="1" dirty="0" smtClean="0"/>
            <a:t> </a:t>
          </a:r>
          <a:endParaRPr lang="en-US" sz="2200" b="1" dirty="0" smtClean="0">
            <a:latin typeface="Tw Cen MT" panose="020B0602020104020603" pitchFamily="34" charset="0"/>
          </a:endParaRPr>
        </a:p>
        <a:p>
          <a:pPr rtl="0"/>
          <a:r>
            <a:rPr lang="ru-RU" sz="2200" b="1" dirty="0" smtClean="0"/>
            <a:t>1</a:t>
          </a:r>
          <a:endParaRPr lang="ru-RU" sz="2200" b="1" dirty="0"/>
        </a:p>
      </dgm:t>
    </dgm:pt>
    <dgm:pt modelId="{68C17AC7-833E-4613-9842-03B7A6FCE63F}" type="parTrans" cxnId="{8DCF2A9D-AC63-42ED-B555-B377ECCA2637}">
      <dgm:prSet/>
      <dgm:spPr/>
      <dgm:t>
        <a:bodyPr/>
        <a:lstStyle/>
        <a:p>
          <a:endParaRPr lang="ru-RU" sz="2200"/>
        </a:p>
      </dgm:t>
    </dgm:pt>
    <dgm:pt modelId="{8DFF6184-133C-4D80-AA4D-490B64096D67}" type="sibTrans" cxnId="{8DCF2A9D-AC63-42ED-B555-B377ECCA2637}">
      <dgm:prSet/>
      <dgm:spPr/>
      <dgm:t>
        <a:bodyPr/>
        <a:lstStyle/>
        <a:p>
          <a:endParaRPr lang="ru-RU" sz="2200"/>
        </a:p>
      </dgm:t>
    </dgm:pt>
    <dgm:pt modelId="{74B41C8B-BE54-49BD-87BD-B59380572402}" type="pres">
      <dgm:prSet presAssocID="{E32362F9-82B0-47E7-908E-7CA90BD980A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B94B1F-2DED-4EBC-AEED-64704D38D456}" type="pres">
      <dgm:prSet presAssocID="{E32362F9-82B0-47E7-908E-7CA90BD980AE}" presName="matrix" presStyleCnt="0"/>
      <dgm:spPr/>
    </dgm:pt>
    <dgm:pt modelId="{7F9A9FE2-6FC3-444A-9571-D2450A389C96}" type="pres">
      <dgm:prSet presAssocID="{E32362F9-82B0-47E7-908E-7CA90BD980AE}" presName="tile1" presStyleLbl="node1" presStyleIdx="0" presStyleCnt="4" custLinFactNeighborX="-10227"/>
      <dgm:spPr/>
      <dgm:t>
        <a:bodyPr/>
        <a:lstStyle/>
        <a:p>
          <a:endParaRPr lang="ru-RU"/>
        </a:p>
      </dgm:t>
    </dgm:pt>
    <dgm:pt modelId="{27C88F73-8273-4A60-B7FC-D0513606A78E}" type="pres">
      <dgm:prSet presAssocID="{E32362F9-82B0-47E7-908E-7CA90BD980A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49A833-3D22-43E3-954F-5CAFC1A65D44}" type="pres">
      <dgm:prSet presAssocID="{E32362F9-82B0-47E7-908E-7CA90BD980AE}" presName="tile2" presStyleLbl="node1" presStyleIdx="1" presStyleCnt="4"/>
      <dgm:spPr/>
      <dgm:t>
        <a:bodyPr/>
        <a:lstStyle/>
        <a:p>
          <a:endParaRPr lang="ru-RU"/>
        </a:p>
      </dgm:t>
    </dgm:pt>
    <dgm:pt modelId="{01B00882-7409-48B6-B0F6-83A8103C3F64}" type="pres">
      <dgm:prSet presAssocID="{E32362F9-82B0-47E7-908E-7CA90BD980A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B8F969-164B-4160-ABAE-EE39CEA878E9}" type="pres">
      <dgm:prSet presAssocID="{E32362F9-82B0-47E7-908E-7CA90BD980AE}" presName="tile3" presStyleLbl="node1" presStyleIdx="2" presStyleCnt="4"/>
      <dgm:spPr/>
      <dgm:t>
        <a:bodyPr/>
        <a:lstStyle/>
        <a:p>
          <a:endParaRPr lang="ru-RU"/>
        </a:p>
      </dgm:t>
    </dgm:pt>
    <dgm:pt modelId="{7076BD66-DD21-425A-A921-77F45C26BB43}" type="pres">
      <dgm:prSet presAssocID="{E32362F9-82B0-47E7-908E-7CA90BD980A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3D9C41-DD19-4F7E-9275-A60558DF89F9}" type="pres">
      <dgm:prSet presAssocID="{E32362F9-82B0-47E7-908E-7CA90BD980AE}" presName="tile4" presStyleLbl="node1" presStyleIdx="3" presStyleCnt="4"/>
      <dgm:spPr/>
      <dgm:t>
        <a:bodyPr/>
        <a:lstStyle/>
        <a:p>
          <a:endParaRPr lang="ru-RU"/>
        </a:p>
      </dgm:t>
    </dgm:pt>
    <dgm:pt modelId="{D7D644D4-667C-4C30-AB06-B2BFEE3A40A8}" type="pres">
      <dgm:prSet presAssocID="{E32362F9-82B0-47E7-908E-7CA90BD980A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C7ADEE-C28D-4243-9F1A-7539927156CF}" type="pres">
      <dgm:prSet presAssocID="{E32362F9-82B0-47E7-908E-7CA90BD980AE}" presName="centerTile" presStyleLbl="fgShp" presStyleIdx="0" presStyleCnt="1" custScaleX="102273" custScaleY="14000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6CA83FEB-F6AC-4E2C-84CD-3992AB4E35D2}" type="presOf" srcId="{A3381856-C5AE-4A63-9FD6-C44F099EBC00}" destId="{7F9A9FE2-6FC3-444A-9571-D2450A389C96}" srcOrd="0" destOrd="0" presId="urn:microsoft.com/office/officeart/2005/8/layout/matrix1"/>
    <dgm:cxn modelId="{A6924572-314A-40E7-894E-411FEE5F7026}" type="presOf" srcId="{436857CE-C1C0-4E4A-A44F-29F8A219469F}" destId="{D7D644D4-667C-4C30-AB06-B2BFEE3A40A8}" srcOrd="1" destOrd="0" presId="urn:microsoft.com/office/officeart/2005/8/layout/matrix1"/>
    <dgm:cxn modelId="{9097DC5D-9ECC-4AD3-9D01-7969E03B4E3B}" type="presOf" srcId="{FB1AAECB-7370-4958-8AF3-47B2B00A1170}" destId="{0949A833-3D22-43E3-954F-5CAFC1A65D44}" srcOrd="0" destOrd="0" presId="urn:microsoft.com/office/officeart/2005/8/layout/matrix1"/>
    <dgm:cxn modelId="{FB4EAC75-CD41-47CE-897E-6E2480212C06}" type="presOf" srcId="{436857CE-C1C0-4E4A-A44F-29F8A219469F}" destId="{103D9C41-DD19-4F7E-9275-A60558DF89F9}" srcOrd="0" destOrd="0" presId="urn:microsoft.com/office/officeart/2005/8/layout/matrix1"/>
    <dgm:cxn modelId="{2621DD9D-8966-4D18-B22D-E5BF96680C00}" srcId="{A9AC442B-54EF-4590-9739-734199B67DC2}" destId="{A3381856-C5AE-4A63-9FD6-C44F099EBC00}" srcOrd="0" destOrd="0" parTransId="{909AA04F-A270-40C6-9531-8B0DCD7C8CF0}" sibTransId="{8E4F3A87-1F2A-493D-8D62-178F37F8DCAC}"/>
    <dgm:cxn modelId="{418B9311-2993-4CB9-BD5F-F40C5B84B724}" type="presOf" srcId="{A9AC442B-54EF-4590-9739-734199B67DC2}" destId="{A6C7ADEE-C28D-4243-9F1A-7539927156CF}" srcOrd="0" destOrd="0" presId="urn:microsoft.com/office/officeart/2005/8/layout/matrix1"/>
    <dgm:cxn modelId="{B5D357C3-F8DA-4140-B26C-74830C3D467C}" type="presOf" srcId="{6D9D7BA1-80F7-4DBB-BC37-F938FB686EEC}" destId="{AFB8F969-164B-4160-ABAE-EE39CEA878E9}" srcOrd="0" destOrd="0" presId="urn:microsoft.com/office/officeart/2005/8/layout/matrix1"/>
    <dgm:cxn modelId="{707A81D5-AAC4-4522-BB69-DA395A93BA7C}" srcId="{A9AC442B-54EF-4590-9739-734199B67DC2}" destId="{FB1AAECB-7370-4958-8AF3-47B2B00A1170}" srcOrd="1" destOrd="0" parTransId="{76FF72BC-B636-4328-A03E-4D2E7A4B1945}" sibTransId="{6F54B2AA-2B82-48CE-88B6-661C59F516AC}"/>
    <dgm:cxn modelId="{AE64D8C6-36CD-40CC-A38E-728060B851A8}" srcId="{A9AC442B-54EF-4590-9739-734199B67DC2}" destId="{6D9D7BA1-80F7-4DBB-BC37-F938FB686EEC}" srcOrd="2" destOrd="0" parTransId="{838C0A11-5874-4CEF-B836-318C97AAB2FC}" sibTransId="{A4537076-8D56-4308-B27D-0A4572166AED}"/>
    <dgm:cxn modelId="{C603FF53-9AB4-47F6-85FC-BF7E6D8A042A}" type="presOf" srcId="{FB1AAECB-7370-4958-8AF3-47B2B00A1170}" destId="{01B00882-7409-48B6-B0F6-83A8103C3F64}" srcOrd="1" destOrd="0" presId="urn:microsoft.com/office/officeart/2005/8/layout/matrix1"/>
    <dgm:cxn modelId="{AAF2702A-BBD8-4463-83A8-FDB44D408546}" type="presOf" srcId="{6D9D7BA1-80F7-4DBB-BC37-F938FB686EEC}" destId="{7076BD66-DD21-425A-A921-77F45C26BB43}" srcOrd="1" destOrd="0" presId="urn:microsoft.com/office/officeart/2005/8/layout/matrix1"/>
    <dgm:cxn modelId="{087D6C17-BB90-42AD-B718-99DE21D3733A}" type="presOf" srcId="{E32362F9-82B0-47E7-908E-7CA90BD980AE}" destId="{74B41C8B-BE54-49BD-87BD-B59380572402}" srcOrd="0" destOrd="0" presId="urn:microsoft.com/office/officeart/2005/8/layout/matrix1"/>
    <dgm:cxn modelId="{8DCF2A9D-AC63-42ED-B555-B377ECCA2637}" srcId="{A9AC442B-54EF-4590-9739-734199B67DC2}" destId="{436857CE-C1C0-4E4A-A44F-29F8A219469F}" srcOrd="3" destOrd="0" parTransId="{68C17AC7-833E-4613-9842-03B7A6FCE63F}" sibTransId="{8DFF6184-133C-4D80-AA4D-490B64096D67}"/>
    <dgm:cxn modelId="{076D20BD-1B7F-4B29-B689-814C6789FE68}" type="presOf" srcId="{A3381856-C5AE-4A63-9FD6-C44F099EBC00}" destId="{27C88F73-8273-4A60-B7FC-D0513606A78E}" srcOrd="1" destOrd="0" presId="urn:microsoft.com/office/officeart/2005/8/layout/matrix1"/>
    <dgm:cxn modelId="{F7CC8630-32AF-4A70-B7C1-423E90F3DDB5}" srcId="{E32362F9-82B0-47E7-908E-7CA90BD980AE}" destId="{A9AC442B-54EF-4590-9739-734199B67DC2}" srcOrd="0" destOrd="0" parTransId="{7BDB4732-9955-4B96-A73D-BE82E9FD5564}" sibTransId="{2E18CF92-85F5-4BEE-91BB-76013A50D8D1}"/>
    <dgm:cxn modelId="{43B1256C-467D-4276-830D-B2B9A7300731}" type="presParOf" srcId="{74B41C8B-BE54-49BD-87BD-B59380572402}" destId="{46B94B1F-2DED-4EBC-AEED-64704D38D456}" srcOrd="0" destOrd="0" presId="urn:microsoft.com/office/officeart/2005/8/layout/matrix1"/>
    <dgm:cxn modelId="{C1E6847F-F208-43CF-9BB8-8E2221C89BFE}" type="presParOf" srcId="{46B94B1F-2DED-4EBC-AEED-64704D38D456}" destId="{7F9A9FE2-6FC3-444A-9571-D2450A389C96}" srcOrd="0" destOrd="0" presId="urn:microsoft.com/office/officeart/2005/8/layout/matrix1"/>
    <dgm:cxn modelId="{D5DBF690-9F32-48B3-81D7-D4C48D2D5250}" type="presParOf" srcId="{46B94B1F-2DED-4EBC-AEED-64704D38D456}" destId="{27C88F73-8273-4A60-B7FC-D0513606A78E}" srcOrd="1" destOrd="0" presId="urn:microsoft.com/office/officeart/2005/8/layout/matrix1"/>
    <dgm:cxn modelId="{8A8BFBF6-ED45-4FD6-8069-1AD0103F9F28}" type="presParOf" srcId="{46B94B1F-2DED-4EBC-AEED-64704D38D456}" destId="{0949A833-3D22-43E3-954F-5CAFC1A65D44}" srcOrd="2" destOrd="0" presId="urn:microsoft.com/office/officeart/2005/8/layout/matrix1"/>
    <dgm:cxn modelId="{EF93E47E-6C74-4A4C-A9CA-84194882A3B3}" type="presParOf" srcId="{46B94B1F-2DED-4EBC-AEED-64704D38D456}" destId="{01B00882-7409-48B6-B0F6-83A8103C3F64}" srcOrd="3" destOrd="0" presId="urn:microsoft.com/office/officeart/2005/8/layout/matrix1"/>
    <dgm:cxn modelId="{B638AD4C-CC51-49E6-B27B-7CACDBD5EC2A}" type="presParOf" srcId="{46B94B1F-2DED-4EBC-AEED-64704D38D456}" destId="{AFB8F969-164B-4160-ABAE-EE39CEA878E9}" srcOrd="4" destOrd="0" presId="urn:microsoft.com/office/officeart/2005/8/layout/matrix1"/>
    <dgm:cxn modelId="{A419B0F3-DBDC-4E85-9025-C6559657D6E3}" type="presParOf" srcId="{46B94B1F-2DED-4EBC-AEED-64704D38D456}" destId="{7076BD66-DD21-425A-A921-77F45C26BB43}" srcOrd="5" destOrd="0" presId="urn:microsoft.com/office/officeart/2005/8/layout/matrix1"/>
    <dgm:cxn modelId="{D3151E7A-AAA8-4310-B5B3-83AAF7484D62}" type="presParOf" srcId="{46B94B1F-2DED-4EBC-AEED-64704D38D456}" destId="{103D9C41-DD19-4F7E-9275-A60558DF89F9}" srcOrd="6" destOrd="0" presId="urn:microsoft.com/office/officeart/2005/8/layout/matrix1"/>
    <dgm:cxn modelId="{6DA6C960-A144-4F31-803B-8E770CC9DE0F}" type="presParOf" srcId="{46B94B1F-2DED-4EBC-AEED-64704D38D456}" destId="{D7D644D4-667C-4C30-AB06-B2BFEE3A40A8}" srcOrd="7" destOrd="0" presId="urn:microsoft.com/office/officeart/2005/8/layout/matrix1"/>
    <dgm:cxn modelId="{0FE6BD30-9A4C-4716-8C79-3639921A4820}" type="presParOf" srcId="{74B41C8B-BE54-49BD-87BD-B59380572402}" destId="{A6C7ADEE-C28D-4243-9F1A-7539927156C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75DEB-B919-44F1-87F8-BCD6DB453B01}">
      <dsp:nvSpPr>
        <dsp:cNvPr id="0" name=""/>
        <dsp:cNvSpPr/>
      </dsp:nvSpPr>
      <dsp:spPr>
        <a:xfrm>
          <a:off x="4124329" y="2214245"/>
          <a:ext cx="2950885" cy="2117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265113" lvl="1" indent="-889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kern="1200" dirty="0" smtClean="0">
              <a:latin typeface="Tw Cen MT" panose="020B0602020104020603" pitchFamily="34" charset="0"/>
            </a:rPr>
            <a:t>A decision-making body which includes competent BSCA staff members independent of the assessments which are submitted for decision-making</a:t>
          </a:r>
          <a:endParaRPr lang="ru-RU" sz="1400" kern="1200" dirty="0"/>
        </a:p>
      </dsp:txBody>
      <dsp:txXfrm>
        <a:off x="5056103" y="2790050"/>
        <a:ext cx="1972603" cy="1494875"/>
      </dsp:txXfrm>
    </dsp:sp>
    <dsp:sp modelId="{939C1332-79F3-469A-BC6F-D603A5FE29E9}">
      <dsp:nvSpPr>
        <dsp:cNvPr id="0" name=""/>
        <dsp:cNvSpPr/>
      </dsp:nvSpPr>
      <dsp:spPr>
        <a:xfrm>
          <a:off x="0" y="2376264"/>
          <a:ext cx="3147839" cy="19390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76213" lvl="1" indent="-176213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kern="1200" dirty="0" smtClean="0">
              <a:latin typeface="Tw Cen MT" panose="020B0602020104020603" pitchFamily="34" charset="0"/>
            </a:rPr>
            <a:t>A supportive organ </a:t>
          </a:r>
          <a:br>
            <a:rPr lang="en-US" sz="1400" b="0" i="0" kern="1200" dirty="0" smtClean="0">
              <a:latin typeface="Tw Cen MT" panose="020B0602020104020603" pitchFamily="34" charset="0"/>
            </a:rPr>
          </a:br>
          <a:r>
            <a:rPr lang="en-US" sz="1400" b="0" i="0" kern="1200" dirty="0" smtClean="0">
              <a:latin typeface="Tw Cen MT" panose="020B0602020104020603" pitchFamily="34" charset="0"/>
            </a:rPr>
            <a:t>which task is to officially conform an applicant assessor is in compliance with the requirements of BSCA documented procedure on personnel</a:t>
          </a:r>
          <a:endParaRPr lang="ru-RU" sz="1400" kern="1200" dirty="0"/>
        </a:p>
      </dsp:txBody>
      <dsp:txXfrm>
        <a:off x="42594" y="2903610"/>
        <a:ext cx="2118299" cy="1369067"/>
      </dsp:txXfrm>
    </dsp:sp>
    <dsp:sp modelId="{BF6B8AF3-6645-49C6-839E-C2A5E595435C}">
      <dsp:nvSpPr>
        <dsp:cNvPr id="0" name=""/>
        <dsp:cNvSpPr/>
      </dsp:nvSpPr>
      <dsp:spPr>
        <a:xfrm>
          <a:off x="4234452" y="-85879"/>
          <a:ext cx="2840762" cy="20080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0" i="0" kern="1200" dirty="0" smtClean="0">
              <a:latin typeface="Tw Cen MT" panose="020B0602020104020603" pitchFamily="34" charset="0"/>
            </a:rPr>
            <a:t>  </a:t>
          </a:r>
          <a:r>
            <a:rPr lang="en-US" sz="1400" b="0" i="0" kern="1200" dirty="0" smtClean="0">
              <a:latin typeface="Tw Cen MT" panose="020B0602020104020603" pitchFamily="34" charset="0"/>
            </a:rPr>
            <a:t>Advisory bodies which are to give their professional opinions as necessary while decision-making</a:t>
          </a:r>
          <a:endParaRPr lang="ru-RU" sz="1400" kern="1200" dirty="0"/>
        </a:p>
        <a:p>
          <a:pPr marL="265113" lvl="1" indent="-176213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kern="1200" dirty="0" smtClean="0">
              <a:latin typeface="Tw Cen MT" panose="020B0602020104020603" pitchFamily="34" charset="0"/>
            </a:rPr>
            <a:t>Evolve rules or policies concerning accreditation activities on specific fields</a:t>
          </a:r>
          <a:endParaRPr lang="ru-RU" sz="1400" kern="1200" dirty="0"/>
        </a:p>
      </dsp:txBody>
      <dsp:txXfrm>
        <a:off x="5130792" y="-41768"/>
        <a:ext cx="1900311" cy="1417832"/>
      </dsp:txXfrm>
    </dsp:sp>
    <dsp:sp modelId="{086C0D07-4E93-48E2-B115-E753035D09D8}">
      <dsp:nvSpPr>
        <dsp:cNvPr id="0" name=""/>
        <dsp:cNvSpPr/>
      </dsp:nvSpPr>
      <dsp:spPr>
        <a:xfrm>
          <a:off x="84084" y="-85872"/>
          <a:ext cx="2849207" cy="19924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363538" lvl="1" indent="-187325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kern="1200" dirty="0" smtClean="0">
              <a:latin typeface="Tw Cen MT" panose="020B0602020104020603" pitchFamily="34" charset="0"/>
            </a:rPr>
            <a:t>Established to fulfill the requirement of clause 4.3 of ISO/IEC 17011</a:t>
          </a:r>
          <a:endParaRPr lang="ru-RU" sz="1400" b="0" kern="1200" dirty="0"/>
        </a:p>
        <a:p>
          <a:pPr marL="176213" lvl="1" indent="-176213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kern="1200" dirty="0" smtClean="0">
              <a:latin typeface="Tw Cen MT" panose="020B0602020104020603" pitchFamily="34" charset="0"/>
            </a:rPr>
            <a:t>A voluntary association in which all stakeholders are equally represented</a:t>
          </a:r>
          <a:endParaRPr lang="ru-RU" sz="1400" b="0" kern="1200" dirty="0"/>
        </a:p>
      </dsp:txBody>
      <dsp:txXfrm>
        <a:off x="127851" y="-42105"/>
        <a:ext cx="1906911" cy="1406778"/>
      </dsp:txXfrm>
    </dsp:sp>
    <dsp:sp modelId="{8853B1C3-D53D-462F-AFD2-3DF8DC06D658}">
      <dsp:nvSpPr>
        <dsp:cNvPr id="0" name=""/>
        <dsp:cNvSpPr/>
      </dsp:nvSpPr>
      <dsp:spPr>
        <a:xfrm>
          <a:off x="1667619" y="254247"/>
          <a:ext cx="1827776" cy="1827776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en-US" sz="1800" b="1" i="1" kern="1200" dirty="0" smtClean="0">
              <a:latin typeface="Tw Cen MT" panose="020B0602020104020603" pitchFamily="34" charset="0"/>
            </a:rPr>
            <a:t>Impartiality Council</a:t>
          </a:r>
          <a:endParaRPr lang="ru-RU" sz="1800" b="1" kern="1200" dirty="0"/>
        </a:p>
      </dsp:txBody>
      <dsp:txXfrm>
        <a:off x="2202962" y="789590"/>
        <a:ext cx="1292433" cy="1292433"/>
      </dsp:txXfrm>
    </dsp:sp>
    <dsp:sp modelId="{72A200BC-A5CC-46E7-974A-61883AEC9A4B}">
      <dsp:nvSpPr>
        <dsp:cNvPr id="0" name=""/>
        <dsp:cNvSpPr/>
      </dsp:nvSpPr>
      <dsp:spPr>
        <a:xfrm rot="5400000">
          <a:off x="3579819" y="254247"/>
          <a:ext cx="1827776" cy="1827776"/>
        </a:xfrm>
        <a:prstGeom prst="pieWedg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smtClean="0">
              <a:latin typeface="Tw Cen MT" panose="020B0602020104020603" pitchFamily="34" charset="0"/>
            </a:rPr>
            <a:t>Technical committees</a:t>
          </a:r>
          <a:endParaRPr lang="ru-RU" sz="1800" b="1" kern="1200" dirty="0"/>
        </a:p>
      </dsp:txBody>
      <dsp:txXfrm rot="-5400000">
        <a:off x="3579819" y="789590"/>
        <a:ext cx="1292433" cy="1292433"/>
      </dsp:txXfrm>
    </dsp:sp>
    <dsp:sp modelId="{622C46F2-FE40-491D-B251-0621483105C6}">
      <dsp:nvSpPr>
        <dsp:cNvPr id="0" name=""/>
        <dsp:cNvSpPr/>
      </dsp:nvSpPr>
      <dsp:spPr>
        <a:xfrm rot="10800000">
          <a:off x="3579819" y="2166447"/>
          <a:ext cx="1827776" cy="1827776"/>
        </a:xfrm>
        <a:prstGeom prst="pieWedge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>
              <a:latin typeface="Tw Cen MT" panose="020B0602020104020603" pitchFamily="34" charset="0"/>
            </a:rPr>
            <a:t>Technical commission on accreditation</a:t>
          </a:r>
          <a:endParaRPr lang="ru-RU" sz="1600" b="1" kern="1200" dirty="0"/>
        </a:p>
      </dsp:txBody>
      <dsp:txXfrm rot="10800000">
        <a:off x="3579819" y="2166447"/>
        <a:ext cx="1292433" cy="1292433"/>
      </dsp:txXfrm>
    </dsp:sp>
    <dsp:sp modelId="{3D89060C-5222-4DFC-A605-106961C72B2C}">
      <dsp:nvSpPr>
        <dsp:cNvPr id="0" name=""/>
        <dsp:cNvSpPr/>
      </dsp:nvSpPr>
      <dsp:spPr>
        <a:xfrm rot="16200000">
          <a:off x="1667619" y="2166447"/>
          <a:ext cx="1827776" cy="1827776"/>
        </a:xfrm>
        <a:prstGeom prst="pieWedg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smtClean="0">
              <a:latin typeface="Tw Cen MT" panose="020B0602020104020603" pitchFamily="34" charset="0"/>
            </a:rPr>
            <a:t>Commission on assessors’ attestation</a:t>
          </a:r>
          <a:endParaRPr lang="ru-RU" sz="1800" b="1" kern="1200" dirty="0"/>
        </a:p>
      </dsp:txBody>
      <dsp:txXfrm rot="5400000">
        <a:off x="2202962" y="2166447"/>
        <a:ext cx="1292433" cy="1292433"/>
      </dsp:txXfrm>
    </dsp:sp>
    <dsp:sp modelId="{69423715-6B1A-41B1-9906-F726CA3127C0}">
      <dsp:nvSpPr>
        <dsp:cNvPr id="0" name=""/>
        <dsp:cNvSpPr/>
      </dsp:nvSpPr>
      <dsp:spPr>
        <a:xfrm>
          <a:off x="3300969" y="1873829"/>
          <a:ext cx="513664" cy="548755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8CE728-AF4E-44A0-BFCA-A422A65726F9}">
      <dsp:nvSpPr>
        <dsp:cNvPr id="0" name=""/>
        <dsp:cNvSpPr/>
      </dsp:nvSpPr>
      <dsp:spPr>
        <a:xfrm rot="10800000">
          <a:off x="3300969" y="1802280"/>
          <a:ext cx="513664" cy="548755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D8C2D-C6A4-4DEB-9B7F-2A071F083CA8}">
      <dsp:nvSpPr>
        <dsp:cNvPr id="0" name=""/>
        <dsp:cNvSpPr/>
      </dsp:nvSpPr>
      <dsp:spPr>
        <a:xfrm>
          <a:off x="720077" y="0"/>
          <a:ext cx="2116906" cy="211687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b="1" kern="1200" dirty="0" smtClean="0"/>
        </a:p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2618</a:t>
          </a:r>
          <a:r>
            <a:rPr lang="en-US" sz="2100" kern="1200" dirty="0" smtClean="0"/>
            <a:t> </a:t>
          </a:r>
        </a:p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testing laboratories (centers)</a:t>
          </a:r>
          <a:br>
            <a:rPr lang="en-US" sz="1800" kern="1200" dirty="0" smtClean="0"/>
          </a:br>
          <a:endParaRPr lang="ru-RU" sz="1800" kern="1200" dirty="0"/>
        </a:p>
      </dsp:txBody>
      <dsp:txXfrm>
        <a:off x="1030091" y="310009"/>
        <a:ext cx="1496878" cy="1496858"/>
      </dsp:txXfrm>
    </dsp:sp>
    <dsp:sp modelId="{68970C0E-F2E8-407D-B482-B23A87AB171D}">
      <dsp:nvSpPr>
        <dsp:cNvPr id="0" name=""/>
        <dsp:cNvSpPr/>
      </dsp:nvSpPr>
      <dsp:spPr>
        <a:xfrm>
          <a:off x="1813710" y="1411838"/>
          <a:ext cx="2116906" cy="211687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3</a:t>
          </a:r>
          <a:r>
            <a:rPr lang="en-US" sz="2100" kern="1200" dirty="0" smtClean="0"/>
            <a:t> </a:t>
          </a:r>
        </a:p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inspection bodies</a:t>
          </a:r>
          <a:endParaRPr lang="ru-RU" sz="1800" kern="1200" dirty="0"/>
        </a:p>
      </dsp:txBody>
      <dsp:txXfrm>
        <a:off x="2123724" y="1721847"/>
        <a:ext cx="1496878" cy="1496858"/>
      </dsp:txXfrm>
    </dsp:sp>
    <dsp:sp modelId="{7B434EA6-F407-4572-B3E8-E17F042D0780}">
      <dsp:nvSpPr>
        <dsp:cNvPr id="0" name=""/>
        <dsp:cNvSpPr/>
      </dsp:nvSpPr>
      <dsp:spPr>
        <a:xfrm>
          <a:off x="2902013" y="0"/>
          <a:ext cx="2116906" cy="211687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46</a:t>
          </a:r>
          <a:r>
            <a:rPr lang="en-US" sz="2600" kern="1200" dirty="0" smtClean="0"/>
            <a:t> </a:t>
          </a:r>
        </a:p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calibration laboratories</a:t>
          </a:r>
        </a:p>
      </dsp:txBody>
      <dsp:txXfrm>
        <a:off x="3212027" y="310009"/>
        <a:ext cx="1496878" cy="14968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9A9FE2-6FC3-444A-9571-D2450A389C96}">
      <dsp:nvSpPr>
        <dsp:cNvPr id="0" name=""/>
        <dsp:cNvSpPr/>
      </dsp:nvSpPr>
      <dsp:spPr>
        <a:xfrm rot="16200000">
          <a:off x="783087" y="-783087"/>
          <a:ext cx="1584175" cy="3150350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b="1" kern="1200" dirty="0" smtClean="0"/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Tw Cen MT" panose="020B0602020104020603" pitchFamily="34" charset="0"/>
            </a:rPr>
            <a:t>certification of products/services</a:t>
          </a:r>
          <a:r>
            <a:rPr lang="ru-RU" sz="2200" b="1" kern="1200" dirty="0" smtClean="0"/>
            <a:t> </a:t>
          </a:r>
          <a:endParaRPr lang="en-US" sz="2200" b="1" kern="1200" dirty="0" smtClean="0">
            <a:latin typeface="Tw Cen MT" panose="020B0602020104020603" pitchFamily="34" charset="0"/>
          </a:endParaRP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70</a:t>
          </a:r>
          <a:endParaRPr lang="ru-RU" sz="2200" b="1" kern="1200" dirty="0"/>
        </a:p>
      </dsp:txBody>
      <dsp:txXfrm rot="5400000">
        <a:off x="-1" y="1"/>
        <a:ext cx="3150350" cy="1188132"/>
      </dsp:txXfrm>
    </dsp:sp>
    <dsp:sp modelId="{0949A833-3D22-43E3-954F-5CAFC1A65D44}">
      <dsp:nvSpPr>
        <dsp:cNvPr id="0" name=""/>
        <dsp:cNvSpPr/>
      </dsp:nvSpPr>
      <dsp:spPr>
        <a:xfrm>
          <a:off x="3150350" y="0"/>
          <a:ext cx="3150350" cy="1584175"/>
        </a:xfrm>
        <a:prstGeom prst="round1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 smtClean="0"/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Tw Cen MT" panose="020B0602020104020603" pitchFamily="34" charset="0"/>
            </a:rPr>
            <a:t>certification of management systems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38</a:t>
          </a:r>
          <a:endParaRPr lang="ru-RU" sz="2200" b="1" kern="1200" dirty="0"/>
        </a:p>
      </dsp:txBody>
      <dsp:txXfrm>
        <a:off x="3150350" y="0"/>
        <a:ext cx="3150350" cy="1188132"/>
      </dsp:txXfrm>
    </dsp:sp>
    <dsp:sp modelId="{AFB8F969-164B-4160-ABAE-EE39CEA878E9}">
      <dsp:nvSpPr>
        <dsp:cNvPr id="0" name=""/>
        <dsp:cNvSpPr/>
      </dsp:nvSpPr>
      <dsp:spPr>
        <a:xfrm rot="10800000">
          <a:off x="0" y="1584175"/>
          <a:ext cx="3150350" cy="1584175"/>
        </a:xfrm>
        <a:prstGeom prst="round1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Tw Cen MT" panose="020B0602020104020603" pitchFamily="34" charset="0"/>
            </a:rPr>
            <a:t>certification of persons 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6</a:t>
          </a:r>
          <a:endParaRPr lang="ru-RU" sz="2200" b="1" kern="1200" dirty="0"/>
        </a:p>
      </dsp:txBody>
      <dsp:txXfrm rot="10800000">
        <a:off x="0" y="1980219"/>
        <a:ext cx="3150350" cy="1188132"/>
      </dsp:txXfrm>
    </dsp:sp>
    <dsp:sp modelId="{103D9C41-DD19-4F7E-9275-A60558DF89F9}">
      <dsp:nvSpPr>
        <dsp:cNvPr id="0" name=""/>
        <dsp:cNvSpPr/>
      </dsp:nvSpPr>
      <dsp:spPr>
        <a:xfrm rot="5400000">
          <a:off x="3933437" y="801088"/>
          <a:ext cx="1584175" cy="3150350"/>
        </a:xfrm>
        <a:prstGeom prst="round1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Tw Cen MT" panose="020B0602020104020603" pitchFamily="34" charset="0"/>
            </a:rPr>
            <a:t>forest certification</a:t>
          </a:r>
          <a:r>
            <a:rPr lang="ru-RU" sz="2200" b="1" kern="1200" dirty="0" smtClean="0"/>
            <a:t> </a:t>
          </a:r>
          <a:endParaRPr lang="en-US" sz="2200" b="1" kern="1200" dirty="0" smtClean="0">
            <a:latin typeface="Tw Cen MT" panose="020B0602020104020603" pitchFamily="34" charset="0"/>
          </a:endParaRP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1</a:t>
          </a:r>
          <a:endParaRPr lang="ru-RU" sz="2200" b="1" kern="1200" dirty="0"/>
        </a:p>
      </dsp:txBody>
      <dsp:txXfrm rot="-5400000">
        <a:off x="3150349" y="1980219"/>
        <a:ext cx="3150350" cy="1188132"/>
      </dsp:txXfrm>
    </dsp:sp>
    <dsp:sp modelId="{A6C7ADEE-C28D-4243-9F1A-7539927156CF}">
      <dsp:nvSpPr>
        <dsp:cNvPr id="0" name=""/>
        <dsp:cNvSpPr/>
      </dsp:nvSpPr>
      <dsp:spPr>
        <a:xfrm>
          <a:off x="2183762" y="1029714"/>
          <a:ext cx="1933174" cy="1108923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1" kern="1200" dirty="0" smtClean="0">
              <a:latin typeface="Tw Cen MT" panose="020B0602020104020603" pitchFamily="34" charset="0"/>
            </a:rPr>
            <a:t>115 certification bodies</a:t>
          </a:r>
          <a:endParaRPr lang="ru-RU" sz="2200" b="1" i="1" kern="1200" dirty="0"/>
        </a:p>
      </dsp:txBody>
      <dsp:txXfrm>
        <a:off x="2237895" y="1083847"/>
        <a:ext cx="1824908" cy="1000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Связанные кольца"/>
  <dgm:desc val="Служит для отображения перекрывающихся или взаимосвязанных идей и понятий. В круге помещается семь строк текста уровня 1. Остальной текст не отображается, но его можно использовать, если выбрать другой макет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8" y="5"/>
            <a:ext cx="2918830" cy="492921"/>
          </a:xfrm>
          <a:prstGeom prst="rect">
            <a:avLst/>
          </a:prstGeom>
        </p:spPr>
        <p:txBody>
          <a:bodyPr vert="horz" lIns="90271" tIns="45136" rIns="90271" bIns="45136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8" y="5"/>
            <a:ext cx="2918830" cy="492921"/>
          </a:xfrm>
          <a:prstGeom prst="rect">
            <a:avLst/>
          </a:prstGeom>
        </p:spPr>
        <p:txBody>
          <a:bodyPr vert="horz" lIns="90271" tIns="45136" rIns="90271" bIns="45136" rtlCol="0"/>
          <a:lstStyle>
            <a:lvl1pPr algn="r">
              <a:defRPr sz="1100"/>
            </a:lvl1pPr>
          </a:lstStyle>
          <a:p>
            <a:fld id="{EF1CD7F9-5C8D-42AE-A2C8-B2BA7068FEB2}" type="datetimeFigureOut">
              <a:rPr lang="ru-RU" smtClean="0"/>
              <a:pPr/>
              <a:t>02.09.2017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8" y="9371820"/>
            <a:ext cx="2918830" cy="492921"/>
          </a:xfrm>
          <a:prstGeom prst="rect">
            <a:avLst/>
          </a:prstGeom>
        </p:spPr>
        <p:txBody>
          <a:bodyPr vert="horz" lIns="90271" tIns="45136" rIns="90271" bIns="45136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8" y="9371820"/>
            <a:ext cx="2918830" cy="492921"/>
          </a:xfrm>
          <a:prstGeom prst="rect">
            <a:avLst/>
          </a:prstGeom>
        </p:spPr>
        <p:txBody>
          <a:bodyPr vert="horz" lIns="90271" tIns="45136" rIns="90271" bIns="45136" rtlCol="0" anchor="b"/>
          <a:lstStyle>
            <a:lvl1pPr algn="r">
              <a:defRPr sz="1100"/>
            </a:lvl1pPr>
          </a:lstStyle>
          <a:p>
            <a:fld id="{FF1F94FE-59C4-4ABB-8BD9-D68882024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51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8" y="4"/>
            <a:ext cx="2918830" cy="493312"/>
          </a:xfrm>
          <a:prstGeom prst="rect">
            <a:avLst/>
          </a:prstGeom>
        </p:spPr>
        <p:txBody>
          <a:bodyPr vert="horz" lIns="90271" tIns="45136" rIns="90271" bIns="45136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8" y="4"/>
            <a:ext cx="2918830" cy="493312"/>
          </a:xfrm>
          <a:prstGeom prst="rect">
            <a:avLst/>
          </a:prstGeom>
        </p:spPr>
        <p:txBody>
          <a:bodyPr vert="horz" lIns="90271" tIns="45136" rIns="90271" bIns="45136" rtlCol="0"/>
          <a:lstStyle>
            <a:lvl1pPr algn="r">
              <a:defRPr sz="1100"/>
            </a:lvl1pPr>
          </a:lstStyle>
          <a:p>
            <a:fld id="{8C6228AB-1AFB-4F73-86FF-3374CFC6C127}" type="datetimeFigureOut">
              <a:rPr lang="ru-RU" smtClean="0"/>
              <a:pPr/>
              <a:t>02.09.2017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741363"/>
            <a:ext cx="5243513" cy="3697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1" tIns="45136" rIns="90271" bIns="4513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8" y="4686499"/>
            <a:ext cx="5388610" cy="4439842"/>
          </a:xfrm>
          <a:prstGeom prst="rect">
            <a:avLst/>
          </a:prstGeom>
        </p:spPr>
        <p:txBody>
          <a:bodyPr vert="horz" lIns="90271" tIns="45136" rIns="90271" bIns="4513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8" y="9371291"/>
            <a:ext cx="2918830" cy="493312"/>
          </a:xfrm>
          <a:prstGeom prst="rect">
            <a:avLst/>
          </a:prstGeom>
        </p:spPr>
        <p:txBody>
          <a:bodyPr vert="horz" lIns="90271" tIns="45136" rIns="90271" bIns="45136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8" y="9371291"/>
            <a:ext cx="2918830" cy="493312"/>
          </a:xfrm>
          <a:prstGeom prst="rect">
            <a:avLst/>
          </a:prstGeom>
        </p:spPr>
        <p:txBody>
          <a:bodyPr vert="horz" lIns="90271" tIns="45136" rIns="90271" bIns="45136" rtlCol="0" anchor="b"/>
          <a:lstStyle>
            <a:lvl1pPr algn="r">
              <a:defRPr sz="1100"/>
            </a:lvl1pPr>
          </a:lstStyle>
          <a:p>
            <a:fld id="{C13E3833-E312-40CA-8B82-212A11C3E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16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3654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8275" algn="l" defTabSz="73654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36549" algn="l" defTabSz="73654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04824" algn="l" defTabSz="73654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73098" algn="l" defTabSz="73654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41373" algn="l" defTabSz="73654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09648" algn="l" defTabSz="73654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77922" algn="l" defTabSz="73654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46197" algn="l" defTabSz="73654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46125" y="741363"/>
            <a:ext cx="5243513" cy="36972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E3833-E312-40CA-8B82-212A11C3E34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46125" y="741363"/>
            <a:ext cx="5243513" cy="36972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B053C-B7E3-4065-AEAA-6B72EEDE6AA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974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46125" y="741363"/>
            <a:ext cx="5243513" cy="36972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B053C-B7E3-4065-AEAA-6B72EEDE6AA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459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46125" y="741363"/>
            <a:ext cx="5243513" cy="36972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B053C-B7E3-4065-AEAA-6B72EEDE6AA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116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46125" y="741363"/>
            <a:ext cx="5243513" cy="36972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B053C-B7E3-4065-AEAA-6B72EEDE6AA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315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095" y="1655519"/>
            <a:ext cx="6427074" cy="1142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4190" y="3019902"/>
            <a:ext cx="5292884" cy="13619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FBCE-35B1-4167-9CCE-A95F15D71A8E}" type="datetimeFigureOut">
              <a:rPr lang="ru-RU" smtClean="0"/>
              <a:pPr/>
              <a:t>02.09.2017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CAA5-3E2B-4401-B772-C046048116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422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FBCE-35B1-4167-9CCE-A95F15D71A8E}" type="datetimeFigureOut">
              <a:rPr lang="ru-RU" smtClean="0"/>
              <a:pPr/>
              <a:t>02.09.2017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CAA5-3E2B-4401-B772-C046048116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592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481916" y="213418"/>
            <a:ext cx="1701284" cy="45471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8063" y="213418"/>
            <a:ext cx="4977831" cy="45471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FBCE-35B1-4167-9CCE-A95F15D71A8E}" type="datetimeFigureOut">
              <a:rPr lang="ru-RU" smtClean="0"/>
              <a:pPr/>
              <a:t>02.09.2017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CAA5-3E2B-4401-B772-C046048116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687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FBCE-35B1-4167-9CCE-A95F15D71A8E}" type="datetimeFigureOut">
              <a:rPr lang="ru-RU" smtClean="0"/>
              <a:pPr/>
              <a:t>02.09.2017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CAA5-3E2B-4401-B772-C046048116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925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287" y="3424530"/>
            <a:ext cx="6427074" cy="105844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287" y="2258759"/>
            <a:ext cx="6427074" cy="1165770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82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365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0482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7309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4137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096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7792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4619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FBCE-35B1-4167-9CCE-A95F15D71A8E}" type="datetimeFigureOut">
              <a:rPr lang="ru-RU" smtClean="0"/>
              <a:pPr/>
              <a:t>02.09.2017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CAA5-3E2B-4401-B772-C046048116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033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8063" y="1243490"/>
            <a:ext cx="3339558" cy="3517051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43642" y="1243490"/>
            <a:ext cx="3339558" cy="3517051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FBCE-35B1-4167-9CCE-A95F15D71A8E}" type="datetimeFigureOut">
              <a:rPr lang="ru-RU" smtClean="0"/>
              <a:pPr/>
              <a:t>02.09.2017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CAA5-3E2B-4401-B772-C046048116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141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1192911"/>
            <a:ext cx="3340871" cy="497149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8275" indent="0">
              <a:buNone/>
              <a:defRPr sz="1600" b="1"/>
            </a:lvl2pPr>
            <a:lvl3pPr marL="736549" indent="0">
              <a:buNone/>
              <a:defRPr sz="1400" b="1"/>
            </a:lvl3pPr>
            <a:lvl4pPr marL="1104824" indent="0">
              <a:buNone/>
              <a:defRPr sz="1300" b="1"/>
            </a:lvl4pPr>
            <a:lvl5pPr marL="1473098" indent="0">
              <a:buNone/>
              <a:defRPr sz="1300" b="1"/>
            </a:lvl5pPr>
            <a:lvl6pPr marL="1841373" indent="0">
              <a:buNone/>
              <a:defRPr sz="1300" b="1"/>
            </a:lvl6pPr>
            <a:lvl7pPr marL="2209648" indent="0">
              <a:buNone/>
              <a:defRPr sz="1300" b="1"/>
            </a:lvl7pPr>
            <a:lvl8pPr marL="2577922" indent="0">
              <a:buNone/>
              <a:defRPr sz="1300" b="1"/>
            </a:lvl8pPr>
            <a:lvl9pPr marL="2946197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8063" y="1690059"/>
            <a:ext cx="3340871" cy="307048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41019" y="1192911"/>
            <a:ext cx="3342183" cy="497149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8275" indent="0">
              <a:buNone/>
              <a:defRPr sz="1600" b="1"/>
            </a:lvl2pPr>
            <a:lvl3pPr marL="736549" indent="0">
              <a:buNone/>
              <a:defRPr sz="1400" b="1"/>
            </a:lvl3pPr>
            <a:lvl4pPr marL="1104824" indent="0">
              <a:buNone/>
              <a:defRPr sz="1300" b="1"/>
            </a:lvl4pPr>
            <a:lvl5pPr marL="1473098" indent="0">
              <a:buNone/>
              <a:defRPr sz="1300" b="1"/>
            </a:lvl5pPr>
            <a:lvl6pPr marL="1841373" indent="0">
              <a:buNone/>
              <a:defRPr sz="1300" b="1"/>
            </a:lvl6pPr>
            <a:lvl7pPr marL="2209648" indent="0">
              <a:buNone/>
              <a:defRPr sz="1300" b="1"/>
            </a:lvl7pPr>
            <a:lvl8pPr marL="2577922" indent="0">
              <a:buNone/>
              <a:defRPr sz="1300" b="1"/>
            </a:lvl8pPr>
            <a:lvl9pPr marL="2946197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841019" y="1690059"/>
            <a:ext cx="3342183" cy="307048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FBCE-35B1-4167-9CCE-A95F15D71A8E}" type="datetimeFigureOut">
              <a:rPr lang="ru-RU" smtClean="0"/>
              <a:pPr/>
              <a:t>02.09.2017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CAA5-3E2B-4401-B772-C046048116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749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FBCE-35B1-4167-9CCE-A95F15D71A8E}" type="datetimeFigureOut">
              <a:rPr lang="ru-RU" smtClean="0"/>
              <a:pPr/>
              <a:t>02.09.2017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CAA5-3E2B-4401-B772-C046048116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92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FBCE-35B1-4167-9CCE-A95F15D71A8E}" type="datetimeFigureOut">
              <a:rPr lang="ru-RU" smtClean="0"/>
              <a:pPr/>
              <a:t>02.09.2017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CAA5-3E2B-4401-B772-C046048116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003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5" y="212182"/>
            <a:ext cx="2487603" cy="90301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6244" y="212185"/>
            <a:ext cx="4226956" cy="4548357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8065" y="1115194"/>
            <a:ext cx="2487603" cy="3645347"/>
          </a:xfrm>
        </p:spPr>
        <p:txBody>
          <a:bodyPr/>
          <a:lstStyle>
            <a:lvl1pPr marL="0" indent="0">
              <a:buNone/>
              <a:defRPr sz="1100"/>
            </a:lvl1pPr>
            <a:lvl2pPr marL="368275" indent="0">
              <a:buNone/>
              <a:defRPr sz="1000"/>
            </a:lvl2pPr>
            <a:lvl3pPr marL="736549" indent="0">
              <a:buNone/>
              <a:defRPr sz="800"/>
            </a:lvl3pPr>
            <a:lvl4pPr marL="1104824" indent="0">
              <a:buNone/>
              <a:defRPr sz="700"/>
            </a:lvl4pPr>
            <a:lvl5pPr marL="1473098" indent="0">
              <a:buNone/>
              <a:defRPr sz="700"/>
            </a:lvl5pPr>
            <a:lvl6pPr marL="1841373" indent="0">
              <a:buNone/>
              <a:defRPr sz="700"/>
            </a:lvl6pPr>
            <a:lvl7pPr marL="2209648" indent="0">
              <a:buNone/>
              <a:defRPr sz="700"/>
            </a:lvl7pPr>
            <a:lvl8pPr marL="2577922" indent="0">
              <a:buNone/>
              <a:defRPr sz="700"/>
            </a:lvl8pPr>
            <a:lvl9pPr marL="2946197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FBCE-35B1-4167-9CCE-A95F15D71A8E}" type="datetimeFigureOut">
              <a:rPr lang="ru-RU" smtClean="0"/>
              <a:pPr/>
              <a:t>02.09.2017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CAA5-3E2B-4401-B772-C046048116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59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060" y="3730467"/>
            <a:ext cx="4536758" cy="440403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2060" y="476177"/>
            <a:ext cx="4536758" cy="3197543"/>
          </a:xfrm>
        </p:spPr>
        <p:txBody>
          <a:bodyPr/>
          <a:lstStyle>
            <a:lvl1pPr marL="0" indent="0">
              <a:buNone/>
              <a:defRPr sz="2600"/>
            </a:lvl1pPr>
            <a:lvl2pPr marL="368275" indent="0">
              <a:buNone/>
              <a:defRPr sz="2300"/>
            </a:lvl2pPr>
            <a:lvl3pPr marL="736549" indent="0">
              <a:buNone/>
              <a:defRPr sz="1900"/>
            </a:lvl3pPr>
            <a:lvl4pPr marL="1104824" indent="0">
              <a:buNone/>
              <a:defRPr sz="1600"/>
            </a:lvl4pPr>
            <a:lvl5pPr marL="1473098" indent="0">
              <a:buNone/>
              <a:defRPr sz="1600"/>
            </a:lvl5pPr>
            <a:lvl6pPr marL="1841373" indent="0">
              <a:buNone/>
              <a:defRPr sz="1600"/>
            </a:lvl6pPr>
            <a:lvl7pPr marL="2209648" indent="0">
              <a:buNone/>
              <a:defRPr sz="1600"/>
            </a:lvl7pPr>
            <a:lvl8pPr marL="2577922" indent="0">
              <a:buNone/>
              <a:defRPr sz="1600"/>
            </a:lvl8pPr>
            <a:lvl9pPr marL="2946197" indent="0">
              <a:buNone/>
              <a:defRPr sz="16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2060" y="4170870"/>
            <a:ext cx="4536758" cy="625446"/>
          </a:xfrm>
        </p:spPr>
        <p:txBody>
          <a:bodyPr/>
          <a:lstStyle>
            <a:lvl1pPr marL="0" indent="0">
              <a:buNone/>
              <a:defRPr sz="1100"/>
            </a:lvl1pPr>
            <a:lvl2pPr marL="368275" indent="0">
              <a:buNone/>
              <a:defRPr sz="1000"/>
            </a:lvl2pPr>
            <a:lvl3pPr marL="736549" indent="0">
              <a:buNone/>
              <a:defRPr sz="800"/>
            </a:lvl3pPr>
            <a:lvl4pPr marL="1104824" indent="0">
              <a:buNone/>
              <a:defRPr sz="700"/>
            </a:lvl4pPr>
            <a:lvl5pPr marL="1473098" indent="0">
              <a:buNone/>
              <a:defRPr sz="700"/>
            </a:lvl5pPr>
            <a:lvl6pPr marL="1841373" indent="0">
              <a:buNone/>
              <a:defRPr sz="700"/>
            </a:lvl6pPr>
            <a:lvl7pPr marL="2209648" indent="0">
              <a:buNone/>
              <a:defRPr sz="700"/>
            </a:lvl7pPr>
            <a:lvl8pPr marL="2577922" indent="0">
              <a:buNone/>
              <a:defRPr sz="700"/>
            </a:lvl8pPr>
            <a:lvl9pPr marL="2946197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FBCE-35B1-4167-9CCE-A95F15D71A8E}" type="datetimeFigureOut">
              <a:rPr lang="ru-RU" smtClean="0"/>
              <a:pPr/>
              <a:t>02.09.2017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CAA5-3E2B-4401-B772-C046048116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172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213418"/>
            <a:ext cx="6805137" cy="888206"/>
          </a:xfrm>
          <a:prstGeom prst="rect">
            <a:avLst/>
          </a:prstGeom>
        </p:spPr>
        <p:txBody>
          <a:bodyPr vert="horz" lIns="73655" tIns="36827" rIns="73655" bIns="3682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1243490"/>
            <a:ext cx="6805137" cy="3517051"/>
          </a:xfrm>
          <a:prstGeom prst="rect">
            <a:avLst/>
          </a:prstGeom>
        </p:spPr>
        <p:txBody>
          <a:bodyPr vert="horz" lIns="73655" tIns="36827" rIns="73655" bIns="3682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8063" y="4939415"/>
            <a:ext cx="1764295" cy="283733"/>
          </a:xfrm>
          <a:prstGeom prst="rect">
            <a:avLst/>
          </a:prstGeom>
        </p:spPr>
        <p:txBody>
          <a:bodyPr vert="horz" lIns="73655" tIns="36827" rIns="73655" bIns="36827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AFBCE-35B1-4167-9CCE-A95F15D71A8E}" type="datetimeFigureOut">
              <a:rPr lang="ru-RU" smtClean="0"/>
              <a:pPr/>
              <a:t>02.09.2017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3432" y="4939415"/>
            <a:ext cx="2394400" cy="283733"/>
          </a:xfrm>
          <a:prstGeom prst="rect">
            <a:avLst/>
          </a:prstGeom>
        </p:spPr>
        <p:txBody>
          <a:bodyPr vert="horz" lIns="73655" tIns="36827" rIns="73655" bIns="36827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18905" y="4939415"/>
            <a:ext cx="1764295" cy="283733"/>
          </a:xfrm>
          <a:prstGeom prst="rect">
            <a:avLst/>
          </a:prstGeom>
        </p:spPr>
        <p:txBody>
          <a:bodyPr vert="horz" lIns="73655" tIns="36827" rIns="73655" bIns="36827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3CAA5-3E2B-4401-B772-C046048116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980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36549" rtl="0" eaLnBrk="1" latinLnBrk="0" hangingPunct="1"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6206" indent="-276206" algn="l" defTabSz="736549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98446" indent="-230172" algn="l" defTabSz="736549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20687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88961" indent="-184137" algn="l" defTabSz="736549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7236" indent="-184137" algn="l" defTabSz="736549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5510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3785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2060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30334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8275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6549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04824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73098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41373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09648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7922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46197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emf"/><Relationship Id="rId18" Type="http://schemas.openxmlformats.org/officeDocument/2006/relationships/image" Target="../media/image49.png"/><Relationship Id="rId3" Type="http://schemas.openxmlformats.org/officeDocument/2006/relationships/image" Target="../media/image34.png"/><Relationship Id="rId21" Type="http://schemas.openxmlformats.org/officeDocument/2006/relationships/image" Target="../media/image52.png"/><Relationship Id="rId7" Type="http://schemas.openxmlformats.org/officeDocument/2006/relationships/image" Target="../media/image38.jpeg"/><Relationship Id="rId12" Type="http://schemas.openxmlformats.org/officeDocument/2006/relationships/image" Target="../media/image43.png"/><Relationship Id="rId17" Type="http://schemas.openxmlformats.org/officeDocument/2006/relationships/image" Target="../media/image48.emf"/><Relationship Id="rId2" Type="http://schemas.openxmlformats.org/officeDocument/2006/relationships/image" Target="../media/image33.jpe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jpeg"/><Relationship Id="rId15" Type="http://schemas.openxmlformats.org/officeDocument/2006/relationships/image" Target="../media/image46.png"/><Relationship Id="rId10" Type="http://schemas.openxmlformats.org/officeDocument/2006/relationships/image" Target="../media/image41.jpe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jpeg"/><Relationship Id="rId22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00990" y="2815991"/>
            <a:ext cx="3312368" cy="194421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627" y="184745"/>
            <a:ext cx="5472608" cy="2033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  <a:cs typeface="Arial" panose="020B0604020202020204" pitchFamily="34" charset="0"/>
              </a:rPr>
              <a:t>THE NATIONAL ACCREDITATION SYSTEM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  <a:cs typeface="Arial" panose="020B0604020202020204" pitchFamily="34" charset="0"/>
              </a:rPr>
              <a:t>OF THE REPUBLIC OF BELARUS</a:t>
            </a:r>
            <a:endParaRPr kumimoji="0" lang="ru-RU" sz="3000" b="1" i="0" u="none" strike="noStrike" kern="1200" cap="none" spc="0" normalizeH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0" y="1800523"/>
            <a:ext cx="5488015" cy="1718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000" dirty="0" smtClean="0">
              <a:solidFill>
                <a:srgbClr val="393939">
                  <a:tint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500" b="1" dirty="0" smtClean="0">
                <a:solidFill>
                  <a:schemeClr val="accent4">
                    <a:lumMod val="7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Uladzimir Sharamkou</a:t>
            </a:r>
          </a:p>
          <a:p>
            <a:pPr marL="0" marR="0" lvl="0" indent="0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500" b="1" dirty="0" smtClean="0">
                <a:solidFill>
                  <a:schemeClr val="accent4">
                    <a:lumMod val="7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Alena Biadnarskaya</a:t>
            </a:r>
          </a:p>
          <a:p>
            <a:pPr marL="0" marR="0" lvl="0" indent="0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800" b="1" dirty="0" smtClean="0">
              <a:solidFill>
                <a:schemeClr val="accent4">
                  <a:lumMod val="75000"/>
                </a:schemeClr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BELARUSIAN STATE CENTRE FOR ACCREDITATION</a:t>
            </a:r>
            <a:endParaRPr lang="en-US" sz="1800" b="1" baseline="0" dirty="0" smtClean="0">
              <a:solidFill>
                <a:schemeClr val="accent4">
                  <a:lumMod val="75000"/>
                </a:schemeClr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u="none" strike="noStrike" kern="1200" cap="none" spc="0" normalizeH="0" baseline="0" noProof="0" dirty="0" smtClean="0">
              <a:ln>
                <a:noFill/>
              </a:ln>
              <a:solidFill>
                <a:srgbClr val="393939">
                  <a:tint val="75000"/>
                </a:srgbClr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497" y="3384699"/>
            <a:ext cx="2102867" cy="181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84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290" y="0"/>
            <a:ext cx="7002966" cy="580229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Tw Cen MT" panose="020B0602020104020603" pitchFamily="34" charset="0"/>
              </a:rPr>
              <a:t>FIELDS OF ACTIVITIES OF TESTING LABORATORIES</a:t>
            </a:r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8463216"/>
              </p:ext>
            </p:extLst>
          </p:nvPr>
        </p:nvGraphicFramePr>
        <p:xfrm>
          <a:off x="396255" y="662694"/>
          <a:ext cx="6912768" cy="3630105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3024336"/>
                <a:gridCol w="432048"/>
                <a:gridCol w="2808312"/>
                <a:gridCol w="648072"/>
              </a:tblGrid>
              <a:tr h="269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effectLst/>
                          <a:latin typeface="Tw Cen MT" panose="020B0602020104020603" pitchFamily="34" charset="0"/>
                        </a:rPr>
                        <a:t>Field of activity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6" marR="48566" marT="693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effectLst/>
                          <a:latin typeface="Tw Cen MT" panose="020B0602020104020603" pitchFamily="34" charset="0"/>
                        </a:rPr>
                        <a:t>TLs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6" marR="48566" marT="693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effectLst/>
                          <a:latin typeface="Tw Cen MT" panose="020B0602020104020603" pitchFamily="34" charset="0"/>
                        </a:rPr>
                        <a:t>Field of activity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6" marR="48566" marT="693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effectLst/>
                          <a:latin typeface="Tw Cen MT" panose="020B0602020104020603" pitchFamily="34" charset="0"/>
                        </a:rPr>
                        <a:t>TLs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6" marR="48566" marT="6938" marB="0" anchor="ctr"/>
                </a:tc>
              </a:tr>
              <a:tr h="408951">
                <a:tc>
                  <a:txBody>
                    <a:bodyPr/>
                    <a:lstStyle/>
                    <a:p>
                      <a:pPr marL="368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effectLst/>
                          <a:latin typeface="Tw Cen MT" panose="020B0602020104020603" pitchFamily="34" charset="0"/>
                        </a:rPr>
                        <a:t>Food and agricultural products, feed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6" marR="48566" marT="6938" marB="0" anchor="ctr"/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</a:rPr>
                        <a:t>539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6" marR="48566" marT="6938" marB="0" anchor="ctr"/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200" dirty="0" smtClean="0">
                          <a:effectLst/>
                          <a:latin typeface="Tw Cen MT" panose="020B0602020104020603" pitchFamily="34" charset="0"/>
                        </a:rPr>
                        <a:t>Industrial safety (non-destructive testing)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6" marR="48566" marT="6938" marB="0" anchor="ctr"/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</a:rPr>
                        <a:t>208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6" marR="48566" marT="6938" marB="0" anchor="ctr"/>
                </a:tc>
              </a:tr>
              <a:tr h="518295">
                <a:tc>
                  <a:txBody>
                    <a:bodyPr/>
                    <a:lstStyle/>
                    <a:p>
                      <a:pPr marL="368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effectLst/>
                          <a:latin typeface="Tw Cen MT" panose="020B0602020104020603" pitchFamily="34" charset="0"/>
                        </a:rPr>
                        <a:t>Biological objects, materials and fluids (from animals and humans)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6" marR="48566" marT="6938" marB="0" anchor="ctr"/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</a:rPr>
                        <a:t>148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6" marR="48566" marT="6938" marB="0" anchor="ctr"/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200" dirty="0" smtClean="0">
                          <a:effectLst/>
                          <a:latin typeface="Tw Cen MT" panose="020B0602020104020603" pitchFamily="34" charset="0"/>
                        </a:rPr>
                        <a:t>Pyrotechnic products, explosives, ammunition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6" marR="48566" marT="6938" marB="0" anchor="ctr"/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</a:rPr>
                        <a:t>3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6" marR="48566" marT="6938" marB="0" anchor="ctr"/>
                </a:tc>
              </a:tr>
              <a:tr h="408951">
                <a:tc>
                  <a:txBody>
                    <a:bodyPr/>
                    <a:lstStyle/>
                    <a:p>
                      <a:pPr marL="368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200" dirty="0" smtClean="0">
                          <a:effectLst/>
                          <a:latin typeface="Tw Cen MT" panose="020B0602020104020603" pitchFamily="34" charset="0"/>
                        </a:rPr>
                        <a:t>Fuel, oil products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6" marR="48566" marT="6938" marB="0" anchor="ctr"/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</a:rPr>
                        <a:t>60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6" marR="48566" marT="6938" marB="0" anchor="ctr"/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effectLst/>
                          <a:latin typeface="Tw Cen MT" panose="020B0602020104020603" pitchFamily="34" charset="0"/>
                        </a:rPr>
                        <a:t>Vehicles, including the UNECE Regulations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6" marR="48566" marT="6938" marB="0" anchor="ctr"/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</a:rPr>
                        <a:t>63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6" marR="48566" marT="6938" marB="0" anchor="ctr"/>
                </a:tc>
              </a:tr>
              <a:tr h="408951">
                <a:tc>
                  <a:txBody>
                    <a:bodyPr/>
                    <a:lstStyle/>
                    <a:p>
                      <a:pPr marL="368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effectLst/>
                          <a:latin typeface="Tw Cen MT" panose="020B0602020104020603" pitchFamily="34" charset="0"/>
                        </a:rPr>
                        <a:t>Chemical products (except petroleum products and fuel)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6" marR="48566" marT="6938" marB="0" anchor="ctr"/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</a:rPr>
                        <a:t>120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6" marR="48566" marT="6938" marB="0" anchor="ctr"/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200" dirty="0" smtClean="0">
                          <a:effectLst/>
                          <a:latin typeface="Tw Cen MT" panose="020B0602020104020603" pitchFamily="34" charset="0"/>
                        </a:rPr>
                        <a:t>Production of light industry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6" marR="48566" marT="6938" marB="0" anchor="ctr"/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</a:rPr>
                        <a:t>187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6" marR="48566" marT="6938" marB="0" anchor="ctr"/>
                </a:tc>
              </a:tr>
              <a:tr h="243123">
                <a:tc>
                  <a:txBody>
                    <a:bodyPr/>
                    <a:lstStyle/>
                    <a:p>
                      <a:pPr marL="368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200" dirty="0" smtClean="0">
                          <a:effectLst/>
                          <a:latin typeface="Tw Cen MT" panose="020B0602020104020603" pitchFamily="34" charset="0"/>
                        </a:rPr>
                        <a:t>Construction, furniture production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6" marR="48566" marT="6938" marB="0" anchor="ctr"/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</a:rPr>
                        <a:t>407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6" marR="48566" marT="6938" marB="0" anchor="ctr"/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200" dirty="0" smtClean="0">
                          <a:effectLst/>
                          <a:latin typeface="Tw Cen MT" panose="020B0602020104020603" pitchFamily="34" charset="0"/>
                        </a:rPr>
                        <a:t>Pharmaceutical products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6" marR="48566" marT="6938" marB="0" anchor="ctr"/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</a:rPr>
                        <a:t>64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6" marR="48566" marT="6938" marB="0" anchor="ctr"/>
                </a:tc>
              </a:tr>
              <a:tr h="408951">
                <a:tc>
                  <a:txBody>
                    <a:bodyPr/>
                    <a:lstStyle/>
                    <a:p>
                      <a:pPr marL="368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200" dirty="0" smtClean="0">
                          <a:effectLst/>
                          <a:latin typeface="Tw Cen MT" panose="020B0602020104020603" pitchFamily="34" charset="0"/>
                        </a:rPr>
                        <a:t>Radio-electronics, low-voltage equipment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6" marR="48566" marT="6938" marB="0" anchor="ctr"/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</a:rPr>
                        <a:t>96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6" marR="48566" marT="6938" marB="0" anchor="ctr"/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200" dirty="0" smtClean="0">
                          <a:effectLst/>
                          <a:latin typeface="Tw Cen MT" panose="020B0602020104020603" pitchFamily="34" charset="0"/>
                        </a:rPr>
                        <a:t>Environmental protection, water supply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6" marR="48566" marT="6938" marB="0" anchor="ctr"/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</a:rPr>
                        <a:t>550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6" marR="48566" marT="6938" marB="0" anchor="ctr"/>
                </a:tc>
              </a:tr>
              <a:tr h="347409">
                <a:tc>
                  <a:txBody>
                    <a:bodyPr/>
                    <a:lstStyle/>
                    <a:p>
                      <a:pPr marL="368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200" dirty="0" smtClean="0">
                          <a:effectLst/>
                          <a:latin typeface="Tw Cen MT" panose="020B0602020104020603" pitchFamily="34" charset="0"/>
                        </a:rPr>
                        <a:t>Electrical installations, optical equipment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6" marR="48566" marT="6938" marB="0" anchor="ctr"/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</a:rPr>
                        <a:t>849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6" marR="48566" marT="6938" marB="0" anchor="ctr"/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200" dirty="0" smtClean="0">
                          <a:effectLst/>
                          <a:latin typeface="Tw Cen MT" panose="020B0602020104020603" pitchFamily="34" charset="0"/>
                        </a:rPr>
                        <a:t>Occupational Safety and Health</a:t>
                      </a:r>
                      <a:endParaRPr lang="en-GB" sz="1400" b="0" kern="1200" dirty="0"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8566" marR="48566" marT="6938" marB="0" anchor="ctr"/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</a:rPr>
                        <a:t>501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6" marR="48566" marT="6938" marB="0" anchor="ctr"/>
                </a:tc>
              </a:tr>
              <a:tr h="107917">
                <a:tc>
                  <a:txBody>
                    <a:bodyPr/>
                    <a:lstStyle/>
                    <a:p>
                      <a:pPr marL="368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effectLst/>
                          <a:latin typeface="Tw Cen MT" panose="020B0602020104020603" pitchFamily="34" charset="0"/>
                        </a:rPr>
                        <a:t>Engineering</a:t>
                      </a:r>
                      <a:r>
                        <a:rPr lang="ru-RU" sz="1400" b="0" kern="1200" dirty="0" smtClean="0">
                          <a:effectLst/>
                        </a:rPr>
                        <a:t>, </a:t>
                      </a:r>
                      <a:r>
                        <a:rPr lang="en-US" sz="1400" b="0" kern="1200" dirty="0" smtClean="0">
                          <a:effectLst/>
                          <a:latin typeface="Tw Cen MT" panose="020B0602020104020603" pitchFamily="34" charset="0"/>
                        </a:rPr>
                        <a:t>machine-tool</a:t>
                      </a:r>
                      <a:r>
                        <a:rPr lang="en-US" sz="1400" b="0" kern="1200" baseline="0" dirty="0" smtClean="0">
                          <a:effectLst/>
                          <a:latin typeface="Tw Cen MT" panose="020B0602020104020603" pitchFamily="34" charset="0"/>
                        </a:rPr>
                        <a:t> manufacture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6" marR="48566" marT="6938" marB="0" anchor="ctr"/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</a:rPr>
                        <a:t>9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6" marR="48566" marT="6938" marB="0" anchor="ctr"/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effectLst/>
                          <a:latin typeface="Tw Cen MT" panose="020B0602020104020603" pitchFamily="34" charset="0"/>
                        </a:rPr>
                        <a:t>Other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6" marR="48566" marT="6938" marB="0" anchor="ctr"/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</a:rPr>
                        <a:t>383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6" marR="48566" marT="6938" marB="0" anchor="ctr"/>
                </a:tc>
              </a:tr>
            </a:tbl>
          </a:graphicData>
        </a:graphic>
      </p:graphicFrame>
      <p:pic>
        <p:nvPicPr>
          <p:cNvPr id="1025" name="Picture 1" descr="C:\Users\Astapenko\Desktop\LC-MS-MS-mycotoxin-tes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19" y="4383845"/>
            <a:ext cx="2970237" cy="70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stapenko\Desktop\IMR-Inspection-e144672282721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671" y="4383542"/>
            <a:ext cx="1872208" cy="70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290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561263" cy="903011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Tw Cen MT" panose="020B0602020104020603" pitchFamily="34" charset="0"/>
              </a:rPr>
              <a:t>THESE REGULATORS RELY ON THE </a:t>
            </a:r>
            <a:r>
              <a:rPr lang="en-US" sz="2400" dirty="0" smtClean="0">
                <a:latin typeface="Tw Cen MT" panose="020B0602020104020603" pitchFamily="34" charset="0"/>
              </a:rPr>
              <a:t>RESULTS </a:t>
            </a:r>
            <a:r>
              <a:rPr lang="en-US" sz="2400" dirty="0">
                <a:latin typeface="Tw Cen MT" panose="020B0602020104020603" pitchFamily="34" charset="0"/>
              </a:rPr>
              <a:t>OF ACCREDITED </a:t>
            </a:r>
            <a:r>
              <a:rPr lang="en-US" sz="2400" dirty="0" smtClean="0">
                <a:latin typeface="Tw Cen MT" panose="020B0602020104020603" pitchFamily="34" charset="0"/>
              </a:rPr>
              <a:t>TESTING LABORATORIES</a:t>
            </a:r>
            <a:endParaRPr lang="ru-RU" sz="2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107399"/>
              </p:ext>
            </p:extLst>
          </p:nvPr>
        </p:nvGraphicFramePr>
        <p:xfrm>
          <a:off x="540271" y="1008435"/>
          <a:ext cx="6696744" cy="4034625"/>
        </p:xfrm>
        <a:graphic>
          <a:graphicData uri="http://schemas.openxmlformats.org/drawingml/2006/table">
            <a:tbl>
              <a:tblPr firstRow="1" firstCol="1" bandRow="1" bandCol="1">
                <a:tableStyleId>{17292A2E-F333-43FB-9621-5CBBE7FDCDCB}</a:tableStyleId>
              </a:tblPr>
              <a:tblGrid>
                <a:gridCol w="2742433"/>
                <a:gridCol w="477244"/>
                <a:gridCol w="2249867"/>
                <a:gridCol w="1227200"/>
              </a:tblGrid>
              <a:tr h="278548">
                <a:tc>
                  <a:txBody>
                    <a:bodyPr/>
                    <a:lstStyle/>
                    <a:p>
                      <a:pPr indent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w Cen MT" panose="020B0602020104020603" pitchFamily="34" charset="0"/>
                        </a:rPr>
                        <a:t>Regulator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89" marR="60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TLs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89" marR="60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w Cen MT" panose="020B0602020104020603" pitchFamily="34" charset="0"/>
                        </a:rPr>
                        <a:t>Regulator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89" marR="60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TLs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89" marR="60789" marT="0" marB="0" anchor="ctr"/>
                </a:tc>
              </a:tr>
              <a:tr h="4023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Tw Cen MT" panose="020B0602020104020603" pitchFamily="34" charset="0"/>
                        </a:rPr>
                        <a:t>State Committee  for</a:t>
                      </a:r>
                      <a:r>
                        <a:rPr lang="en-US" sz="1400" b="0" baseline="0" dirty="0" smtClean="0">
                          <a:effectLst/>
                          <a:latin typeface="Tw Cen MT" panose="020B0602020104020603" pitchFamily="34" charset="0"/>
                        </a:rPr>
                        <a:t> Standardization 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89" marR="60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44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89" marR="60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Tw Cen MT" panose="020B0602020104020603" pitchFamily="34" charset="0"/>
                        </a:rPr>
                        <a:t>Ministry of agriculture and food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89" marR="60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235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89" marR="60789" marT="0" marB="0" anchor="ctr"/>
                </a:tc>
              </a:tr>
              <a:tr h="4023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Tw Cen MT" panose="020B0602020104020603" pitchFamily="34" charset="0"/>
                        </a:rPr>
                        <a:t>National</a:t>
                      </a:r>
                      <a:r>
                        <a:rPr lang="en-US" sz="1400" b="0" baseline="0" dirty="0" smtClean="0">
                          <a:effectLst/>
                          <a:latin typeface="Tw Cen MT" panose="020B0602020104020603" pitchFamily="34" charset="0"/>
                        </a:rPr>
                        <a:t> Academy of Sciences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89" marR="60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47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89" marR="60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Tw Cen MT" panose="020B0602020104020603" pitchFamily="34" charset="0"/>
                        </a:rPr>
                        <a:t>Ministry of Natural Recourses and Environmental Protection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89" marR="60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16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89" marR="60789" marT="0" marB="0" anchor="ctr"/>
                </a:tc>
              </a:tr>
              <a:tr h="402354">
                <a:tc>
                  <a:txBody>
                    <a:bodyPr/>
                    <a:lstStyle/>
                    <a:p>
                      <a:pPr indent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Tw Cen MT" panose="020B0602020104020603" pitchFamily="34" charset="0"/>
                        </a:rPr>
                        <a:t>Ministry of Architecture and Construction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89" marR="60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144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89" marR="60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Tw Cen MT" panose="020B0602020104020603" pitchFamily="34" charset="0"/>
                        </a:rPr>
                        <a:t>Ministry of Trade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89" marR="60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7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89" marR="60789" marT="0" marB="0" anchor="ctr"/>
                </a:tc>
              </a:tr>
              <a:tr h="402354">
                <a:tc>
                  <a:txBody>
                    <a:bodyPr/>
                    <a:lstStyle/>
                    <a:p>
                      <a:pPr indent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Ministry of Housing and Communal Services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89" marR="60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153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89" marR="60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Tw Cen MT" panose="020B0602020104020603" pitchFamily="34" charset="0"/>
                        </a:rPr>
                        <a:t>Ministry of Transport and Communications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89" marR="60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91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89" marR="60789" marT="0" marB="0" anchor="ctr"/>
                </a:tc>
              </a:tr>
              <a:tr h="201177">
                <a:tc>
                  <a:txBody>
                    <a:bodyPr/>
                    <a:lstStyle/>
                    <a:p>
                      <a:pPr indent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Ministry</a:t>
                      </a:r>
                      <a:r>
                        <a:rPr lang="en-US" sz="1400" b="0" baseline="0" dirty="0" smtClean="0"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of Health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89" marR="60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166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89" marR="60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Tw Cen MT" panose="020B0602020104020603" pitchFamily="34" charset="0"/>
                        </a:rPr>
                        <a:t>Ministry of Energy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89" marR="60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196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89" marR="60789" marT="0" marB="0" anchor="ctr"/>
                </a:tc>
              </a:tr>
              <a:tr h="402354">
                <a:tc>
                  <a:txBody>
                    <a:bodyPr/>
                    <a:lstStyle/>
                    <a:p>
                      <a:pPr indent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Tw Cen MT" panose="020B0602020104020603" pitchFamily="34" charset="0"/>
                        </a:rPr>
                        <a:t>Ministry of Forest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89" marR="60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35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89" marR="6078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Tw Cen MT" panose="020B0602020104020603" pitchFamily="34" charset="0"/>
                        </a:rPr>
                        <a:t>Ministry of transport and Communications</a:t>
                      </a:r>
                      <a:endParaRPr lang="ru-RU" sz="1400" b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89" marR="6078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</a:rPr>
                        <a:t>19</a:t>
                      </a:r>
                      <a:endParaRPr lang="ru-RU" sz="14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89" marR="60789" marT="0" marB="0" anchor="ctr"/>
                </a:tc>
              </a:tr>
              <a:tr h="343872">
                <a:tc>
                  <a:txBody>
                    <a:bodyPr/>
                    <a:lstStyle/>
                    <a:p>
                      <a:pPr indent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Tw Cen MT" panose="020B0602020104020603" pitchFamily="34" charset="0"/>
                        </a:rPr>
                        <a:t>Ministry of  Defense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89" marR="60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14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89" marR="60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err="1" smtClean="0">
                          <a:effectLst/>
                          <a:latin typeface="Tw Cen MT" panose="020B0602020104020603" pitchFamily="34" charset="0"/>
                        </a:rPr>
                        <a:t>Belneftechim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89" marR="60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88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89" marR="60789" marT="0" marB="0" anchor="ctr"/>
                </a:tc>
              </a:tr>
              <a:tr h="343872">
                <a:tc>
                  <a:txBody>
                    <a:bodyPr/>
                    <a:lstStyle/>
                    <a:p>
                      <a:pPr indent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Tw Cen MT" panose="020B0602020104020603" pitchFamily="34" charset="0"/>
                        </a:rPr>
                        <a:t>Ministry of Education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89" marR="60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33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89" marR="60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err="1" smtClean="0">
                          <a:effectLst/>
                          <a:latin typeface="Tw Cen MT" panose="020B0602020104020603" pitchFamily="34" charset="0"/>
                        </a:rPr>
                        <a:t>Bellegprom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89" marR="60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23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89" marR="60789" marT="0" marB="0" anchor="ctr"/>
                </a:tc>
              </a:tr>
              <a:tr h="508013">
                <a:tc>
                  <a:txBody>
                    <a:bodyPr/>
                    <a:lstStyle/>
                    <a:p>
                      <a:pPr indent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Ministry</a:t>
                      </a:r>
                      <a:r>
                        <a:rPr lang="en-US" sz="1400" b="0" baseline="0" dirty="0" smtClean="0"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for Emergency Situations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89" marR="60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89" marR="60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err="1" smtClean="0">
                          <a:effectLst/>
                          <a:latin typeface="Tw Cen MT" panose="020B0602020104020603" pitchFamily="34" charset="0"/>
                        </a:rPr>
                        <a:t>Bellesbumprom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89" marR="60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89" marR="60789" marT="0" marB="0" anchor="ctr"/>
                </a:tc>
              </a:tr>
              <a:tr h="201177">
                <a:tc>
                  <a:txBody>
                    <a:bodyPr/>
                    <a:lstStyle/>
                    <a:p>
                      <a:pPr indent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Tw Cen MT" panose="020B0602020104020603" pitchFamily="34" charset="0"/>
                        </a:rPr>
                        <a:t>Ministry of Industry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89" marR="60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154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89" marR="60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err="1" smtClean="0"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Belgospisheprom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89" marR="60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39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89" marR="6078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8981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255" y="288355"/>
            <a:ext cx="6786942" cy="466798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Tw Cen MT" panose="020B0602020104020603" pitchFamily="34" charset="0"/>
              </a:rPr>
              <a:t>CERTIFICATION BODIES</a:t>
            </a: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9738539"/>
              </p:ext>
            </p:extLst>
          </p:nvPr>
        </p:nvGraphicFramePr>
        <p:xfrm>
          <a:off x="666285" y="1080443"/>
          <a:ext cx="630070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684287" y="792411"/>
            <a:ext cx="6408712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125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263" y="360363"/>
            <a:ext cx="6858950" cy="508221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Tw Cen MT" panose="020B0602020104020603" pitchFamily="34" charset="0"/>
              </a:rPr>
              <a:t>FIELDS OF ACTIVITIES </a:t>
            </a:r>
            <a:r>
              <a:rPr lang="en-US" sz="2400" dirty="0" smtClean="0">
                <a:latin typeface="Tw Cen MT" panose="020B0602020104020603" pitchFamily="34" charset="0"/>
              </a:rPr>
              <a:t>OF ACCREDITED </a:t>
            </a:r>
            <a:br>
              <a:rPr lang="en-US" sz="2400" dirty="0" smtClean="0">
                <a:latin typeface="Tw Cen MT" panose="020B0602020104020603" pitchFamily="34" charset="0"/>
              </a:rPr>
            </a:br>
            <a:r>
              <a:rPr lang="en-US" sz="2400" dirty="0" smtClean="0">
                <a:latin typeface="Tw Cen MT" panose="020B0602020104020603" pitchFamily="34" charset="0"/>
              </a:rPr>
              <a:t>PRODUCT CERTIFICATION BODIES </a:t>
            </a:r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8056983"/>
              </p:ext>
            </p:extLst>
          </p:nvPr>
        </p:nvGraphicFramePr>
        <p:xfrm>
          <a:off x="468263" y="1008435"/>
          <a:ext cx="6768752" cy="3291552"/>
        </p:xfrm>
        <a:graphic>
          <a:graphicData uri="http://schemas.openxmlformats.org/drawingml/2006/table">
            <a:tbl>
              <a:tblPr firstRow="1" firstCol="1" bandRow="1" bandCol="1">
                <a:tableStyleId>{17292A2E-F333-43FB-9621-5CBBE7FDCDCB}</a:tableStyleId>
              </a:tblPr>
              <a:tblGrid>
                <a:gridCol w="2833432"/>
                <a:gridCol w="787064"/>
                <a:gridCol w="2439898"/>
                <a:gridCol w="708358"/>
              </a:tblGrid>
              <a:tr h="350103"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w Cen MT" panose="020B0602020104020603" pitchFamily="34" charset="0"/>
                        </a:rPr>
                        <a:t>FIELD OF ACTIVITIES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w Cen MT" panose="020B0602020104020603" pitchFamily="34" charset="0"/>
                        </a:rPr>
                        <a:t>CB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w Cen MT" panose="020B0602020104020603" pitchFamily="34" charset="0"/>
                        </a:rPr>
                        <a:t>FIELD OF ACTIVITIES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/>
                        </a:rPr>
                        <a:t>CB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0103"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effectLst/>
                          <a:latin typeface="Tw Cen MT" panose="020B0602020104020603" pitchFamily="34" charset="0"/>
                        </a:rPr>
                        <a:t>Individual protection means</a:t>
                      </a:r>
                      <a:endParaRPr lang="en-GB" sz="1400" b="0" dirty="0"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19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effectLst/>
                          <a:latin typeface="Tw Cen MT" panose="020B0602020104020603" pitchFamily="34" charset="0"/>
                        </a:rPr>
                        <a:t>Mechanical engineering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effectLst/>
                        </a:rPr>
                        <a:t>21</a:t>
                      </a:r>
                      <a:endParaRPr lang="ru-RU" sz="14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0103"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Tw Cen MT" panose="020B0602020104020603" pitchFamily="34" charset="0"/>
                        </a:rPr>
                        <a:t>Products for children and teenagers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29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effectLst/>
                          <a:latin typeface="Tw Cen MT" panose="020B0602020104020603" pitchFamily="34" charset="0"/>
                        </a:rPr>
                        <a:t>Transport, including railway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effectLst/>
                        </a:rPr>
                        <a:t>13</a:t>
                      </a:r>
                      <a:endParaRPr lang="ru-RU" sz="14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0103"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effectLst/>
                          <a:latin typeface="Tw Cen MT" panose="020B0602020104020603" pitchFamily="34" charset="0"/>
                        </a:rPr>
                        <a:t>Packaging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27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effectLst/>
                          <a:latin typeface="Tw Cen MT" panose="020B0602020104020603" pitchFamily="34" charset="0"/>
                        </a:rPr>
                        <a:t>Petroleum products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effectLst/>
                        </a:rPr>
                        <a:t>6</a:t>
                      </a:r>
                      <a:endParaRPr lang="ru-RU" sz="14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0184"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effectLst/>
                          <a:latin typeface="Tw Cen MT" panose="020B0602020104020603" pitchFamily="34" charset="0"/>
                        </a:rPr>
                        <a:t>Perfume and cosmetic products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18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Tw Cen MT" panose="020B0602020104020603" pitchFamily="34" charset="0"/>
                        </a:rPr>
                        <a:t>Equipment for work in explosive environments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effectLst/>
                        </a:rPr>
                        <a:t>7</a:t>
                      </a:r>
                      <a:endParaRPr lang="ru-RU" sz="14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0103"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effectLst/>
                          <a:latin typeface="Tw Cen MT" panose="020B0602020104020603" pitchFamily="34" charset="0"/>
                        </a:rPr>
                        <a:t>Toys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effectLst/>
                          <a:latin typeface="Tw Cen MT" panose="020B0602020104020603" pitchFamily="34" charset="0"/>
                        </a:rPr>
                        <a:t>Food products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effectLst/>
                        </a:rPr>
                        <a:t>26</a:t>
                      </a:r>
                      <a:endParaRPr lang="ru-RU" sz="14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0103"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effectLst/>
                          <a:latin typeface="Tw Cen MT" panose="020B0602020104020603" pitchFamily="34" charset="0"/>
                        </a:rPr>
                        <a:t>Pyrotechnic products, weapons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effectLst/>
                          <a:latin typeface="Tw Cen MT" panose="020B0602020104020603" pitchFamily="34" charset="0"/>
                        </a:rPr>
                        <a:t>Construction Products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effectLst/>
                        </a:rPr>
                        <a:t>32</a:t>
                      </a:r>
                      <a:endParaRPr lang="ru-RU" sz="14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0103"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effectLst/>
                          <a:latin typeface="Tw Cen MT" panose="020B0602020104020603" pitchFamily="34" charset="0"/>
                        </a:rPr>
                        <a:t>Light industry products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27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effectLst/>
                          <a:latin typeface="Tw Cen MT" panose="020B0602020104020603" pitchFamily="34" charset="0"/>
                        </a:rPr>
                        <a:t>Information Technology</a:t>
                      </a:r>
                      <a:endParaRPr lang="en-GB" sz="1400" b="0" dirty="0"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effectLst/>
                        </a:rPr>
                        <a:t>1</a:t>
                      </a:r>
                      <a:endParaRPr lang="ru-RU" sz="14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0103"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effectLst/>
                          <a:latin typeface="Tw Cen MT" panose="020B0602020104020603" pitchFamily="34" charset="0"/>
                        </a:rPr>
                        <a:t>Low-voltage equipment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effectLst/>
                          <a:latin typeface="Tw Cen MT" panose="020B0602020104020603" pitchFamily="34" charset="0"/>
                        </a:rPr>
                        <a:t>Furniture and woodworking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effectLst/>
                        </a:rPr>
                        <a:t>17</a:t>
                      </a:r>
                      <a:endParaRPr lang="ru-RU" sz="14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9738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263" y="212182"/>
            <a:ext cx="6768752" cy="903011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Tw Cen MT" panose="020B0602020104020603" pitchFamily="34" charset="0"/>
              </a:rPr>
              <a:t>FIELDS OF ACTIVITIES OF ACCREDITED </a:t>
            </a:r>
            <a:br>
              <a:rPr lang="en-US" sz="2400" dirty="0">
                <a:latin typeface="Tw Cen MT" panose="020B0602020104020603" pitchFamily="34" charset="0"/>
              </a:rPr>
            </a:br>
            <a:r>
              <a:rPr lang="en-US" sz="2400" dirty="0" smtClean="0">
                <a:latin typeface="Tw Cen MT" panose="020B0602020104020603" pitchFamily="34" charset="0"/>
              </a:rPr>
              <a:t>MANAGEMENT SYSTEM CERTIFICATION </a:t>
            </a:r>
            <a:r>
              <a:rPr lang="en-US" sz="2400" dirty="0">
                <a:latin typeface="Tw Cen MT" panose="020B0602020104020603" pitchFamily="34" charset="0"/>
              </a:rPr>
              <a:t>BODIES </a:t>
            </a: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429557"/>
              </p:ext>
            </p:extLst>
          </p:nvPr>
        </p:nvGraphicFramePr>
        <p:xfrm>
          <a:off x="759927" y="1296467"/>
          <a:ext cx="6192688" cy="2808313"/>
        </p:xfrm>
        <a:graphic>
          <a:graphicData uri="http://schemas.openxmlformats.org/drawingml/2006/table">
            <a:tbl>
              <a:tblPr firstRow="1" firstCol="1" bandRow="1" bandCol="1">
                <a:tableStyleId>{17292A2E-F333-43FB-9621-5CBBE7FDCDCB}</a:tableStyleId>
              </a:tblPr>
              <a:tblGrid>
                <a:gridCol w="1944216"/>
                <a:gridCol w="1224136"/>
                <a:gridCol w="1728192"/>
                <a:gridCol w="1296144"/>
              </a:tblGrid>
              <a:tr h="716568"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w Cen MT" panose="020B0602020104020603" pitchFamily="34" charset="0"/>
                        </a:rPr>
                        <a:t>Standard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w Cen MT" panose="020B0602020104020603" pitchFamily="34" charset="0"/>
                        </a:rPr>
                        <a:t>Certification</a:t>
                      </a:r>
                      <a:r>
                        <a:rPr lang="en-US" sz="1600" baseline="0" dirty="0" smtClean="0">
                          <a:effectLst/>
                          <a:latin typeface="Tw Cen MT" panose="020B0602020104020603" pitchFamily="34" charset="0"/>
                        </a:rPr>
                        <a:t> bodies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w Cen MT" panose="020B0602020104020603" pitchFamily="34" charset="0"/>
                        </a:rPr>
                        <a:t>Standard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w Cen MT" panose="020B0602020104020603" pitchFamily="34" charset="0"/>
                        </a:rPr>
                        <a:t>Certification</a:t>
                      </a:r>
                      <a:r>
                        <a:rPr lang="en-US" sz="1600" baseline="0" dirty="0" smtClean="0">
                          <a:effectLst/>
                          <a:latin typeface="Tw Cen MT" panose="020B0602020104020603" pitchFamily="34" charset="0"/>
                        </a:rPr>
                        <a:t> bodies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8349"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</a:rPr>
                        <a:t>STB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ISO 9001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w Cen MT" panose="020B0602020104020603" pitchFamily="34" charset="0"/>
                        </a:rPr>
                        <a:t>STB</a:t>
                      </a:r>
                      <a:r>
                        <a:rPr lang="ru-RU" sz="1400" b="1" dirty="0" smtClean="0">
                          <a:effectLst/>
                        </a:rPr>
                        <a:t> </a:t>
                      </a:r>
                      <a:r>
                        <a:rPr lang="ru-RU" sz="1400" b="1" dirty="0">
                          <a:effectLst/>
                        </a:rPr>
                        <a:t>ISO/TC 16949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8349"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</a:rPr>
                        <a:t>STB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18001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w Cen MT" panose="020B0602020104020603" pitchFamily="34" charset="0"/>
                        </a:rPr>
                        <a:t>STB</a:t>
                      </a:r>
                      <a:r>
                        <a:rPr lang="ru-RU" sz="1400" b="1" dirty="0" smtClean="0">
                          <a:effectLst/>
                        </a:rPr>
                        <a:t> </a:t>
                      </a:r>
                      <a:r>
                        <a:rPr lang="ru-RU" sz="1400" b="1" dirty="0">
                          <a:effectLst/>
                        </a:rPr>
                        <a:t>ISO/IEC 27001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8349"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</a:rPr>
                        <a:t>STB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ISO 14001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w Cen MT" panose="020B0602020104020603" pitchFamily="34" charset="0"/>
                        </a:rPr>
                        <a:t>STB</a:t>
                      </a:r>
                      <a:r>
                        <a:rPr lang="ru-RU" sz="1400" b="1" dirty="0" smtClean="0">
                          <a:effectLst/>
                        </a:rPr>
                        <a:t> </a:t>
                      </a:r>
                      <a:r>
                        <a:rPr lang="ru-RU" sz="1400" b="1" dirty="0">
                          <a:effectLst/>
                        </a:rPr>
                        <a:t>ISO 50001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8349"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</a:rPr>
                        <a:t>HASSP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w Cen MT" panose="020B0602020104020603" pitchFamily="34" charset="0"/>
                        </a:rPr>
                        <a:t>STB</a:t>
                      </a:r>
                      <a:r>
                        <a:rPr lang="ru-RU" sz="1400" b="1" dirty="0" smtClean="0">
                          <a:effectLst/>
                        </a:rPr>
                        <a:t> </a:t>
                      </a:r>
                      <a:r>
                        <a:rPr lang="ru-RU" sz="1400" b="1" dirty="0">
                          <a:effectLst/>
                        </a:rPr>
                        <a:t>ISO 13485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8349"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</a:rPr>
                        <a:t>STB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ISO 22000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w Cen MT" panose="020B0602020104020603" pitchFamily="34" charset="0"/>
                        </a:rPr>
                        <a:t>STB</a:t>
                      </a:r>
                      <a:r>
                        <a:rPr lang="ru-RU" sz="1400" b="1" dirty="0" smtClean="0">
                          <a:effectLst/>
                        </a:rPr>
                        <a:t> </a:t>
                      </a:r>
                      <a:r>
                        <a:rPr lang="ru-RU" sz="1400" b="1" dirty="0">
                          <a:effectLst/>
                        </a:rPr>
                        <a:t>В 15.004-2009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6295" y="4392810"/>
            <a:ext cx="489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  <a:buClr>
                <a:schemeClr val="bg1">
                  <a:lumMod val="50000"/>
                </a:schemeClr>
              </a:buClr>
              <a:buNone/>
            </a:pP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*STB – National standards that are identical 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international</a:t>
            </a:r>
            <a:endParaRPr lang="ru-RU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521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5" y="212182"/>
            <a:ext cx="6498910" cy="903011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Tw Cen MT" panose="020B0602020104020603" pitchFamily="34" charset="0"/>
              </a:rPr>
              <a:t>FIELDS OF ACTIVITIES OF ACCREDITED </a:t>
            </a:r>
            <a:br>
              <a:rPr lang="en-US" sz="2400" dirty="0">
                <a:latin typeface="Tw Cen MT" panose="020B0602020104020603" pitchFamily="34" charset="0"/>
              </a:rPr>
            </a:br>
            <a:r>
              <a:rPr lang="en-US" sz="2400" dirty="0">
                <a:latin typeface="Tw Cen MT" panose="020B0602020104020603" pitchFamily="34" charset="0"/>
              </a:rPr>
              <a:t>MANAGEMENT SYSTEM CERTIFICATION BODIES </a:t>
            </a: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499445"/>
              </p:ext>
            </p:extLst>
          </p:nvPr>
        </p:nvGraphicFramePr>
        <p:xfrm>
          <a:off x="900311" y="1224459"/>
          <a:ext cx="5544616" cy="3810000"/>
        </p:xfrm>
        <a:graphic>
          <a:graphicData uri="http://schemas.openxmlformats.org/drawingml/2006/table">
            <a:tbl>
              <a:tblPr firstRow="1" firstCol="1" bandRow="1" bandCol="1">
                <a:tableStyleId>{17292A2E-F333-43FB-9621-5CBBE7FDCDCB}</a:tableStyleId>
              </a:tblPr>
              <a:tblGrid>
                <a:gridCol w="4536504"/>
                <a:gridCol w="1008112"/>
              </a:tblGrid>
              <a:tr h="180097"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w Cen MT" panose="020B0602020104020603" pitchFamily="34" charset="0"/>
                        </a:rPr>
                        <a:t>FIELD OF ACTIVITIES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90" marR="650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w Cen MT" panose="020B0602020104020603" pitchFamily="34" charset="0"/>
                        </a:rPr>
                        <a:t>CBs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90" marR="65090" marT="0" marB="0" anchor="ctr"/>
                </a:tc>
              </a:tr>
              <a:tr h="307141"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</a:rPr>
                        <a:t>Services in the field of construction, woodworking, furniture manufacturing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90" marR="65090" marT="0" marB="0" anchor="b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26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90" marR="65090" marT="0" marB="0" anchor="b"/>
                </a:tc>
              </a:tr>
              <a:tr h="158302"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Tw Cen MT" panose="020B0602020104020603" pitchFamily="34" charset="0"/>
                        </a:rPr>
                        <a:t>Services of hairdressing salons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90" marR="65090" marT="0" marB="0" anchor="b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19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90" marR="65090" marT="0" marB="0" anchor="b"/>
                </a:tc>
              </a:tr>
              <a:tr h="158302"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Tw Cen MT" panose="020B0602020104020603" pitchFamily="34" charset="0"/>
                        </a:rPr>
                        <a:t>Dry cleaning services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90" marR="65090" marT="0" marB="0" anchor="b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90" marR="65090" marT="0" marB="0" anchor="b"/>
                </a:tc>
              </a:tr>
              <a:tr h="158302"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Tw Cen MT" panose="020B0602020104020603" pitchFamily="34" charset="0"/>
                        </a:rPr>
                        <a:t>Laundry services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90" marR="65090" marT="0" marB="0" anchor="b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4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90" marR="65090" marT="0" marB="0" anchor="b"/>
                </a:tc>
              </a:tr>
              <a:tr h="158302"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Tw Cen MT" panose="020B0602020104020603" pitchFamily="34" charset="0"/>
                        </a:rPr>
                        <a:t>Services for temporary residence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90" marR="65090" marT="0" marB="0" anchor="b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14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90" marR="65090" marT="0" marB="0" anchor="b"/>
                </a:tc>
              </a:tr>
              <a:tr h="158302"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Tw Cen MT" panose="020B0602020104020603" pitchFamily="34" charset="0"/>
                        </a:rPr>
                        <a:t>Catering services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90" marR="65090" marT="0" marB="0" anchor="b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6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90" marR="65090" marT="0" marB="0" anchor="b"/>
                </a:tc>
              </a:tr>
              <a:tr h="158302"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</a:rPr>
                        <a:t>Services for</a:t>
                      </a:r>
                      <a:r>
                        <a:rPr lang="en-US" sz="1400" baseline="0" dirty="0" smtClean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</a:rPr>
                        <a:t>repairing of household equipment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90" marR="65090" marT="0" marB="0" anchor="b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18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90" marR="65090" marT="0" marB="0" anchor="b"/>
                </a:tc>
              </a:tr>
              <a:tr h="158302"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</a:rPr>
                        <a:t>Railway transport services, including transportation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90" marR="65090" marT="0" marB="0" anchor="b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90" marR="65090" marT="0" marB="0" anchor="b"/>
                </a:tc>
              </a:tr>
              <a:tr h="158302"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</a:rPr>
                        <a:t>Services for maintenance of vehicles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90" marR="65090" marT="0" marB="0" anchor="b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18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90" marR="65090" marT="0" marB="0" anchor="b"/>
                </a:tc>
              </a:tr>
              <a:tr h="158302"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w Cen MT" panose="020B0602020104020603" pitchFamily="34" charset="0"/>
                        </a:rPr>
                        <a:t>Services for tourism sphere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90" marR="65090" marT="0" marB="0" anchor="b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6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90" marR="65090" marT="0" marB="0" anchor="b"/>
                </a:tc>
              </a:tr>
              <a:tr h="158302"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Tw Cen MT" panose="020B0602020104020603" pitchFamily="34" charset="0"/>
                        </a:rPr>
                        <a:t>Hotel services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90" marR="65090" marT="0" marB="0" anchor="b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10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90" marR="65090" marT="0" marB="0" anchor="b"/>
                </a:tc>
              </a:tr>
              <a:tr h="158302"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Tw Cen MT" panose="020B0602020104020603" pitchFamily="34" charset="0"/>
                        </a:rPr>
                        <a:t>Driver training services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90" marR="65090" marT="0" marB="0" anchor="b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90" marR="65090" marT="0" marB="0" anchor="b"/>
                </a:tc>
              </a:tr>
              <a:tr h="158302"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Tw Cen MT" panose="020B0602020104020603" pitchFamily="34" charset="0"/>
                        </a:rPr>
                        <a:t>Communication services</a:t>
                      </a:r>
                      <a:endParaRPr lang="en-GB" sz="1400" dirty="0"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5090" marR="65090" marT="0" marB="0" anchor="b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90" marR="65090" marT="0" marB="0" anchor="b"/>
                </a:tc>
              </a:tr>
              <a:tr h="158302"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Tw Cen MT" panose="020B0602020104020603" pitchFamily="34" charset="0"/>
                        </a:rPr>
                        <a:t>Ecological services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90" marR="65090" marT="0" marB="0" anchor="b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90" marR="65090" marT="0" marB="0" anchor="b"/>
                </a:tc>
              </a:tr>
              <a:tr h="158302"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Tw Cen MT" panose="020B0602020104020603" pitchFamily="34" charset="0"/>
                        </a:rPr>
                        <a:t>Logistics services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90" marR="65090" marT="0" marB="0" anchor="b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90" marR="65090" marT="0" marB="0" anchor="b"/>
                </a:tc>
              </a:tr>
              <a:tr h="158302"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Tw Cen MT" panose="020B0602020104020603" pitchFamily="34" charset="0"/>
                        </a:rPr>
                        <a:t>Real estate services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90" marR="65090" marT="0" marB="0" anchor="b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90" marR="6509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0467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263" y="144339"/>
            <a:ext cx="6858950" cy="903011"/>
          </a:xfrm>
        </p:spPr>
        <p:txBody>
          <a:bodyPr>
            <a:normAutofit/>
          </a:bodyPr>
          <a:lstStyle/>
          <a:p>
            <a:pPr algn="ctr"/>
            <a:r>
              <a:rPr lang="en-US" sz="2200" dirty="0">
                <a:latin typeface="Tw Cen MT" panose="020B0602020104020603" pitchFamily="34" charset="0"/>
              </a:rPr>
              <a:t>FIELDS OF ACTIVITIES OF ACCREDITED </a:t>
            </a:r>
            <a:br>
              <a:rPr lang="en-US" sz="2200" dirty="0">
                <a:latin typeface="Tw Cen MT" panose="020B0602020104020603" pitchFamily="34" charset="0"/>
              </a:rPr>
            </a:br>
            <a:r>
              <a:rPr lang="en-US" sz="2200" dirty="0" smtClean="0">
                <a:latin typeface="Tw Cen MT" panose="020B0602020104020603" pitchFamily="34" charset="0"/>
              </a:rPr>
              <a:t>PERSONS CERTIFICATION </a:t>
            </a:r>
            <a:r>
              <a:rPr lang="en-US" sz="2200" dirty="0">
                <a:latin typeface="Tw Cen MT" panose="020B0602020104020603" pitchFamily="34" charset="0"/>
              </a:rPr>
              <a:t>BODIES </a:t>
            </a:r>
            <a:endParaRPr lang="ru-RU" sz="2200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494783626"/>
              </p:ext>
            </p:extLst>
          </p:nvPr>
        </p:nvGraphicFramePr>
        <p:xfrm>
          <a:off x="972319" y="1152451"/>
          <a:ext cx="576064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0249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:\Emma_рабочая\Публикации\media\image1.jpe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533" y="1368475"/>
            <a:ext cx="7561263" cy="2880320"/>
          </a:xfrm>
          <a:prstGeom prst="rect">
            <a:avLst/>
          </a:prstGeom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271" y="216347"/>
            <a:ext cx="6742126" cy="947420"/>
          </a:xfrm>
        </p:spPr>
        <p:txBody>
          <a:bodyPr>
            <a:noAutofit/>
          </a:bodyPr>
          <a:lstStyle/>
          <a:p>
            <a:r>
              <a:rPr lang="en-US" sz="2400" b="1" cap="all" dirty="0">
                <a:latin typeface="Tw Cen MT" panose="020B0602020104020603" pitchFamily="34" charset="0"/>
              </a:rPr>
              <a:t>Assessments carried out during the </a:t>
            </a:r>
            <a:r>
              <a:rPr lang="en-US" sz="2400" b="1" cap="all" dirty="0" smtClean="0">
                <a:latin typeface="Tw Cen MT" panose="020B0602020104020603" pitchFamily="34" charset="0"/>
              </a:rPr>
              <a:t>accreditation certificate period of validity</a:t>
            </a:r>
            <a:endParaRPr lang="ru-RU" sz="2400" b="1" cap="all" dirty="0"/>
          </a:p>
        </p:txBody>
      </p:sp>
    </p:spTree>
    <p:extLst>
      <p:ext uri="{BB962C8B-B14F-4D97-AF65-F5344CB8AC3E}">
        <p14:creationId xmlns:p14="http://schemas.microsoft.com/office/powerpoint/2010/main" val="332830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255" y="144339"/>
            <a:ext cx="6805137" cy="888206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w Cen MT" panose="020B0602020104020603" pitchFamily="34" charset="0"/>
              </a:rPr>
              <a:t>TRAININGS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8421616"/>
              </p:ext>
            </p:extLst>
          </p:nvPr>
        </p:nvGraphicFramePr>
        <p:xfrm>
          <a:off x="1188343" y="1224459"/>
          <a:ext cx="5184576" cy="260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Related 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32" y="3859039"/>
            <a:ext cx="3042220" cy="1368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Related imag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639" y="3839344"/>
            <a:ext cx="2304256" cy="1341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3964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21622" y="2034751"/>
            <a:ext cx="1675028" cy="29770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793214" y="1060423"/>
            <a:ext cx="3433197" cy="320595"/>
          </a:xfrm>
          <a:prstGeom prst="rect">
            <a:avLst/>
          </a:prstGeom>
          <a:noFill/>
        </p:spPr>
        <p:txBody>
          <a:bodyPr wrap="square" lIns="73655" tIns="36827" rIns="73655" bIns="36827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LEVEL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/>
          <p:nvPr/>
        </p:nvPicPr>
        <p:blipFill>
          <a:blip r:embed="rId4" cstate="print"/>
          <a:srcRect l="2989" t="2625" r="6084" b="2686"/>
          <a:stretch>
            <a:fillRect/>
          </a:stretch>
        </p:blipFill>
        <p:spPr bwMode="auto">
          <a:xfrm>
            <a:off x="4055817" y="2064867"/>
            <a:ext cx="719117" cy="696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" b="9039"/>
          <a:stretch>
            <a:fillRect/>
          </a:stretch>
        </p:blipFill>
        <p:spPr bwMode="auto">
          <a:xfrm>
            <a:off x="3852354" y="1381018"/>
            <a:ext cx="981700" cy="6019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76590" y="1008436"/>
            <a:ext cx="3444498" cy="4062302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655" tIns="36827" rIns="73655" bIns="36827"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67852" y="1060423"/>
            <a:ext cx="2661974" cy="320595"/>
          </a:xfrm>
          <a:prstGeom prst="rect">
            <a:avLst/>
          </a:prstGeom>
          <a:noFill/>
        </p:spPr>
        <p:txBody>
          <a:bodyPr wrap="square" lIns="73655" tIns="36827" rIns="73655" bIns="36827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UNION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625103" y="2022506"/>
            <a:ext cx="1973910" cy="2977010"/>
            <a:chOff x="1050110" y="6905812"/>
            <a:chExt cx="1241669" cy="3191070"/>
          </a:xfrm>
        </p:grpSpPr>
        <p:sp>
          <p:nvSpPr>
            <p:cNvPr id="8" name="Выноска со стрелкой вправо 7"/>
            <p:cNvSpPr/>
            <p:nvPr/>
          </p:nvSpPr>
          <p:spPr>
            <a:xfrm>
              <a:off x="1124958" y="6905812"/>
              <a:ext cx="1166821" cy="3191070"/>
            </a:xfrm>
            <a:prstGeom prst="rightArrowCallout">
              <a:avLst>
                <a:gd name="adj1" fmla="val 68526"/>
                <a:gd name="adj2" fmla="val 48214"/>
                <a:gd name="adj3" fmla="val 9766"/>
                <a:gd name="adj4" fmla="val 85289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50110" y="7117136"/>
              <a:ext cx="1170505" cy="5938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EA BLA</a:t>
              </a:r>
              <a:endPara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10" name="Picture 1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949"/>
          <a:stretch/>
        </p:blipFill>
        <p:spPr bwMode="auto">
          <a:xfrm>
            <a:off x="552769" y="3035115"/>
            <a:ext cx="621599" cy="62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246665" y="3844265"/>
            <a:ext cx="109578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November 23, 2011 </a:t>
            </a:r>
          </a:p>
          <a:p>
            <a:pPr algn="ctr"/>
            <a:r>
              <a:rPr lang="en-US" alt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BSCA has been accepted as </a:t>
            </a:r>
          </a:p>
          <a:p>
            <a:pPr algn="ctr"/>
            <a:r>
              <a:rPr lang="en-US" alt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EA associate member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44090" y="4055999"/>
            <a:ext cx="158573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Mutual recognition of test reports and certificates </a:t>
            </a:r>
          </a:p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between EU and Belarus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03248" y="1982135"/>
            <a:ext cx="300852" cy="2616219"/>
          </a:xfrm>
          <a:prstGeom prst="rect">
            <a:avLst/>
          </a:prstGeom>
          <a:noFill/>
        </p:spPr>
        <p:txBody>
          <a:bodyPr vert="wordArtVert" wrap="square" lIns="0" tIns="0" rIns="0" bIns="0" rtlCol="0" anchor="ctr" anchorCtr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PROSPECT</a:t>
            </a:r>
            <a:endParaRPr lang="ru-RU" sz="13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Рисунок 32" descr="C:\Users\malgina\Downloads\image001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26" y="2034751"/>
            <a:ext cx="742657" cy="713192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Прямоугольник 37"/>
          <p:cNvSpPr/>
          <p:nvPr/>
        </p:nvSpPr>
        <p:spPr>
          <a:xfrm>
            <a:off x="3787564" y="1008436"/>
            <a:ext cx="3444498" cy="4062301"/>
          </a:xfrm>
          <a:prstGeom prst="rect">
            <a:avLst/>
          </a:prstGeom>
          <a:noFill/>
          <a:ln w="12700" cmpd="sng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655" tIns="36827" rIns="73655" bIns="36827" rtlCol="0" anchor="ctr"/>
          <a:lstStyle/>
          <a:p>
            <a:pPr algn="ctr"/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>
            <a:off x="2072600" y="2888349"/>
            <a:ext cx="888398" cy="1032788"/>
          </a:xfrm>
          <a:prstGeom prst="down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3655" tIns="36827" rIns="73655" bIns="36827"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604100" y="1453774"/>
            <a:ext cx="2015916" cy="38215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3655" tIns="36827" rIns="73655" bIns="36827" rtlCol="0">
            <a:spAutoFit/>
          </a:bodyPr>
          <a:lstStyle/>
          <a:p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Peer evaluation is planned for NOVEMBER 2017</a:t>
            </a:r>
            <a:endParaRPr lang="ru-RU" altLang="ru-RU" sz="1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Заголовок 1"/>
          <p:cNvSpPr>
            <a:spLocks noGrp="1"/>
          </p:cNvSpPr>
          <p:nvPr>
            <p:ph type="title"/>
          </p:nvPr>
        </p:nvSpPr>
        <p:spPr>
          <a:xfrm>
            <a:off x="12582" y="144339"/>
            <a:ext cx="7561263" cy="664354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INTERNATIONAL COOPERATION 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1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949"/>
          <a:stretch/>
        </p:blipFill>
        <p:spPr bwMode="auto">
          <a:xfrm>
            <a:off x="4088016" y="2883670"/>
            <a:ext cx="625900" cy="627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18"/>
          <p:cNvSpPr>
            <a:spLocks noChangeArrowheads="1"/>
          </p:cNvSpPr>
          <p:nvPr/>
        </p:nvSpPr>
        <p:spPr bwMode="auto">
          <a:xfrm>
            <a:off x="3852355" y="3538542"/>
            <a:ext cx="113212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September 1, 2011 </a:t>
            </a:r>
          </a:p>
          <a:p>
            <a:pPr algn="ctr"/>
            <a:r>
              <a:rPr lang="en-US" alt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BSCA has been accepted as </a:t>
            </a:r>
          </a:p>
          <a:p>
            <a:pPr algn="ctr"/>
            <a:r>
              <a:rPr lang="en-US" alt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ILAC associate </a:t>
            </a:r>
            <a:r>
              <a:rPr lang="en-US" alt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member</a:t>
            </a:r>
          </a:p>
          <a:p>
            <a:pPr algn="ctr"/>
            <a:endParaRPr lang="en-US" altLang="ru-RU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September 14, 2015</a:t>
            </a:r>
          </a:p>
          <a:p>
            <a:pPr algn="ctr"/>
            <a:r>
              <a:rPr lang="en-US" alt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BSCA has been accepted as </a:t>
            </a:r>
          </a:p>
          <a:p>
            <a:pPr algn="ctr"/>
            <a:r>
              <a:rPr lang="en-US" alt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IAF </a:t>
            </a:r>
            <a:r>
              <a:rPr lang="en-US" alt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member</a:t>
            </a:r>
          </a:p>
          <a:p>
            <a:pPr algn="ctr"/>
            <a:endParaRPr lang="en-US" altLang="ru-RU" sz="9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  <a:p>
            <a:pPr algn="ctr"/>
            <a:endParaRPr lang="en-US" altLang="ru-RU" sz="900" b="1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84480" y="2176721"/>
            <a:ext cx="300852" cy="2616219"/>
          </a:xfrm>
          <a:prstGeom prst="rect">
            <a:avLst/>
          </a:prstGeom>
          <a:noFill/>
        </p:spPr>
        <p:txBody>
          <a:bodyPr vert="wordArtVert" wrap="square" lIns="0" tIns="0" rIns="0" bIns="0" rtlCol="0" anchor="ctr" anchorCtr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PROSPECT</a:t>
            </a:r>
            <a:endParaRPr lang="ru-RU" sz="13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21622" y="2028081"/>
            <a:ext cx="177004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ILAC MRA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25629" y="2316247"/>
            <a:ext cx="177004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IAF MLA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Стрелка вниз 38"/>
          <p:cNvSpPr/>
          <p:nvPr/>
        </p:nvSpPr>
        <p:spPr>
          <a:xfrm>
            <a:off x="5766452" y="2866571"/>
            <a:ext cx="888398" cy="1032786"/>
          </a:xfrm>
          <a:prstGeom prst="down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3655" tIns="36827" rIns="73655" bIns="36827"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5363028" y="4077151"/>
            <a:ext cx="159221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Mutual recognition of test reports and certificates at the global level</a:t>
            </a:r>
          </a:p>
        </p:txBody>
      </p:sp>
    </p:spTree>
    <p:extLst>
      <p:ext uri="{BB962C8B-B14F-4D97-AF65-F5344CB8AC3E}">
        <p14:creationId xmlns:p14="http://schemas.microsoft.com/office/powerpoint/2010/main" val="194271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561263" cy="888195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Tw Cen MT" panose="020B0602020104020603" pitchFamily="34" charset="0"/>
              </a:rPr>
              <a:t>THE NATIONAL ACCREDITATION</a:t>
            </a:r>
            <a:r>
              <a:rPr lang="ru-RU" sz="2400" b="1" dirty="0" smtClean="0">
                <a:latin typeface="+mn-lt"/>
              </a:rPr>
              <a:t> </a:t>
            </a:r>
            <a:r>
              <a:rPr lang="en-US" sz="2400" b="1" dirty="0" smtClean="0">
                <a:latin typeface="Tw Cen MT" panose="020B0602020104020603" pitchFamily="34" charset="0"/>
              </a:rPr>
              <a:t>BODY </a:t>
            </a: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en-US" sz="2400" b="1" dirty="0" smtClean="0">
                <a:latin typeface="Tw Cen MT" panose="020B0602020104020603" pitchFamily="34" charset="0"/>
              </a:rPr>
              <a:t>OF THE REPUBLIC OF BELARUS</a:t>
            </a:r>
            <a:endParaRPr lang="ru-RU" sz="2400" b="1" dirty="0"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054736"/>
            <a:ext cx="5789106" cy="370580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900" dirty="0" smtClean="0">
              <a:latin typeface="Cambria" pitchFamily="18" charset="0"/>
            </a:endParaRPr>
          </a:p>
          <a:p>
            <a:pPr>
              <a:buNone/>
            </a:pPr>
            <a:endParaRPr lang="en-US" sz="1900" dirty="0" smtClean="0">
              <a:latin typeface="Cambria" pitchFamily="18" charset="0"/>
            </a:endParaRPr>
          </a:p>
          <a:p>
            <a:pPr>
              <a:buNone/>
            </a:pPr>
            <a:endParaRPr lang="en-US" sz="1900" dirty="0" smtClean="0">
              <a:latin typeface="Cambria" pitchFamily="18" charset="0"/>
            </a:endParaRPr>
          </a:p>
          <a:p>
            <a:pPr>
              <a:buNone/>
            </a:pPr>
            <a:endParaRPr lang="en-US" sz="1900" dirty="0" smtClean="0">
              <a:latin typeface="Cambria" pitchFamily="18" charset="0"/>
            </a:endParaRPr>
          </a:p>
          <a:p>
            <a:pPr>
              <a:buNone/>
            </a:pPr>
            <a:endParaRPr lang="en-US" sz="1900" dirty="0" smtClean="0">
              <a:latin typeface="Cambria" pitchFamily="18" charset="0"/>
            </a:endParaRPr>
          </a:p>
          <a:p>
            <a:pPr>
              <a:buNone/>
            </a:pPr>
            <a:endParaRPr lang="en-US" sz="1900" dirty="0" smtClean="0">
              <a:latin typeface="Cambria" pitchFamily="18" charset="0"/>
            </a:endParaRPr>
          </a:p>
          <a:p>
            <a:pPr>
              <a:buNone/>
            </a:pPr>
            <a:endParaRPr lang="en-US" sz="1900" dirty="0" smtClean="0">
              <a:latin typeface="Cambria" pitchFamily="18" charset="0"/>
            </a:endParaRPr>
          </a:p>
        </p:txBody>
      </p:sp>
      <p:pic>
        <p:nvPicPr>
          <p:cNvPr id="6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1739" y="3068364"/>
            <a:ext cx="1643074" cy="2260874"/>
          </a:xfrm>
          <a:prstGeom prst="rect">
            <a:avLst/>
          </a:prstGeom>
          <a:noFill/>
        </p:spPr>
      </p:pic>
      <p:pic>
        <p:nvPicPr>
          <p:cNvPr id="7" name="Picture 2" descr="\\Srvbsca2\bsca\!ОМС\.Астапенко\Фирменный стиль\логотип\цветн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4946" y="3229463"/>
            <a:ext cx="1365124" cy="1823253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565921" y="888195"/>
            <a:ext cx="6643734" cy="555133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3655" tIns="36827" rIns="73655" bIns="36827" rtlCol="0" anchor="t"/>
          <a:lstStyle/>
          <a:p>
            <a:pPr algn="ctr">
              <a:buNone/>
            </a:pPr>
            <a:r>
              <a:rPr lang="en-US" sz="1500" dirty="0" smtClean="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The Republican Unitary Enterprise</a:t>
            </a:r>
            <a:endParaRPr lang="ru-RU" sz="1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1500" dirty="0" smtClean="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«</a:t>
            </a:r>
            <a:r>
              <a:rPr lang="en-US" sz="1500" b="1" dirty="0" smtClean="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Belarusian State Centre</a:t>
            </a:r>
            <a:r>
              <a:rPr lang="ru-RU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smtClean="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for Accreditation</a:t>
            </a:r>
            <a:r>
              <a:rPr lang="en-US" sz="1500" dirty="0" smtClean="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»</a:t>
            </a:r>
            <a:endParaRPr lang="ru-RU" sz="1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1780367" y="1521611"/>
            <a:ext cx="932402" cy="499620"/>
          </a:xfrm>
          <a:prstGeom prst="down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3655" tIns="36827" rIns="73655" bIns="36827"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5921" y="2093115"/>
            <a:ext cx="3308076" cy="888213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3655" tIns="36827" rIns="73655" bIns="36827" rtlCol="0" anchor="t"/>
          <a:lstStyle/>
          <a:p>
            <a:pPr algn="ctr">
              <a:buNone/>
            </a:pPr>
            <a:r>
              <a:rPr lang="en-US" sz="15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Certificate of state registration</a:t>
            </a:r>
            <a:r>
              <a:rPr lang="ru-RU" sz="1500" dirty="0" smtClean="0">
                <a:solidFill>
                  <a:schemeClr val="tx1"/>
                </a:solidFill>
              </a:rPr>
              <a:t> </a:t>
            </a:r>
            <a:r>
              <a:rPr lang="en-US" sz="15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as independent legal entity No191318134 dated of 16.08.2010</a:t>
            </a:r>
          </a:p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23507" y="2093115"/>
            <a:ext cx="3308076" cy="888213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3655" tIns="36827" rIns="73655" bIns="36827" rtlCol="0" anchor="t"/>
          <a:lstStyle/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Accreditation body logo </a:t>
            </a:r>
          </a:p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  <a:latin typeface="Tw Cen MT" panose="020B0602020104020603" pitchFamily="34" charset="0"/>
              </a:rPr>
              <a:t>(certificate No 46259 dated of 16.09.2013) </a:t>
            </a:r>
          </a:p>
          <a:p>
            <a:pPr algn="ctr"/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5066515" y="1521611"/>
            <a:ext cx="932402" cy="499620"/>
          </a:xfrm>
          <a:prstGeom prst="down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3655" tIns="36827" rIns="73655" bIns="36827" rtlCol="0" anchor="ctr"/>
          <a:lstStyle/>
          <a:p>
            <a:pPr algn="ctr"/>
            <a:endParaRPr lang="ru-RU"/>
          </a:p>
        </p:txBody>
      </p:sp>
      <p:pic>
        <p:nvPicPr>
          <p:cNvPr id="13" name="Picture 3" descr="C:\Users\Bataev\Desktop\Пасведчанне на таварны знак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055" y="3092758"/>
            <a:ext cx="1594965" cy="21641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605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8809" y="1023239"/>
            <a:ext cx="3531004" cy="412927"/>
          </a:xfrm>
          <a:prstGeom prst="rect">
            <a:avLst/>
          </a:prstGeom>
          <a:noFill/>
        </p:spPr>
        <p:txBody>
          <a:bodyPr wrap="square" lIns="73655" tIns="36827" rIns="73655" bIns="36827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EURASIAN ECONOMIC 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UNION </a:t>
            </a:r>
            <a:endParaRPr lang="en-US" sz="11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  <a:p>
            <a:pPr algn="ctr"/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(EAEU)</a:t>
            </a:r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0" y="985932"/>
            <a:ext cx="3751519" cy="2920429"/>
            <a:chOff x="252700" y="2132857"/>
            <a:chExt cx="4284094" cy="375819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52700" y="2132857"/>
              <a:ext cx="4284094" cy="3758192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20" descr="f-BLR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44" y="3343407"/>
              <a:ext cx="418826" cy="283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4" descr="f-ARM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635" y="2805971"/>
              <a:ext cx="418824" cy="281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7" descr="f-KAZ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442" y="3951619"/>
              <a:ext cx="433631" cy="292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0" descr="f-KUR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442" y="4617127"/>
              <a:ext cx="418824" cy="283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7" descr="f-RUS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967" y="5199442"/>
              <a:ext cx="383922" cy="259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8"/>
            <p:cNvSpPr>
              <a:spLocks noChangeArrowheads="1"/>
            </p:cNvSpPr>
            <p:nvPr/>
          </p:nvSpPr>
          <p:spPr bwMode="auto">
            <a:xfrm>
              <a:off x="801219" y="2725869"/>
              <a:ext cx="878549" cy="356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w Cen MT" panose="020B0602020104020603" pitchFamily="34" charset="0"/>
                </a:rPr>
                <a:t>Armenia</a:t>
              </a:r>
              <a:r>
                <a:rPr lang="ru-RU" alt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ru-RU" alt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3" name="Rectangle 25"/>
            <p:cNvSpPr>
              <a:spLocks noChangeArrowheads="1"/>
            </p:cNvSpPr>
            <p:nvPr/>
          </p:nvSpPr>
          <p:spPr bwMode="auto">
            <a:xfrm>
              <a:off x="816376" y="3306740"/>
              <a:ext cx="791172" cy="356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w Cen MT" panose="020B0602020104020603" pitchFamily="34" charset="0"/>
                </a:rPr>
                <a:t>Belarus</a:t>
              </a:r>
              <a:r>
                <a:rPr lang="ru-RU" alt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ru-RU" alt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810889" y="3901700"/>
              <a:ext cx="1115052" cy="356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w Cen MT" panose="020B0602020104020603" pitchFamily="34" charset="0"/>
                </a:rPr>
                <a:t>Kazakhstan</a:t>
              </a:r>
              <a:r>
                <a:rPr lang="ru-RU" alt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ru-RU" alt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" name="Rectangle 32"/>
            <p:cNvSpPr>
              <a:spLocks noChangeArrowheads="1"/>
            </p:cNvSpPr>
            <p:nvPr/>
          </p:nvSpPr>
          <p:spPr bwMode="auto">
            <a:xfrm>
              <a:off x="816376" y="4563179"/>
              <a:ext cx="1047204" cy="356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w Cen MT" panose="020B0602020104020603" pitchFamily="34" charset="0"/>
                </a:rPr>
                <a:t>Kyrgyzstan</a:t>
              </a:r>
              <a:endParaRPr lang="en-US" alt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6" name="Rectangle 38"/>
            <p:cNvSpPr>
              <a:spLocks noChangeArrowheads="1"/>
            </p:cNvSpPr>
            <p:nvPr/>
          </p:nvSpPr>
          <p:spPr bwMode="auto">
            <a:xfrm>
              <a:off x="858554" y="5176381"/>
              <a:ext cx="687196" cy="356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w Cen MT" panose="020B0602020104020603" pitchFamily="34" charset="0"/>
                </a:rPr>
                <a:t>Russia</a:t>
              </a:r>
              <a:endParaRPr lang="ru-RU" alt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7" name="Выноска со стрелкой вправо 16"/>
            <p:cNvSpPr/>
            <p:nvPr/>
          </p:nvSpPr>
          <p:spPr>
            <a:xfrm>
              <a:off x="1804149" y="2805971"/>
              <a:ext cx="1435255" cy="2652509"/>
            </a:xfrm>
            <a:prstGeom prst="rightArrowCallout">
              <a:avLst>
                <a:gd name="adj1" fmla="val 68526"/>
                <a:gd name="adj2" fmla="val 48214"/>
                <a:gd name="adj3" fmla="val 9766"/>
                <a:gd name="adj4" fmla="val 85289"/>
              </a:avLst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04149" y="3642455"/>
              <a:ext cx="1293513" cy="8911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TREATY </a:t>
              </a:r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on the Eurasian Economic Union</a:t>
              </a:r>
              <a:endPara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39404" y="2753417"/>
              <a:ext cx="1028049" cy="4356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  <a:cs typeface="Arial" panose="020B0604020202020204" pitchFamily="34" charset="0"/>
                </a:rPr>
                <a:t>EAEU Common </a:t>
              </a:r>
              <a:r>
                <a:rPr 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  <a:cs typeface="Arial" panose="020B0604020202020204" pitchFamily="34" charset="0"/>
                </a:rPr>
                <a:t>Register</a:t>
              </a:r>
              <a:endPara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39404" y="3627659"/>
              <a:ext cx="1165853" cy="5941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  <a:cs typeface="Arial" panose="020B0604020202020204" pitchFamily="34" charset="0"/>
                </a:rPr>
                <a:t>Certification </a:t>
              </a:r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  <a:cs typeface="Arial" panose="020B0604020202020204" pitchFamily="34" charset="0"/>
                </a:rPr>
                <a:t>bodies and testing laboratories</a:t>
              </a:r>
              <a:endPara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166561" y="4774239"/>
              <a:ext cx="1311536" cy="5941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/>
              <a:r>
                <a:rPr lang="en-US" sz="1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w Cen MT" panose="020B0602020104020603" pitchFamily="34" charset="0"/>
                  <a:cs typeface="Arial" panose="020B0604020202020204" pitchFamily="34" charset="0"/>
                </a:rPr>
                <a:t>Mutual recognition of test reports and certificates</a:t>
              </a:r>
              <a:endParaRPr lang="ru-RU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Стрелка вниз 21"/>
            <p:cNvSpPr/>
            <p:nvPr/>
          </p:nvSpPr>
          <p:spPr>
            <a:xfrm>
              <a:off x="3614927" y="3343406"/>
              <a:ext cx="268030" cy="267987"/>
            </a:xfrm>
            <a:prstGeom prst="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трелка вниз 22"/>
            <p:cNvSpPr/>
            <p:nvPr/>
          </p:nvSpPr>
          <p:spPr>
            <a:xfrm>
              <a:off x="3619413" y="4403699"/>
              <a:ext cx="268030" cy="267987"/>
            </a:xfrm>
            <a:prstGeom prst="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822348" y="1023239"/>
            <a:ext cx="3458469" cy="243650"/>
          </a:xfrm>
          <a:prstGeom prst="rect">
            <a:avLst/>
          </a:prstGeom>
          <a:noFill/>
        </p:spPr>
        <p:txBody>
          <a:bodyPr wrap="square" lIns="73655" tIns="36827" rIns="73655" bIns="36827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COMMONWEALTH</a:t>
            </a:r>
            <a:r>
              <a:rPr lang="en-US" sz="1100" b="1" dirty="0" smtClean="0">
                <a:latin typeface="Tw Cen MT" panose="020B0602020104020603" pitchFamily="34" charset="0"/>
              </a:rPr>
              <a:t> </a:t>
            </a:r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OF INDEPENDENT STATES (CIS)</a:t>
            </a:r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6" name="Группа 55"/>
          <p:cNvGrpSpPr/>
          <p:nvPr/>
        </p:nvGrpSpPr>
        <p:grpSpPr>
          <a:xfrm>
            <a:off x="3822349" y="985933"/>
            <a:ext cx="3630690" cy="2920428"/>
            <a:chOff x="4622450" y="2132857"/>
            <a:chExt cx="4182402" cy="3758191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4622450" y="2132857"/>
              <a:ext cx="4182402" cy="3758191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7" name="Picture 20" descr="f-BLR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7503" y="3291398"/>
              <a:ext cx="316834" cy="225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2" descr="f-AZB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7503" y="2670550"/>
              <a:ext cx="316834" cy="225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4" descr="f-ARM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0740" y="2976784"/>
              <a:ext cx="316834" cy="224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7" descr="f-KAZ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786" y="3559976"/>
              <a:ext cx="328034" cy="232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 descr="f-KUR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786" y="3810320"/>
              <a:ext cx="316834" cy="225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4" descr="f-MOL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7354" y="4105089"/>
              <a:ext cx="290430" cy="206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7" descr="f-RUS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7352" y="4403700"/>
              <a:ext cx="290430" cy="206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0" descr="f-TAD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786" y="4671685"/>
              <a:ext cx="290430" cy="206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3" descr="f-UZB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4261" y="5276018"/>
              <a:ext cx="290430" cy="206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5" descr="f-TUR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4960" y="4951162"/>
              <a:ext cx="290430" cy="206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72" descr="f-UKR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4261" y="5581981"/>
              <a:ext cx="290430" cy="206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14"/>
            <p:cNvSpPr>
              <a:spLocks noChangeArrowheads="1"/>
            </p:cNvSpPr>
            <p:nvPr/>
          </p:nvSpPr>
          <p:spPr bwMode="auto">
            <a:xfrm>
              <a:off x="5209059" y="2687150"/>
              <a:ext cx="814495" cy="237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ru-RU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w Cen MT" panose="020B0602020104020603" pitchFamily="34" charset="0"/>
                </a:rPr>
                <a:t>Azerbaijan</a:t>
              </a:r>
              <a:endParaRPr lang="ru-RU" alt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9" name="Rectangle 18"/>
            <p:cNvSpPr>
              <a:spLocks noChangeArrowheads="1"/>
            </p:cNvSpPr>
            <p:nvPr/>
          </p:nvSpPr>
          <p:spPr bwMode="auto">
            <a:xfrm>
              <a:off x="5200708" y="2998049"/>
              <a:ext cx="681245" cy="237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ru-RU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w Cen MT" panose="020B0602020104020603" pitchFamily="34" charset="0"/>
                </a:rPr>
                <a:t>Armenia</a:t>
              </a:r>
              <a:r>
                <a:rPr lang="ru-RU" alt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ru-RU" alt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0" name="Rectangle 25"/>
            <p:cNvSpPr>
              <a:spLocks noChangeArrowheads="1"/>
            </p:cNvSpPr>
            <p:nvPr/>
          </p:nvSpPr>
          <p:spPr bwMode="auto">
            <a:xfrm>
              <a:off x="5201955" y="3291556"/>
              <a:ext cx="604827" cy="237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w Cen MT" panose="020B0602020104020603" pitchFamily="34" charset="0"/>
                </a:rPr>
                <a:t>Belarus</a:t>
              </a:r>
              <a:r>
                <a:rPr lang="ru-RU" alt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ru-RU" alt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1" name="Rectangle 28"/>
            <p:cNvSpPr>
              <a:spLocks noChangeArrowheads="1"/>
            </p:cNvSpPr>
            <p:nvPr/>
          </p:nvSpPr>
          <p:spPr bwMode="auto">
            <a:xfrm>
              <a:off x="5200708" y="3565917"/>
              <a:ext cx="910665" cy="237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ru-RU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w Cen MT" panose="020B0602020104020603" pitchFamily="34" charset="0"/>
                </a:rPr>
                <a:t>Kazakhstan</a:t>
              </a:r>
              <a:r>
                <a:rPr lang="ru-RU" alt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ru-RU" alt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2" name="Rectangle 32"/>
            <p:cNvSpPr>
              <a:spLocks noChangeArrowheads="1"/>
            </p:cNvSpPr>
            <p:nvPr/>
          </p:nvSpPr>
          <p:spPr bwMode="auto">
            <a:xfrm>
              <a:off x="5214395" y="3825691"/>
              <a:ext cx="840421" cy="237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ru-RU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w Cen MT" panose="020B0602020104020603" pitchFamily="34" charset="0"/>
                </a:rPr>
                <a:t>Kyrgyzstan</a:t>
              </a:r>
              <a:endParaRPr lang="ru-RU" alt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3" name="Rectangle 35"/>
            <p:cNvSpPr>
              <a:spLocks noChangeArrowheads="1"/>
            </p:cNvSpPr>
            <p:nvPr/>
          </p:nvSpPr>
          <p:spPr bwMode="auto">
            <a:xfrm>
              <a:off x="5213967" y="4088029"/>
              <a:ext cx="650444" cy="237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w Cen MT" panose="020B0602020104020603" pitchFamily="34" charset="0"/>
                </a:rPr>
                <a:t>Moldova</a:t>
              </a:r>
              <a:endParaRPr lang="ru-RU" alt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4" name="Rectangle 38"/>
            <p:cNvSpPr>
              <a:spLocks noChangeArrowheads="1"/>
            </p:cNvSpPr>
            <p:nvPr/>
          </p:nvSpPr>
          <p:spPr bwMode="auto">
            <a:xfrm>
              <a:off x="5201955" y="4403699"/>
              <a:ext cx="480484" cy="237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w Cen MT" panose="020B0602020104020603" pitchFamily="34" charset="0"/>
                </a:rPr>
                <a:t>Russia</a:t>
              </a:r>
              <a:endParaRPr lang="ru-RU" alt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5" name="Rectangle 41"/>
            <p:cNvSpPr>
              <a:spLocks noChangeArrowheads="1"/>
            </p:cNvSpPr>
            <p:nvPr/>
          </p:nvSpPr>
          <p:spPr bwMode="auto">
            <a:xfrm>
              <a:off x="5213967" y="4667376"/>
              <a:ext cx="748166" cy="237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ru-RU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w Cen MT" panose="020B0602020104020603" pitchFamily="34" charset="0"/>
                </a:rPr>
                <a:t>Tajikistan</a:t>
              </a:r>
              <a:r>
                <a:rPr lang="ru-RU" alt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ru-RU" alt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6" name="Rectangle 46"/>
            <p:cNvSpPr>
              <a:spLocks noChangeArrowheads="1"/>
            </p:cNvSpPr>
            <p:nvPr/>
          </p:nvSpPr>
          <p:spPr bwMode="auto">
            <a:xfrm>
              <a:off x="5209059" y="5269847"/>
              <a:ext cx="818041" cy="237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ru-RU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w Cen MT" panose="020B0602020104020603" pitchFamily="34" charset="0"/>
                </a:rPr>
                <a:t>Uzbekistan</a:t>
              </a:r>
              <a:endParaRPr lang="ru-RU" alt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7" name="Rectangle 70"/>
            <p:cNvSpPr>
              <a:spLocks noChangeArrowheads="1"/>
            </p:cNvSpPr>
            <p:nvPr/>
          </p:nvSpPr>
          <p:spPr bwMode="auto">
            <a:xfrm>
              <a:off x="5201955" y="4961802"/>
              <a:ext cx="1033711" cy="237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ru-RU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w Cen MT" panose="020B0602020104020603" pitchFamily="34" charset="0"/>
                </a:rPr>
                <a:t>Turkmenistan</a:t>
              </a:r>
              <a:r>
                <a:rPr lang="ru-RU" alt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ru-RU" alt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8" name="Rectangle 73"/>
            <p:cNvSpPr>
              <a:spLocks noChangeArrowheads="1"/>
            </p:cNvSpPr>
            <p:nvPr/>
          </p:nvSpPr>
          <p:spPr bwMode="auto">
            <a:xfrm>
              <a:off x="5209059" y="5561718"/>
              <a:ext cx="574143" cy="237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w Cen MT" panose="020B0602020104020603" pitchFamily="34" charset="0"/>
                </a:rPr>
                <a:t>Ukraine</a:t>
              </a:r>
              <a:endParaRPr lang="ru-RU" alt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9" name="Выноска со стрелкой вправо 48"/>
            <p:cNvSpPr/>
            <p:nvPr/>
          </p:nvSpPr>
          <p:spPr>
            <a:xfrm>
              <a:off x="6372199" y="2765490"/>
              <a:ext cx="1491395" cy="2945290"/>
            </a:xfrm>
            <a:prstGeom prst="rightArrowCallout">
              <a:avLst>
                <a:gd name="adj1" fmla="val 68526"/>
                <a:gd name="adj2" fmla="val 48214"/>
                <a:gd name="adj3" fmla="val 9766"/>
                <a:gd name="adj4" fmla="val 85289"/>
              </a:avLst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472824" y="3672334"/>
              <a:ext cx="1141646" cy="13862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Draft of </a:t>
              </a:r>
              <a:endPara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en-US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AGREEMENT on</a:t>
              </a:r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en-US" alt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  <a:cs typeface="Arial" panose="020B0604020202020204" pitchFamily="34" charset="0"/>
                </a:rPr>
                <a:t>mutual recognition of accreditation </a:t>
              </a:r>
            </a:p>
            <a:p>
              <a:pPr algn="ctr"/>
              <a:r>
                <a:rPr lang="en-US" alt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  <a:cs typeface="Arial" panose="020B0604020202020204" pitchFamily="34" charset="0"/>
                </a:rPr>
                <a:t>of certification bodies and testing laboratories</a:t>
              </a:r>
              <a:endPara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696147" y="2805970"/>
              <a:ext cx="1108705" cy="7921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  <a:cs typeface="Arial" panose="020B0604020202020204" pitchFamily="34" charset="0"/>
                </a:rPr>
                <a:t>Accredited certification bodies and testing laboratories</a:t>
              </a:r>
              <a:endPara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766872" y="4676408"/>
              <a:ext cx="936533" cy="7921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  <a:cs typeface="Arial" panose="020B0604020202020204" pitchFamily="34" charset="0"/>
                </a:rPr>
                <a:t>Mutual recognition of test reports and certificates</a:t>
              </a:r>
              <a:endPara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Стрелка вниз 52"/>
            <p:cNvSpPr/>
            <p:nvPr/>
          </p:nvSpPr>
          <p:spPr>
            <a:xfrm>
              <a:off x="8107691" y="3962197"/>
              <a:ext cx="254892" cy="267985"/>
            </a:xfrm>
            <a:prstGeom prst="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Правая фигурная скобка 23"/>
          <p:cNvSpPr/>
          <p:nvPr/>
        </p:nvSpPr>
        <p:spPr>
          <a:xfrm rot="5400000">
            <a:off x="3641602" y="499582"/>
            <a:ext cx="216422" cy="7062009"/>
          </a:xfrm>
          <a:prstGeom prst="rightBrace">
            <a:avLst>
              <a:gd name="adj1" fmla="val 92323"/>
              <a:gd name="adj2" fmla="val 50000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lIns="73655" tIns="36827" rIns="73655" bIns="36827"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208960" y="4217946"/>
            <a:ext cx="4077866" cy="81303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3655" tIns="36827" rIns="73655" bIns="36827">
            <a:spAutoFit/>
          </a:bodyPr>
          <a:lstStyle/>
          <a:p>
            <a:pPr marL="792813" lvl="1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REGIONAL ASSOSIATION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accreditation bodies – CIS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members within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Interstate Council for Standardization, Metrology and Certification</a:t>
            </a:r>
            <a:endParaRPr lang="kk-KZ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7" name="Picture 2" descr="http://www.easc.org.by/images/logo.gif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848"/>
          <a:stretch/>
        </p:blipFill>
        <p:spPr bwMode="auto">
          <a:xfrm>
            <a:off x="300223" y="4353314"/>
            <a:ext cx="724626" cy="67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4728940" y="4344903"/>
            <a:ext cx="2620519" cy="5591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3655" tIns="36827" rIns="73655" bIns="36827" rtlCol="0" anchor="ctr" anchorCtr="0">
            <a:spAutoFit/>
          </a:bodyPr>
          <a:lstStyle/>
          <a:p>
            <a:pPr marL="221221" indent="-221221">
              <a:buFont typeface="Wingdings" panose="05000000000000000000" pitchFamily="2" charset="2"/>
              <a:buChar char="q"/>
            </a:pPr>
            <a:r>
              <a:rPr 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Mutual peer </a:t>
            </a: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evaluation  in order to achieve equivalence of the </a:t>
            </a:r>
            <a:r>
              <a:rPr 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procedures applied</a:t>
            </a:r>
            <a:endParaRPr lang="ru-RU" sz="105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221221" indent="-221221">
              <a:buFont typeface="Wingdings" panose="05000000000000000000" pitchFamily="2" charset="2"/>
              <a:buChar char="q"/>
            </a:pPr>
            <a:r>
              <a:rPr 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Recognition by</a:t>
            </a:r>
            <a:r>
              <a:rPr lang="ru-RU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IAF, ILAC</a:t>
            </a:r>
            <a:endParaRPr lang="ru-RU" sz="105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3" name="Заголовок 1"/>
          <p:cNvSpPr>
            <a:spLocks noGrp="1"/>
          </p:cNvSpPr>
          <p:nvPr>
            <p:ph type="title"/>
          </p:nvPr>
        </p:nvSpPr>
        <p:spPr>
          <a:xfrm>
            <a:off x="41717" y="144339"/>
            <a:ext cx="7561263" cy="666141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Tw Cen MT" panose="020B0602020104020603" pitchFamily="34" charset="0"/>
                <a:cs typeface="Arial" panose="020B0604020202020204" pitchFamily="34" charset="0"/>
              </a:rPr>
              <a:t>REGIONAL COOPERATION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Стрелка вправо 63"/>
          <p:cNvSpPr/>
          <p:nvPr/>
        </p:nvSpPr>
        <p:spPr>
          <a:xfrm>
            <a:off x="4358103" y="4421204"/>
            <a:ext cx="333195" cy="406517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83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4337" y="314458"/>
            <a:ext cx="6498863" cy="548691"/>
          </a:xfrm>
          <a:prstGeom prst="rect">
            <a:avLst/>
          </a:prstGeom>
        </p:spPr>
        <p:txBody>
          <a:bodyPr lIns="73655" tIns="36827" rIns="73655" bIns="36827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solidFill>
                  <a:schemeClr val="tx1">
                    <a:lumMod val="50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COOPERATION WITHIN THE</a:t>
            </a:r>
            <a:r>
              <a:rPr lang="ru-RU" sz="2600" b="1" dirty="0" smtClean="0">
                <a:solidFill>
                  <a:schemeClr val="tx1">
                    <a:lumMod val="50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solidFill>
                  <a:schemeClr val="tx1">
                    <a:lumMod val="50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EAEU</a:t>
            </a:r>
            <a:endParaRPr lang="ru-RU" sz="26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4"/>
          <a:srcRect l="14876" t="16308" r="26137" b="16923"/>
          <a:stretch/>
        </p:blipFill>
        <p:spPr bwMode="auto">
          <a:xfrm>
            <a:off x="671023" y="863148"/>
            <a:ext cx="6408661" cy="41974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0080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255" y="0"/>
            <a:ext cx="6805137" cy="888206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COOPERATION WITHIN THE</a:t>
            </a:r>
            <a:r>
              <a:rPr lang="ru-RU" sz="2400" b="1" dirty="0">
                <a:solidFill>
                  <a:schemeClr val="tx1">
                    <a:lumMod val="50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EAEU</a:t>
            </a:r>
            <a:endParaRPr lang="ru-RU" sz="24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5705" y="1097845"/>
            <a:ext cx="3274927" cy="13989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 smtClean="0"/>
              <a:t>Treaty on the EAEU</a:t>
            </a:r>
            <a:r>
              <a:rPr lang="ru-RU" sz="1400" b="1" dirty="0" smtClean="0"/>
              <a:t>:</a:t>
            </a:r>
            <a:endParaRPr lang="ru-RU" sz="1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 smtClean="0"/>
              <a:t>art</a:t>
            </a:r>
            <a:r>
              <a:rPr lang="ru-RU" sz="1400" dirty="0" smtClean="0"/>
              <a:t>.54 «</a:t>
            </a:r>
            <a:r>
              <a:rPr lang="en-US" sz="1400" dirty="0" smtClean="0"/>
              <a:t>Accreditation</a:t>
            </a:r>
            <a:r>
              <a:rPr lang="ru-RU" sz="1400" dirty="0" smtClean="0"/>
              <a:t>» </a:t>
            </a:r>
            <a:endParaRPr lang="ru-RU" sz="1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/>
              <a:t>Protocol on the recognition of the accreditation </a:t>
            </a:r>
            <a:r>
              <a:rPr lang="en-US" sz="1400" dirty="0" smtClean="0"/>
              <a:t>results of the </a:t>
            </a:r>
            <a:r>
              <a:rPr lang="en-US" sz="1400" dirty="0"/>
              <a:t>conformity assessment bodies</a:t>
            </a:r>
            <a:endParaRPr lang="ru-RU" sz="14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928626" y="2664619"/>
            <a:ext cx="6126932" cy="187209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300" b="1" dirty="0" smtClean="0"/>
              <a:t>Peer evaluations </a:t>
            </a:r>
            <a:r>
              <a:rPr lang="en-US" sz="1300" dirty="0" smtClean="0"/>
              <a:t>of </a:t>
            </a:r>
            <a:r>
              <a:rPr lang="en-US" sz="1300" dirty="0"/>
              <a:t>the accreditation bodies of the EAEC in order to achieve the equivalence of the procedures </a:t>
            </a:r>
            <a:r>
              <a:rPr lang="en-US" sz="1300" dirty="0" smtClean="0"/>
              <a:t>applied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300" b="1" dirty="0"/>
              <a:t>Establishment of the Consultative Body for Accreditation </a:t>
            </a:r>
            <a:r>
              <a:rPr lang="en-US" sz="1300" dirty="0"/>
              <a:t>in the </a:t>
            </a:r>
            <a:r>
              <a:rPr lang="en-US" sz="1300" dirty="0" smtClean="0"/>
              <a:t>EAEU </a:t>
            </a:r>
            <a:r>
              <a:rPr lang="en-US" sz="1300" dirty="0"/>
              <a:t>- Council of Heads of the Accreditation Bodies of the EAEU </a:t>
            </a:r>
            <a:endParaRPr lang="en-US" sz="13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1300" b="1" dirty="0"/>
              <a:t>participation in the development of international agreements </a:t>
            </a:r>
            <a:r>
              <a:rPr lang="en-US" sz="1300" dirty="0"/>
              <a:t>of </a:t>
            </a:r>
            <a:r>
              <a:rPr lang="en-US" sz="1300" dirty="0" smtClean="0"/>
              <a:t>the </a:t>
            </a:r>
            <a:r>
              <a:rPr lang="en-US" sz="1300" dirty="0"/>
              <a:t>EAEU </a:t>
            </a:r>
            <a:r>
              <a:rPr lang="en-US" sz="1300" b="1" dirty="0" smtClean="0"/>
              <a:t>:</a:t>
            </a:r>
          </a:p>
          <a:p>
            <a:pPr marL="539750" indent="0">
              <a:buNone/>
            </a:pPr>
            <a:r>
              <a:rPr lang="en-US" sz="1300" b="1" dirty="0" smtClean="0"/>
              <a:t>- </a:t>
            </a:r>
            <a:r>
              <a:rPr lang="en-US" sz="1300" dirty="0"/>
              <a:t>The </a:t>
            </a:r>
            <a:r>
              <a:rPr lang="en-US" sz="1300" dirty="0" smtClean="0"/>
              <a:t>Agreement on </a:t>
            </a:r>
            <a:r>
              <a:rPr lang="en-US" sz="1300" dirty="0"/>
              <a:t>the procedure and conditions for the removal of technical barriers in mutual trade with third countries</a:t>
            </a:r>
            <a:endParaRPr lang="ru-RU" sz="13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8124-6597-4820-97AE-F5F4C2EA7B42}" type="slidenum">
              <a:rPr lang="ru-RU" smtClean="0"/>
              <a:t>22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078352" y="1209757"/>
            <a:ext cx="3334471" cy="936148"/>
          </a:xfrm>
          <a:prstGeom prst="rect">
            <a:avLst/>
          </a:prstGeom>
        </p:spPr>
        <p:txBody>
          <a:bodyPr wrap="square" lIns="73655" tIns="36827" rIns="73655" bIns="36827">
            <a:spAutoFit/>
          </a:bodyPr>
          <a:lstStyle/>
          <a:p>
            <a:pPr marL="230172" indent="-230172">
              <a:buFont typeface="Wingdings" panose="05000000000000000000" pitchFamily="2" charset="2"/>
              <a:buChar char="q"/>
            </a:pPr>
            <a:r>
              <a:rPr lang="en-US" b="1" dirty="0" smtClean="0"/>
              <a:t>harmonization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legislation in </a:t>
            </a:r>
            <a:r>
              <a:rPr lang="en-US" dirty="0"/>
              <a:t>the field of accreditation</a:t>
            </a:r>
            <a:endParaRPr lang="ru-RU" dirty="0" smtClean="0"/>
          </a:p>
          <a:p>
            <a:pPr marL="230172" indent="-230172">
              <a:buFont typeface="Wingdings" panose="05000000000000000000" pitchFamily="2" charset="2"/>
              <a:buChar char="q"/>
            </a:pPr>
            <a:r>
              <a:rPr lang="en-US" b="1" dirty="0"/>
              <a:t>consistency </a:t>
            </a:r>
            <a:r>
              <a:rPr lang="en-US" dirty="0"/>
              <a:t>in accreditation </a:t>
            </a:r>
            <a:r>
              <a:rPr lang="en-US" dirty="0" smtClean="0"/>
              <a:t>and </a:t>
            </a:r>
            <a:r>
              <a:rPr lang="en-US" dirty="0"/>
              <a:t>in the activities of accredited </a:t>
            </a:r>
            <a:r>
              <a:rPr lang="en-US" dirty="0" smtClean="0"/>
              <a:t>CABs</a:t>
            </a: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2827926" y="1207109"/>
            <a:ext cx="1190882" cy="462091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3655" tIns="36827" rIns="73655" bIns="3682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586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066102" y="1176797"/>
            <a:ext cx="4198280" cy="1286993"/>
          </a:xfrm>
          <a:ln w="28575">
            <a:solidFill>
              <a:srgbClr val="AA4754"/>
            </a:solidFill>
            <a:prstDash val="dash"/>
          </a:ln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725"/>
              </a:spcBef>
              <a:buNone/>
            </a:pPr>
            <a:r>
              <a:rPr lang="en-US" sz="1700" b="1" dirty="0">
                <a:latin typeface="Tw Cen MT" panose="020B0602020104020603" pitchFamily="34" charset="0"/>
              </a:rPr>
              <a:t>Accredited</a:t>
            </a:r>
            <a:r>
              <a:rPr lang="en-US" sz="1700" dirty="0">
                <a:latin typeface="Tw Cen MT" panose="020B0602020104020603" pitchFamily="34" charset="0"/>
              </a:rPr>
              <a:t> conformity assessment bodies that carry out work to assess the compliance with the requirements of the technical regulations of the Union </a:t>
            </a:r>
            <a:r>
              <a:rPr lang="en-US" sz="1700" dirty="0" smtClean="0">
                <a:latin typeface="Tw Cen MT" panose="020B0602020104020603" pitchFamily="34" charset="0"/>
              </a:rPr>
              <a:t>are to </a:t>
            </a:r>
            <a:r>
              <a:rPr lang="en-US" sz="1700" dirty="0">
                <a:latin typeface="Tw Cen MT" panose="020B0602020104020603" pitchFamily="34" charset="0"/>
              </a:rPr>
              <a:t>be included in the </a:t>
            </a:r>
            <a:r>
              <a:rPr lang="en-US" sz="1700" dirty="0" smtClean="0">
                <a:latin typeface="Tw Cen MT" panose="020B0602020104020603" pitchFamily="34" charset="0"/>
              </a:rPr>
              <a:t>UNIFIED </a:t>
            </a:r>
            <a:r>
              <a:rPr lang="en-US" sz="1700" dirty="0">
                <a:latin typeface="Tw Cen MT" panose="020B0602020104020603" pitchFamily="34" charset="0"/>
              </a:rPr>
              <a:t>REGISTER of the Union's conformity assessment bodies</a:t>
            </a:r>
            <a:endParaRPr lang="ru-RU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446161" y="1209758"/>
            <a:ext cx="2500852" cy="813037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73655" tIns="36827" rIns="73655" bIns="36827">
            <a:spAutoFit/>
          </a:bodyPr>
          <a:lstStyle/>
          <a:p>
            <a:pPr>
              <a:spcBef>
                <a:spcPts val="725"/>
              </a:spcBef>
            </a:pPr>
            <a:r>
              <a:rPr lang="en-US" sz="1600" dirty="0">
                <a:solidFill>
                  <a:srgbClr val="4D4D4D"/>
                </a:solidFill>
              </a:rPr>
              <a:t>Protocol on technical regulation within the framework</a:t>
            </a:r>
            <a:r>
              <a:rPr lang="ru-RU" sz="1600" dirty="0" smtClean="0">
                <a:solidFill>
                  <a:srgbClr val="4D4D4D"/>
                </a:solidFill>
              </a:rPr>
              <a:t>, </a:t>
            </a:r>
            <a:r>
              <a:rPr lang="en-US" sz="1600" dirty="0" smtClean="0">
                <a:solidFill>
                  <a:srgbClr val="4D4D4D"/>
                </a:solidFill>
              </a:rPr>
              <a:t>p</a:t>
            </a:r>
            <a:r>
              <a:rPr lang="ru-RU" sz="1600" dirty="0" smtClean="0">
                <a:solidFill>
                  <a:srgbClr val="4D4D4D"/>
                </a:solidFill>
              </a:rPr>
              <a:t>.5</a:t>
            </a:r>
            <a:r>
              <a:rPr lang="ru-RU" sz="1600" dirty="0">
                <a:solidFill>
                  <a:srgbClr val="4D4D4D"/>
                </a:solidFill>
              </a:rPr>
              <a:t>:</a:t>
            </a:r>
          </a:p>
        </p:txBody>
      </p:sp>
      <p:sp>
        <p:nvSpPr>
          <p:cNvPr id="16" name="Штриховая стрелка вправо 15"/>
          <p:cNvSpPr/>
          <p:nvPr/>
        </p:nvSpPr>
        <p:spPr>
          <a:xfrm rot="5400000">
            <a:off x="4700062" y="2530575"/>
            <a:ext cx="391694" cy="357265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3655" tIns="36827" rIns="73655" bIns="36827"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4D4D4D"/>
                </a:solidFill>
                <a:latin typeface="Tw Cen MT" panose="020B0602020104020603" pitchFamily="34" charset="0"/>
              </a:rPr>
              <a:t>UNIFIED REGISTER OF THE EAEU</a:t>
            </a:r>
            <a:endParaRPr lang="ru-RU" sz="2400" b="1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l="14817" t="42636" r="16762" b="12920"/>
          <a:stretch/>
        </p:blipFill>
        <p:spPr bwMode="auto">
          <a:xfrm>
            <a:off x="482035" y="2938783"/>
            <a:ext cx="6862862" cy="23904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548383" y="3602425"/>
            <a:ext cx="1190882" cy="1222433"/>
          </a:xfrm>
          <a:prstGeom prst="rect">
            <a:avLst/>
          </a:prstGeom>
          <a:noFill/>
          <a:ln w="38100">
            <a:solidFill>
              <a:srgbClr val="BE060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655" tIns="36827" rIns="73655" bIns="3682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12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84337" y="314458"/>
            <a:ext cx="6498863" cy="548691"/>
          </a:xfrm>
          <a:prstGeom prst="rect">
            <a:avLst/>
          </a:prstGeom>
        </p:spPr>
        <p:txBody>
          <a:bodyPr lIns="73655" tIns="36827" rIns="73655" bIns="36827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solidFill>
                  <a:schemeClr val="tx1">
                    <a:lumMod val="50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COOPERATION WITHIN THE CIS</a:t>
            </a:r>
            <a:endParaRPr lang="ru-RU" sz="26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Image result for сн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70" y="941388"/>
            <a:ext cx="6133044" cy="3969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871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COOPERATION WITHIN THE CIS</a:t>
            </a:r>
            <a:endParaRPr lang="ru-RU" sz="24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903967" indent="-295387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w Cen MT" panose="020B0602020104020603" pitchFamily="34" charset="0"/>
              </a:rPr>
              <a:t>Scientific and </a:t>
            </a:r>
            <a:r>
              <a:rPr lang="en-US" sz="2200" dirty="0">
                <a:latin typeface="Tw Cen MT" panose="020B0602020104020603" pitchFamily="34" charset="0"/>
              </a:rPr>
              <a:t>T</a:t>
            </a:r>
            <a:r>
              <a:rPr lang="en-US" sz="2200" dirty="0" smtClean="0">
                <a:latin typeface="Tw Cen MT" panose="020B0602020104020603" pitchFamily="34" charset="0"/>
              </a:rPr>
              <a:t>echnical commission</a:t>
            </a:r>
            <a:endParaRPr lang="ru-RU" sz="2200" dirty="0" smtClean="0"/>
          </a:p>
          <a:p>
            <a:pPr marL="3903967" indent="-295387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w Cen MT" panose="020B0602020104020603" pitchFamily="34" charset="0"/>
              </a:rPr>
              <a:t>Working Groups</a:t>
            </a:r>
            <a:endParaRPr lang="ru-RU" sz="2200" dirty="0" smtClean="0"/>
          </a:p>
          <a:p>
            <a:pPr marL="3903967" indent="-295387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w Cen MT" panose="020B0602020104020603" pitchFamily="34" charset="0"/>
              </a:rPr>
              <a:t>Meetings of Heads of ABs</a:t>
            </a:r>
            <a:endParaRPr lang="ru-RU" sz="2200" dirty="0" smtClean="0"/>
          </a:p>
          <a:p>
            <a:pPr marL="433490" indent="-433490">
              <a:buFont typeface="Wingdings" panose="05000000000000000000" pitchFamily="2" charset="2"/>
              <a:buChar char="q"/>
            </a:pPr>
            <a:r>
              <a:rPr lang="en-US" sz="2200" dirty="0">
                <a:latin typeface="Tw Cen MT" panose="020B0602020104020603" pitchFamily="34" charset="0"/>
              </a:rPr>
              <a:t>Draft </a:t>
            </a:r>
            <a:r>
              <a:rPr lang="en-US" sz="2200" b="1" dirty="0">
                <a:latin typeface="Tw Cen MT" panose="020B0602020104020603" pitchFamily="34" charset="0"/>
              </a:rPr>
              <a:t>Agreement on Technical Barriers to Mutual Trade of the States Members</a:t>
            </a:r>
            <a:r>
              <a:rPr lang="en-US" sz="2200" dirty="0">
                <a:latin typeface="Tw Cen MT" panose="020B0602020104020603" pitchFamily="34" charset="0"/>
              </a:rPr>
              <a:t> of the Commonwealth of Independent States</a:t>
            </a:r>
            <a:r>
              <a:rPr lang="ru-RU" sz="2200" dirty="0" smtClean="0"/>
              <a:t>;</a:t>
            </a:r>
            <a:endParaRPr lang="ru-RU" sz="2200" dirty="0"/>
          </a:p>
          <a:p>
            <a:pPr marL="433490" indent="-433490">
              <a:buFont typeface="Wingdings" panose="05000000000000000000" pitchFamily="2" charset="2"/>
              <a:buChar char="q"/>
            </a:pPr>
            <a:r>
              <a:rPr lang="en-US" sz="2200" dirty="0">
                <a:latin typeface="Tw Cen MT" panose="020B0602020104020603" pitchFamily="34" charset="0"/>
              </a:rPr>
              <a:t>Draft </a:t>
            </a:r>
            <a:r>
              <a:rPr lang="en-US" sz="2200" b="1" dirty="0">
                <a:latin typeface="Tw Cen MT" panose="020B0602020104020603" pitchFamily="34" charset="0"/>
              </a:rPr>
              <a:t>Agreement on Mutual Recognition of Accreditation of Conformity Assessment Bodies</a:t>
            </a:r>
            <a:endParaRPr lang="ru-RU" sz="22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8124-6597-4820-97AE-F5F4C2EA7B42}" type="slidenum">
              <a:rPr lang="ru-RU" smtClean="0"/>
              <a:t>25</a:t>
            </a:fld>
            <a:endParaRPr lang="ru-RU"/>
          </a:p>
        </p:txBody>
      </p:sp>
      <p:pic>
        <p:nvPicPr>
          <p:cNvPr id="10" name="Рисунок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" t="20382" r="65343" b="61146"/>
          <a:stretch/>
        </p:blipFill>
        <p:spPr bwMode="auto">
          <a:xfrm>
            <a:off x="765179" y="1224459"/>
            <a:ext cx="3019425" cy="914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655921" y="1873242"/>
            <a:ext cx="116713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031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26" y="144339"/>
            <a:ext cx="7561263" cy="66614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BILATERAL AGREEMENTS ON COOPERATION WITH ACCREDITATION BODIES 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half" idx="1"/>
          </p:nvPr>
        </p:nvSpPr>
        <p:spPr>
          <a:xfrm>
            <a:off x="280169" y="807230"/>
            <a:ext cx="7100862" cy="4089637"/>
          </a:xfrm>
        </p:spPr>
        <p:txBody>
          <a:bodyPr>
            <a:noAutofit/>
          </a:bodyPr>
          <a:lstStyle/>
          <a:p>
            <a:endParaRPr lang="ru-RU" sz="800" dirty="0" smtClean="0"/>
          </a:p>
          <a:p>
            <a:endParaRPr lang="ru-RU" sz="800" dirty="0" smtClean="0"/>
          </a:p>
          <a:p>
            <a:endParaRPr lang="ru-RU" sz="800" dirty="0" smtClean="0"/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PAKISTAN                      TURKEY               LATVIA                    POLAND                    </a:t>
            </a:r>
            <a:r>
              <a:rPr lang="en-GB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LITHUANIA</a:t>
            </a: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               UKRAINE                   IRAN </a:t>
            </a:r>
          </a:p>
          <a:p>
            <a:pPr>
              <a:buNone/>
            </a:pPr>
            <a:endParaRPr lang="en-US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>
              <a:buNone/>
            </a:pPr>
            <a:endParaRPr lang="en-US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>
              <a:buNone/>
            </a:pPr>
            <a:endParaRPr lang="en-US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>
              <a:buNone/>
            </a:pPr>
            <a:endParaRPr lang="en-US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>
              <a:buNone/>
            </a:pPr>
            <a:endParaRPr lang="en-US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>
              <a:buNone/>
            </a:pPr>
            <a:r>
              <a:rPr lang="en-US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  </a:t>
            </a: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EGYPT                BANGLADESH                                                                                                              </a:t>
            </a:r>
            <a:r>
              <a:rPr lang="en-GB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KAZAKHSTAN              MONGOLIA</a:t>
            </a:r>
          </a:p>
          <a:p>
            <a:pPr>
              <a:buNone/>
            </a:pPr>
            <a:endParaRPr lang="en-GB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>
              <a:buNone/>
            </a:pPr>
            <a:endParaRPr lang="en-GB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>
              <a:buNone/>
            </a:pPr>
            <a:r>
              <a:rPr lang="en-GB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                                                                                                              </a:t>
            </a: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  </a:t>
            </a:r>
            <a:r>
              <a:rPr lang="en-GB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BELARUS</a:t>
            </a: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 </a:t>
            </a:r>
          </a:p>
          <a:p>
            <a:pPr>
              <a:buNone/>
            </a:pPr>
            <a:endParaRPr lang="en-US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>
              <a:buNone/>
            </a:pPr>
            <a:r>
              <a:rPr lang="en-US" sz="1000" b="1" dirty="0" smtClean="0">
                <a:latin typeface="Arial Narrow" panose="020B0606020202030204" pitchFamily="34" charset="0"/>
              </a:rPr>
              <a:t>                    </a:t>
            </a:r>
            <a:r>
              <a:rPr lang="ru-RU" sz="1000" b="1" dirty="0" smtClean="0">
                <a:latin typeface="Arial Narrow" panose="020B0606020202030204" pitchFamily="34" charset="0"/>
              </a:rPr>
              <a:t> </a:t>
            </a: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SLOVAKIA</a:t>
            </a: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                                                                                                                                                 </a:t>
            </a: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    INDIA</a:t>
            </a:r>
            <a:r>
              <a:rPr lang="en-US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                 VIETNAM</a:t>
            </a:r>
          </a:p>
          <a:p>
            <a:pPr>
              <a:buNone/>
            </a:pPr>
            <a:endParaRPr lang="en-US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>
              <a:buNone/>
            </a:pPr>
            <a:endParaRPr lang="en-US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>
              <a:buNone/>
            </a:pPr>
            <a:endParaRPr lang="en-US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>
              <a:buNone/>
            </a:pPr>
            <a:r>
              <a:rPr lang="en-US" sz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                   </a:t>
            </a:r>
            <a:r>
              <a:rPr lang="ru-RU" sz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</a:t>
            </a:r>
            <a:r>
              <a:rPr lang="en-US" sz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   </a:t>
            </a:r>
            <a:endParaRPr lang="en-US" sz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>
              <a:buNone/>
            </a:pPr>
            <a:r>
              <a:rPr lang="en-US" sz="1000" b="1" dirty="0">
                <a:latin typeface="Arial Narrow" panose="020B0606020202030204" pitchFamily="34" charset="0"/>
              </a:rPr>
              <a:t> </a:t>
            </a:r>
            <a:r>
              <a:rPr lang="en-US" sz="1000" b="1" dirty="0" smtClean="0">
                <a:latin typeface="Arial Narrow" panose="020B0606020202030204" pitchFamily="34" charset="0"/>
              </a:rPr>
              <a:t>    </a:t>
            </a:r>
          </a:p>
          <a:p>
            <a:pPr>
              <a:buNone/>
            </a:pPr>
            <a:r>
              <a:rPr lang="en-US" sz="1000" b="1" dirty="0" smtClean="0">
                <a:latin typeface="Arial Narrow" panose="020B0606020202030204" pitchFamily="34" charset="0"/>
              </a:rPr>
              <a:t> </a:t>
            </a: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INDONEZIA  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                    ESTONIA                        MOLDOVA         </a:t>
            </a: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 </a:t>
            </a: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       </a:t>
            </a: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RUSSIA     </a:t>
            </a: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        </a:t>
            </a: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SERBIA 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                GEORGIA    </a:t>
            </a:r>
          </a:p>
          <a:p>
            <a:pPr>
              <a:buNone/>
            </a:pPr>
            <a:endParaRPr lang="en-US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>
              <a:buNone/>
            </a:pPr>
            <a:endParaRPr lang="en-US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>
              <a:buNone/>
            </a:pPr>
            <a:r>
              <a:rPr lang="en-US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                                                                                                                                                                </a:t>
            </a:r>
            <a:endParaRPr lang="ru-RU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\\Srvbsca2\bsca\!ОМС\.Астапенко\Фирменный стиль\логотип\цветн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2068" y="2269277"/>
            <a:ext cx="767946" cy="1025665"/>
          </a:xfrm>
          <a:prstGeom prst="rect">
            <a:avLst/>
          </a:prstGeom>
          <a:noFill/>
        </p:spPr>
      </p:pic>
      <p:pic>
        <p:nvPicPr>
          <p:cNvPr id="7" name="Рисунок 6" descr="L020t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8943" y="1113685"/>
            <a:ext cx="641132" cy="549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/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1204547" y="2200830"/>
            <a:ext cx="951110" cy="4955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Рисунок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75280" y="1126269"/>
            <a:ext cx="799033" cy="542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986" y="3197971"/>
            <a:ext cx="1349100" cy="405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/>
          <p:nvPr/>
        </p:nvPicPr>
        <p:blipFill>
          <a:blip r:embed="rId7" cstate="print"/>
          <a:srcRect l="8841" t="7278" r="5496" b="7278"/>
          <a:stretch>
            <a:fillRect/>
          </a:stretch>
        </p:blipFill>
        <p:spPr bwMode="auto">
          <a:xfrm>
            <a:off x="3417190" y="1019672"/>
            <a:ext cx="783505" cy="661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/>
          <p:nvPr/>
        </p:nvPicPr>
        <p:blipFill>
          <a:blip r:embed="rId8" cstate="print"/>
          <a:srcRect t="4007"/>
          <a:stretch>
            <a:fillRect/>
          </a:stretch>
        </p:blipFill>
        <p:spPr bwMode="auto">
          <a:xfrm>
            <a:off x="4442971" y="1071389"/>
            <a:ext cx="798509" cy="591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49355" y="1101365"/>
            <a:ext cx="788851" cy="531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/>
          <p:nvPr/>
        </p:nvPicPr>
        <p:blipFill>
          <a:blip r:embed="rId10" cstate="print"/>
          <a:srcRect t="3639" b="5531"/>
          <a:stretch>
            <a:fillRect/>
          </a:stretch>
        </p:blipFill>
        <p:spPr bwMode="auto">
          <a:xfrm>
            <a:off x="5133037" y="2200830"/>
            <a:ext cx="710744" cy="528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/>
          <p:nvPr/>
        </p:nvPicPr>
        <p:blipFill>
          <a:blip r:embed="rId11" cstate="print"/>
          <a:srcRect t="15555" b="10658"/>
          <a:stretch>
            <a:fillRect/>
          </a:stretch>
        </p:blipFill>
        <p:spPr bwMode="auto">
          <a:xfrm>
            <a:off x="1532599" y="4055227"/>
            <a:ext cx="873820" cy="527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C:\Users\Bataev\Desktop\Молдова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16268" y="4037467"/>
            <a:ext cx="998488" cy="563295"/>
          </a:xfrm>
          <a:prstGeom prst="rect">
            <a:avLst/>
          </a:prstGeom>
          <a:noFill/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sp>
        <p:nvSpPr>
          <p:cNvPr id="22" name="Выгнутая влево стрелка 21"/>
          <p:cNvSpPr/>
          <p:nvPr/>
        </p:nvSpPr>
        <p:spPr>
          <a:xfrm>
            <a:off x="2465267" y="2269277"/>
            <a:ext cx="886092" cy="1278131"/>
          </a:xfrm>
          <a:prstGeom prst="curved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3655" tIns="36827" rIns="73655" bIns="36827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Выгнутая вправо стрелка 23"/>
          <p:cNvSpPr/>
          <p:nvPr/>
        </p:nvSpPr>
        <p:spPr>
          <a:xfrm>
            <a:off x="4187873" y="2251523"/>
            <a:ext cx="945164" cy="1278131"/>
          </a:xfrm>
          <a:prstGeom prst="curvedLef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3655" tIns="36827" rIns="73655" bIns="36827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300" y="4069005"/>
            <a:ext cx="626963" cy="5317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" descr="logo-qci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90134" y="3054990"/>
            <a:ext cx="648072" cy="691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15" y="4169467"/>
            <a:ext cx="931632" cy="31305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61" y="2147007"/>
            <a:ext cx="530367" cy="51180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283" y="3770439"/>
            <a:ext cx="409754" cy="82584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7"/>
          <p:cNvPicPr/>
          <p:nvPr/>
        </p:nvPicPr>
        <p:blipFill rotWithShape="1">
          <a:blip r:embed="rId18"/>
          <a:srcRect l="32685" t="44961" r="58018" b="46512"/>
          <a:stretch/>
        </p:blipFill>
        <p:spPr bwMode="auto">
          <a:xfrm>
            <a:off x="488396" y="1144273"/>
            <a:ext cx="931956" cy="5008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Рисунок 28"/>
          <p:cNvPicPr/>
          <p:nvPr/>
        </p:nvPicPr>
        <p:blipFill rotWithShape="1">
          <a:blip r:embed="rId19"/>
          <a:srcRect l="31814" t="44444" r="57727" b="39019"/>
          <a:stretch/>
        </p:blipFill>
        <p:spPr bwMode="auto">
          <a:xfrm>
            <a:off x="6378286" y="1001500"/>
            <a:ext cx="721740" cy="6978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Рисунок 29"/>
          <p:cNvPicPr/>
          <p:nvPr/>
        </p:nvPicPr>
        <p:blipFill rotWithShape="1">
          <a:blip r:embed="rId20"/>
          <a:srcRect l="15107" t="13436" r="78847" b="75429"/>
          <a:stretch/>
        </p:blipFill>
        <p:spPr bwMode="auto">
          <a:xfrm>
            <a:off x="6167305" y="2025816"/>
            <a:ext cx="732790" cy="758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Рисунок 30"/>
          <p:cNvPicPr/>
          <p:nvPr/>
        </p:nvPicPr>
        <p:blipFill rotWithShape="1">
          <a:blip r:embed="rId21"/>
          <a:srcRect l="31977" t="44470" r="58285" b="37726"/>
          <a:stretch/>
        </p:blipFill>
        <p:spPr bwMode="auto">
          <a:xfrm>
            <a:off x="6559417" y="3065326"/>
            <a:ext cx="681355" cy="7004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/>
          <p:cNvPicPr/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790914" y="3900807"/>
            <a:ext cx="716189" cy="706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23" y="213418"/>
            <a:ext cx="7272808" cy="888206"/>
          </a:xfrm>
        </p:spPr>
        <p:txBody>
          <a:bodyPr>
            <a:normAutofit/>
          </a:bodyPr>
          <a:lstStyle/>
          <a:p>
            <a:r>
              <a:rPr lang="en-US" sz="2400" b="1" cap="all" dirty="0" smtClean="0">
                <a:latin typeface="Tw Cen MT" panose="020B0602020104020603" pitchFamily="34" charset="0"/>
              </a:rPr>
              <a:t>Activities under bilateral agreements with AB</a:t>
            </a:r>
            <a:r>
              <a:rPr lang="en-US" sz="2400" b="1" dirty="0" smtClean="0">
                <a:latin typeface="Tw Cen MT" panose="020B0602020104020603" pitchFamily="34" charset="0"/>
              </a:rPr>
              <a:t>s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6605" y="1152451"/>
            <a:ext cx="6742126" cy="4176787"/>
          </a:xfrm>
        </p:spPr>
        <p:txBody>
          <a:bodyPr>
            <a:normAutofit fontScale="85000" lnSpcReduction="20000"/>
          </a:bodyPr>
          <a:lstStyle/>
          <a:p>
            <a:r>
              <a:rPr lang="en-US" u="sng" dirty="0" smtClean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Experience exchange on</a:t>
            </a:r>
            <a:r>
              <a:rPr lang="en-US" dirty="0" smtClean="0">
                <a:latin typeface="Tw Cen MT" panose="020B0602020104020603" pitchFamily="34" charset="0"/>
              </a:rPr>
              <a:t>:</a:t>
            </a:r>
          </a:p>
          <a:p>
            <a:pPr lvl="1"/>
            <a:r>
              <a:rPr lang="en-US" dirty="0" smtClean="0">
                <a:latin typeface="Tw Cen MT" panose="020B0602020104020603" pitchFamily="34" charset="0"/>
              </a:rPr>
              <a:t>Performing accreditation of different types in accordance with  international requirements, including ILAC and IAF documents</a:t>
            </a:r>
          </a:p>
          <a:p>
            <a:pPr lvl="1"/>
            <a:r>
              <a:rPr lang="en-US" dirty="0" smtClean="0">
                <a:latin typeface="Tw Cen MT" panose="020B0602020104020603" pitchFamily="34" charset="0"/>
              </a:rPr>
              <a:t>Training and monitoring of assessors and technical experts</a:t>
            </a:r>
          </a:p>
          <a:p>
            <a:pPr lvl="1"/>
            <a:r>
              <a:rPr lang="en-US" dirty="0" smtClean="0">
                <a:latin typeface="Tw Cen MT" panose="020B0602020104020603" pitchFamily="34" charset="0"/>
              </a:rPr>
              <a:t>Proficiency tests and other approaches of ensuring quality of results</a:t>
            </a:r>
          </a:p>
          <a:p>
            <a:pPr lvl="1"/>
            <a:r>
              <a:rPr lang="en-US" dirty="0" smtClean="0">
                <a:latin typeface="Tw Cen MT" panose="020B0602020104020603" pitchFamily="34" charset="0"/>
              </a:rPr>
              <a:t>IT services to support interaction among ABs, regulators and CABs </a:t>
            </a:r>
          </a:p>
          <a:p>
            <a:r>
              <a:rPr lang="en-US" u="sng" dirty="0" smtClean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Joint assessments of CABs </a:t>
            </a:r>
            <a:r>
              <a:rPr lang="en-US" dirty="0" smtClean="0">
                <a:latin typeface="Tw Cen MT" panose="020B0602020104020603" pitchFamily="34" charset="0"/>
              </a:rPr>
              <a:t>(in accordance with the rules of cross-boarder accreditation)</a:t>
            </a:r>
          </a:p>
          <a:p>
            <a:r>
              <a:rPr lang="en-US" u="sng" dirty="0" smtClean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Agreeing on terms for recognition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US" dirty="0" smtClean="0">
                <a:latin typeface="Tw Cen MT" panose="020B0602020104020603" pitchFamily="34" charset="0"/>
              </a:rPr>
              <a:t>of conformity assessment results for delivering mutual confidence between countries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42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0463" y="4718760"/>
            <a:ext cx="5180338" cy="474475"/>
          </a:xfrm>
          <a:prstGeom prst="rect">
            <a:avLst/>
          </a:prstGeom>
          <a:noFill/>
        </p:spPr>
        <p:txBody>
          <a:bodyPr wrap="square" lIns="73646" tIns="36823" rIns="73646" bIns="36823" rtlCol="0">
            <a:spAutoFit/>
          </a:bodyPr>
          <a:lstStyle/>
          <a:p>
            <a:pPr algn="ctr" defTabSz="736362"/>
            <a:r>
              <a:rPr lang="ru-RU" sz="13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6</a:t>
            </a:r>
            <a:r>
              <a:rPr lang="en-US" sz="13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1300" b="1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Velozavodskaya</a:t>
            </a:r>
            <a:r>
              <a:rPr lang="en-US" sz="13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Street</a:t>
            </a:r>
            <a:r>
              <a:rPr lang="ru-RU" sz="13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; </a:t>
            </a:r>
            <a:r>
              <a:rPr lang="ru-RU" sz="13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220033 </a:t>
            </a:r>
            <a:r>
              <a:rPr lang="en-US" sz="13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Minsk</a:t>
            </a:r>
            <a:r>
              <a:rPr lang="ru-RU" sz="13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en-US" sz="13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Republic of Belarus</a:t>
            </a:r>
            <a:endParaRPr lang="ru-RU" sz="13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algn="ctr" defTabSz="736362"/>
            <a:r>
              <a:rPr lang="ru-RU" sz="13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е</a:t>
            </a:r>
            <a:r>
              <a:rPr lang="en-US" sz="13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-mail</a:t>
            </a:r>
            <a:r>
              <a:rPr lang="ru-RU" sz="13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en-US" sz="13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bsca@bsca.by</a:t>
            </a:r>
            <a:r>
              <a:rPr lang="ru-RU" sz="13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  </a:t>
            </a:r>
            <a:r>
              <a:rPr lang="en-US" sz="13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www.bsca.by </a:t>
            </a:r>
            <a:endParaRPr lang="ru-RU" sz="13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0311" y="144339"/>
            <a:ext cx="5909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w Cen MT" panose="020B0602020104020603" pitchFamily="34" charset="0"/>
              </a:rPr>
              <a:t>THANK YOU FOR YOUR ATTENTION </a:t>
            </a:r>
          </a:p>
          <a:p>
            <a:pPr algn="ctr"/>
            <a:r>
              <a:rPr lang="en-US" sz="2800" b="1" dirty="0" smtClean="0">
                <a:latin typeface="Tw Cen MT" panose="020B0602020104020603" pitchFamily="34" charset="0"/>
              </a:rPr>
              <a:t>and WELCOME TO BSCA!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1196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4327" y="72331"/>
            <a:ext cx="5616624" cy="888206"/>
          </a:xfrm>
        </p:spPr>
        <p:txBody>
          <a:bodyPr>
            <a:noAutofit/>
          </a:bodyPr>
          <a:lstStyle/>
          <a:p>
            <a:r>
              <a:rPr lang="en-US" sz="2400" b="1" cap="all" dirty="0" smtClean="0">
                <a:latin typeface="Tw Cen MT" panose="020B0602020104020603" pitchFamily="34" charset="0"/>
              </a:rPr>
              <a:t>NORMATIVE basis of accreditation</a:t>
            </a:r>
            <a:endParaRPr lang="ru-RU" sz="2400" b="1" cap="all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25459423"/>
              </p:ext>
            </p:extLst>
          </p:nvPr>
        </p:nvGraphicFramePr>
        <p:xfrm>
          <a:off x="612279" y="1008435"/>
          <a:ext cx="6552728" cy="38110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552728"/>
              </a:tblGrid>
              <a:tr h="312967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Document</a:t>
                      </a:r>
                      <a:endParaRPr lang="ru-RU" sz="1500" dirty="0"/>
                    </a:p>
                  </a:txBody>
                  <a:tcPr marL="75613" marR="75613" marT="35528" marB="35528"/>
                </a:tc>
              </a:tr>
              <a:tr h="815133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w Cen MT" panose="020B0602020104020603" pitchFamily="34" charset="0"/>
                        </a:rPr>
                        <a:t>The Law of the Republic of Belarus </a:t>
                      </a:r>
                      <a:r>
                        <a:rPr lang="ru-RU" sz="1600" b="1" dirty="0" smtClean="0"/>
                        <a:t>№</a:t>
                      </a:r>
                      <a:r>
                        <a:rPr lang="en-US" sz="1600" b="1" kern="1200" dirty="0" smtClean="0">
                          <a:effectLst/>
                          <a:latin typeface="Tw Cen MT" panose="020B0602020104020603" pitchFamily="34" charset="0"/>
                        </a:rPr>
                        <a:t>437-3 of October 24, 2016 </a:t>
                      </a:r>
                    </a:p>
                    <a:p>
                      <a:r>
                        <a:rPr lang="en-US" sz="1400" b="0" kern="1200" dirty="0" smtClean="0">
                          <a:effectLst/>
                          <a:latin typeface="Tw Cen MT" panose="020B0602020104020603" pitchFamily="34" charset="0"/>
                        </a:rPr>
                        <a:t>«On assessment for compliance with technical requirements and on accreditation of conformity assessment bodies»</a:t>
                      </a:r>
                      <a:endParaRPr lang="ru-RU" sz="1400" b="0" i="1" kern="1200" dirty="0" smtClean="0">
                        <a:solidFill>
                          <a:schemeClr val="dk1"/>
                        </a:solidFill>
                        <a:effectLst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75613" marR="75613" marT="35528" marB="35528"/>
                </a:tc>
              </a:tr>
              <a:tr h="7520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Tw Cen MT" panose="020B0602020104020603" pitchFamily="34" charset="0"/>
                        </a:rPr>
                        <a:t>Accreditation Rules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latin typeface="Tw Cen MT" panose="020B0602020104020603" pitchFamily="34" charset="0"/>
                        </a:rPr>
                        <a:t>included into the</a:t>
                      </a:r>
                      <a:r>
                        <a:rPr lang="en-US" sz="1400" b="0" baseline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b="0" kern="1200" dirty="0" smtClean="0">
                          <a:effectLst/>
                          <a:latin typeface="Tw Cen MT" panose="020B0602020104020603" pitchFamily="34" charset="0"/>
                        </a:rPr>
                        <a:t>National Register of Legal acts of the Republic of Belarus –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effectLst/>
                          <a:latin typeface="Tw Cen MT" panose="020B0602020104020603" pitchFamily="34" charset="0"/>
                        </a:rPr>
                        <a:t>N 8/24689 of 12 January 2012</a:t>
                      </a:r>
                      <a:endParaRPr lang="ru-RU" sz="1400" b="0" i="1" dirty="0" smtClean="0"/>
                    </a:p>
                  </a:txBody>
                  <a:tcPr marL="75613" marR="75613" marT="35528" marB="35528"/>
                </a:tc>
              </a:tr>
              <a:tr h="675014"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Tw Cen MT" panose="020B0602020104020603" pitchFamily="34" charset="0"/>
                        </a:rPr>
                        <a:t>ISO</a:t>
                      </a:r>
                      <a:r>
                        <a:rPr lang="ru-RU" sz="1600" b="1" dirty="0" smtClean="0"/>
                        <a:t>/</a:t>
                      </a:r>
                      <a:r>
                        <a:rPr lang="en-US" sz="1600" b="1" dirty="0" smtClean="0">
                          <a:latin typeface="Tw Cen MT" panose="020B0602020104020603" pitchFamily="34" charset="0"/>
                        </a:rPr>
                        <a:t>IEC</a:t>
                      </a:r>
                      <a:r>
                        <a:rPr lang="en-US" sz="1600" b="1" baseline="0" dirty="0" smtClean="0">
                          <a:latin typeface="Tw Cen MT" panose="020B0602020104020603" pitchFamily="34" charset="0"/>
                        </a:rPr>
                        <a:t> 17011 </a:t>
                      </a:r>
                    </a:p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effectLst/>
                          <a:latin typeface="Tw Cen MT" panose="020B0602020104020603" pitchFamily="34" charset="0"/>
                        </a:rPr>
                        <a:t>Conformity assessment - General requirements for accreditation bodies accrediting conformity assessment bodies</a:t>
                      </a:r>
                      <a:endParaRPr lang="en-US" sz="1400" b="0" i="1" kern="1200" dirty="0" smtClean="0">
                        <a:solidFill>
                          <a:schemeClr val="dk1"/>
                        </a:solidFill>
                        <a:effectLst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75613" marR="75613" marT="35528" marB="35528"/>
                </a:tc>
              </a:tr>
              <a:tr h="383885"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kern="1200" dirty="0" smtClean="0">
                          <a:effectLst/>
                          <a:latin typeface="Tw Cen MT" panose="020B0602020104020603" pitchFamily="34" charset="0"/>
                        </a:rPr>
                        <a:t>Basic standards </a:t>
                      </a:r>
                      <a:r>
                        <a:rPr lang="en-US" sz="1400" b="0" kern="1200" dirty="0" smtClean="0">
                          <a:effectLst/>
                          <a:latin typeface="Tw Cen MT" panose="020B0602020104020603" pitchFamily="34" charset="0"/>
                        </a:rPr>
                        <a:t>for</a:t>
                      </a:r>
                      <a:r>
                        <a:rPr lang="en-US" sz="1400" b="0" kern="1200" baseline="0" dirty="0" smtClean="0">
                          <a:effectLst/>
                          <a:latin typeface="Tw Cen MT" panose="020B0602020104020603" pitchFamily="34" charset="0"/>
                        </a:rPr>
                        <a:t> conformity assessment bodies</a:t>
                      </a:r>
                      <a:endParaRPr lang="en-US" sz="1400" b="0" i="0" kern="1200" dirty="0" smtClean="0">
                        <a:solidFill>
                          <a:schemeClr val="dk1"/>
                        </a:solidFill>
                        <a:effectLst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75613" marR="75613" marT="35528" marB="35528"/>
                </a:tc>
              </a:tr>
              <a:tr h="805348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w Cen MT" panose="020B0602020104020603" pitchFamily="34" charset="0"/>
                        </a:rPr>
                        <a:t>EA,</a:t>
                      </a:r>
                      <a:r>
                        <a:rPr lang="en-US" sz="1600" b="1" baseline="0" dirty="0" smtClean="0">
                          <a:latin typeface="Tw Cen MT" panose="020B0602020104020603" pitchFamily="34" charset="0"/>
                        </a:rPr>
                        <a:t> ILAC and IAF documents</a:t>
                      </a:r>
                    </a:p>
                    <a:p>
                      <a:r>
                        <a:rPr lang="en-US" sz="1400" b="0" baseline="0" dirty="0" smtClean="0">
                          <a:latin typeface="Tw Cen MT" panose="020B0602020104020603" pitchFamily="34" charset="0"/>
                        </a:rPr>
                        <a:t>Mandatory and informative documents, policies and procedures  </a:t>
                      </a:r>
                      <a:endParaRPr lang="en-US" sz="1400" b="0" i="1" baseline="0" dirty="0" smtClean="0">
                        <a:latin typeface="Tw Cen MT" panose="020B0602020104020603" pitchFamily="34" charset="0"/>
                      </a:endParaRPr>
                    </a:p>
                  </a:txBody>
                  <a:tcPr marL="75613" marR="75613" marT="35528" marB="3552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679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4339"/>
            <a:ext cx="7561263" cy="60017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w Cen MT" panose="020B0602020104020603" pitchFamily="34" charset="0"/>
              </a:rPr>
              <a:t>BSCA STRUCTURE</a:t>
            </a:r>
            <a:endParaRPr lang="ru-RU" sz="2400" b="1" dirty="0"/>
          </a:p>
        </p:txBody>
      </p:sp>
      <p:grpSp>
        <p:nvGrpSpPr>
          <p:cNvPr id="60" name="Группа 59"/>
          <p:cNvGrpSpPr/>
          <p:nvPr/>
        </p:nvGrpSpPr>
        <p:grpSpPr>
          <a:xfrm>
            <a:off x="396611" y="892897"/>
            <a:ext cx="7056427" cy="4119904"/>
            <a:chOff x="611959" y="476672"/>
            <a:chExt cx="7993184" cy="5904656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cxnSp>
          <p:nvCxnSpPr>
            <p:cNvPr id="61" name="Прямая соединительная линия 60"/>
            <p:cNvCxnSpPr/>
            <p:nvPr/>
          </p:nvCxnSpPr>
          <p:spPr>
            <a:xfrm>
              <a:off x="8604448" y="1701200"/>
              <a:ext cx="0" cy="33228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 стрелкой 61"/>
            <p:cNvCxnSpPr/>
            <p:nvPr/>
          </p:nvCxnSpPr>
          <p:spPr>
            <a:xfrm flipH="1">
              <a:off x="8388448" y="3429000"/>
              <a:ext cx="216000" cy="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Группа 62"/>
            <p:cNvGrpSpPr/>
            <p:nvPr/>
          </p:nvGrpSpPr>
          <p:grpSpPr>
            <a:xfrm>
              <a:off x="611959" y="476672"/>
              <a:ext cx="7993184" cy="5904656"/>
              <a:chOff x="611555" y="476672"/>
              <a:chExt cx="7993184" cy="5904656"/>
            </a:xfrm>
          </p:grpSpPr>
          <p:grpSp>
            <p:nvGrpSpPr>
              <p:cNvPr id="65" name="Группа 64"/>
              <p:cNvGrpSpPr/>
              <p:nvPr/>
            </p:nvGrpSpPr>
            <p:grpSpPr>
              <a:xfrm>
                <a:off x="611555" y="1135169"/>
                <a:ext cx="7993184" cy="4972039"/>
                <a:chOff x="611555" y="1135169"/>
                <a:chExt cx="7993184" cy="4972039"/>
              </a:xfrm>
            </p:grpSpPr>
            <p:cxnSp>
              <p:nvCxnSpPr>
                <p:cNvPr id="78" name="Прямая соединительная линия 77"/>
                <p:cNvCxnSpPr/>
                <p:nvPr/>
              </p:nvCxnSpPr>
              <p:spPr>
                <a:xfrm flipH="1">
                  <a:off x="4536739" y="1700808"/>
                  <a:ext cx="40680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Прямая соединительная линия 78"/>
                <p:cNvCxnSpPr/>
                <p:nvPr/>
              </p:nvCxnSpPr>
              <p:spPr>
                <a:xfrm>
                  <a:off x="3419872" y="1135169"/>
                  <a:ext cx="0" cy="56520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Прямая со стрелкой 79"/>
                <p:cNvCxnSpPr/>
                <p:nvPr/>
              </p:nvCxnSpPr>
              <p:spPr>
                <a:xfrm flipH="1">
                  <a:off x="8388727" y="2636912"/>
                  <a:ext cx="216000" cy="0"/>
                </a:xfrm>
                <a:prstGeom prst="straightConnector1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Прямая соединительная линия 80"/>
                <p:cNvCxnSpPr/>
                <p:nvPr/>
              </p:nvCxnSpPr>
              <p:spPr>
                <a:xfrm flipH="1">
                  <a:off x="611559" y="1700808"/>
                  <a:ext cx="39600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Прямая соединительная линия 81"/>
                <p:cNvCxnSpPr/>
                <p:nvPr/>
              </p:nvCxnSpPr>
              <p:spPr>
                <a:xfrm>
                  <a:off x="611561" y="1700808"/>
                  <a:ext cx="398" cy="440640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Прямая со стрелкой 82"/>
                <p:cNvCxnSpPr>
                  <a:endCxn id="72" idx="1"/>
                </p:cNvCxnSpPr>
                <p:nvPr/>
              </p:nvCxnSpPr>
              <p:spPr>
                <a:xfrm>
                  <a:off x="611555" y="2276912"/>
                  <a:ext cx="216025" cy="0"/>
                </a:xfrm>
                <a:prstGeom prst="straightConnector1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Прямая со стрелкой 83"/>
                <p:cNvCxnSpPr/>
                <p:nvPr/>
              </p:nvCxnSpPr>
              <p:spPr>
                <a:xfrm>
                  <a:off x="611558" y="3212976"/>
                  <a:ext cx="216025" cy="0"/>
                </a:xfrm>
                <a:prstGeom prst="straightConnector1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Прямая со стрелкой 84"/>
                <p:cNvCxnSpPr/>
                <p:nvPr/>
              </p:nvCxnSpPr>
              <p:spPr>
                <a:xfrm>
                  <a:off x="611556" y="4149080"/>
                  <a:ext cx="216025" cy="0"/>
                </a:xfrm>
                <a:prstGeom prst="straightConnector1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Прямая со стрелкой 85"/>
                <p:cNvCxnSpPr/>
                <p:nvPr/>
              </p:nvCxnSpPr>
              <p:spPr>
                <a:xfrm>
                  <a:off x="611555" y="5085184"/>
                  <a:ext cx="216025" cy="0"/>
                </a:xfrm>
                <a:prstGeom prst="straightConnector1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Прямая со стрелкой 86"/>
                <p:cNvCxnSpPr/>
                <p:nvPr/>
              </p:nvCxnSpPr>
              <p:spPr>
                <a:xfrm>
                  <a:off x="611959" y="6093296"/>
                  <a:ext cx="216025" cy="0"/>
                </a:xfrm>
                <a:prstGeom prst="straightConnector1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Прямая со стрелкой 87"/>
                <p:cNvCxnSpPr/>
                <p:nvPr/>
              </p:nvCxnSpPr>
              <p:spPr>
                <a:xfrm flipH="1">
                  <a:off x="8379090" y="4221088"/>
                  <a:ext cx="216000" cy="0"/>
                </a:xfrm>
                <a:prstGeom prst="straightConnector1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6" name="Скругленный прямоугольник 65"/>
              <p:cNvSpPr/>
              <p:nvPr/>
            </p:nvSpPr>
            <p:spPr>
              <a:xfrm>
                <a:off x="827579" y="3789120"/>
                <a:ext cx="2801808" cy="720000"/>
              </a:xfrm>
              <a:prstGeom prst="roundRect">
                <a:avLst/>
              </a:prstGeom>
              <a:ln>
                <a:solidFill>
                  <a:srgbClr val="9D9E9E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  <a:latin typeface="Tw Cen MT" panose="020B0602020104020603" pitchFamily="34" charset="0"/>
                    <a:cs typeface="Arial" pitchFamily="34" charset="0"/>
                  </a:rPr>
                  <a:t>FRONT OFFICE</a:t>
                </a:r>
              </a:p>
            </p:txBody>
          </p:sp>
          <p:sp>
            <p:nvSpPr>
              <p:cNvPr id="67" name="Скругленный прямоугольник 66"/>
              <p:cNvSpPr/>
              <p:nvPr/>
            </p:nvSpPr>
            <p:spPr>
              <a:xfrm>
                <a:off x="827580" y="4725225"/>
                <a:ext cx="2801807" cy="720000"/>
              </a:xfrm>
              <a:prstGeom prst="roundRect">
                <a:avLst/>
              </a:prstGeom>
              <a:ln>
                <a:solidFill>
                  <a:srgbClr val="9D9E9E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  <a:latin typeface="Tw Cen MT" panose="020B0602020104020603" pitchFamily="34" charset="0"/>
                    <a:cs typeface="Arial" pitchFamily="34" charset="0"/>
                  </a:rPr>
                  <a:t>ACCOUNTING DEPARTMENT</a:t>
                </a:r>
              </a:p>
            </p:txBody>
          </p:sp>
          <p:sp>
            <p:nvSpPr>
              <p:cNvPr id="68" name="Скругленный прямоугольник 67"/>
              <p:cNvSpPr/>
              <p:nvPr/>
            </p:nvSpPr>
            <p:spPr>
              <a:xfrm>
                <a:off x="827180" y="5661328"/>
                <a:ext cx="2802208" cy="720000"/>
              </a:xfrm>
              <a:prstGeom prst="roundRect">
                <a:avLst/>
              </a:prstGeom>
              <a:ln>
                <a:solidFill>
                  <a:srgbClr val="9D9E9E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  <a:latin typeface="Tw Cen MT" panose="020B0602020104020603" pitchFamily="34" charset="0"/>
                    <a:cs typeface="Arial" pitchFamily="34" charset="0"/>
                  </a:rPr>
                  <a:t>LEGAL, HUMAN RESOURCES </a:t>
                </a:r>
                <a:r>
                  <a:rPr lang="en-US" sz="1200" b="1" dirty="0" smtClean="0">
                    <a:solidFill>
                      <a:schemeClr val="tx1"/>
                    </a:solidFill>
                    <a:latin typeface="Tw Cen MT" panose="020B0602020104020603" pitchFamily="34" charset="0"/>
                    <a:cs typeface="Arial" pitchFamily="34" charset="0"/>
                  </a:rPr>
                  <a:t>AND </a:t>
                </a:r>
                <a:r>
                  <a:rPr lang="en-US" sz="1200" b="1" dirty="0">
                    <a:solidFill>
                      <a:schemeClr val="tx1"/>
                    </a:solidFill>
                    <a:latin typeface="Tw Cen MT" panose="020B0602020104020603" pitchFamily="34" charset="0"/>
                    <a:cs typeface="Arial" pitchFamily="34" charset="0"/>
                  </a:rPr>
                  <a:t>ECONOMIC DEPARTMENT </a:t>
                </a:r>
              </a:p>
            </p:txBody>
          </p:sp>
          <p:sp>
            <p:nvSpPr>
              <p:cNvPr id="69" name="Скругленный прямоугольник 68"/>
              <p:cNvSpPr/>
              <p:nvPr/>
            </p:nvSpPr>
            <p:spPr>
              <a:xfrm>
                <a:off x="3881837" y="5733336"/>
                <a:ext cx="4434579" cy="647992"/>
              </a:xfrm>
              <a:prstGeom prst="roundRect">
                <a:avLst/>
              </a:prstGeom>
              <a:ln>
                <a:solidFill>
                  <a:srgbClr val="9D9E9E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  <a:latin typeface="Tw Cen MT" panose="020B0602020104020603" pitchFamily="34" charset="0"/>
                    <a:cs typeface="Arial" pitchFamily="34" charset="0"/>
                  </a:rPr>
                  <a:t>ADMINISTRATIVE </a:t>
                </a:r>
                <a:r>
                  <a:rPr lang="en-US" sz="1200" b="1" dirty="0" smtClean="0">
                    <a:solidFill>
                      <a:schemeClr val="tx1"/>
                    </a:solidFill>
                    <a:latin typeface="Tw Cen MT" panose="020B0602020104020603" pitchFamily="34" charset="0"/>
                    <a:cs typeface="Arial" pitchFamily="34" charset="0"/>
                  </a:rPr>
                  <a:t>AND </a:t>
                </a:r>
                <a:r>
                  <a:rPr lang="en-US" sz="1200" b="1" dirty="0">
                    <a:solidFill>
                      <a:schemeClr val="tx1"/>
                    </a:solidFill>
                    <a:latin typeface="Tw Cen MT" panose="020B0602020104020603" pitchFamily="34" charset="0"/>
                    <a:cs typeface="Arial" pitchFamily="34" charset="0"/>
                  </a:rPr>
                  <a:t>MAINTENANCE DEPARTMENT</a:t>
                </a:r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3888424" y="2348944"/>
                <a:ext cx="4463496" cy="5760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9D9E9E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  <a:latin typeface="Tw Cen MT" panose="020B0602020104020603" pitchFamily="34" charset="0"/>
                    <a:cs typeface="Arial" pitchFamily="34" charset="0"/>
                  </a:rPr>
                  <a:t>DEPARTMENT FOR CERTIFICATION BODIES ACCREDITATION</a:t>
                </a:r>
              </a:p>
            </p:txBody>
          </p:sp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827982" y="2853017"/>
                <a:ext cx="2801405" cy="720000"/>
              </a:xfrm>
              <a:prstGeom prst="roundRect">
                <a:avLst/>
              </a:prstGeom>
              <a:ln>
                <a:solidFill>
                  <a:srgbClr val="9D9E9E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  <a:latin typeface="Tw Cen MT" panose="020B0602020104020603" pitchFamily="34" charset="0"/>
                    <a:cs typeface="Arial" pitchFamily="34" charset="0"/>
                  </a:rPr>
                  <a:t>DEPARTMENT FOR </a:t>
                </a:r>
                <a:br>
                  <a:rPr lang="en-US" sz="1200" b="1" dirty="0">
                    <a:solidFill>
                      <a:schemeClr val="tx1"/>
                    </a:solidFill>
                    <a:latin typeface="Tw Cen MT" panose="020B0602020104020603" pitchFamily="34" charset="0"/>
                    <a:cs typeface="Arial" pitchFamily="34" charset="0"/>
                  </a:rPr>
                </a:br>
                <a:r>
                  <a:rPr lang="en-US" sz="1200" b="1" dirty="0">
                    <a:solidFill>
                      <a:schemeClr val="tx1"/>
                    </a:solidFill>
                    <a:latin typeface="Tw Cen MT" panose="020B0602020104020603" pitchFamily="34" charset="0"/>
                    <a:cs typeface="Arial" pitchFamily="34" charset="0"/>
                  </a:rPr>
                  <a:t>INTERNATIONAL </a:t>
                </a:r>
                <a:r>
                  <a:rPr lang="en-US" sz="1200" b="1" dirty="0" smtClean="0">
                    <a:solidFill>
                      <a:schemeClr val="tx1"/>
                    </a:solidFill>
                    <a:latin typeface="Tw Cen MT" panose="020B0602020104020603" pitchFamily="34" charset="0"/>
                    <a:cs typeface="Arial" pitchFamily="34" charset="0"/>
                  </a:rPr>
                  <a:t>COOPERATION</a:t>
                </a:r>
                <a:endParaRPr lang="ru-RU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" name="Скругленный прямоугольник 71"/>
              <p:cNvSpPr/>
              <p:nvPr/>
            </p:nvSpPr>
            <p:spPr>
              <a:xfrm>
                <a:off x="827580" y="1916912"/>
                <a:ext cx="2801808" cy="720000"/>
              </a:xfrm>
              <a:prstGeom prst="roundRect">
                <a:avLst/>
              </a:prstGeom>
              <a:ln>
                <a:solidFill>
                  <a:srgbClr val="9D9E9E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Tw Cen MT" panose="020B0602020104020603" pitchFamily="34" charset="0"/>
                    <a:cs typeface="Arial" pitchFamily="34" charset="0"/>
                  </a:rPr>
                  <a:t>ASSISTANT MANAGER</a:t>
                </a:r>
                <a:endParaRPr lang="en-US" sz="1200" b="1" dirty="0">
                  <a:solidFill>
                    <a:schemeClr val="tx1"/>
                  </a:solidFill>
                  <a:latin typeface="Tw Cen MT" panose="020B0602020104020603" pitchFamily="34" charset="0"/>
                  <a:cs typeface="Arial" pitchFamily="34" charset="0"/>
                </a:endParaRPr>
              </a:p>
            </p:txBody>
          </p:sp>
          <p:sp>
            <p:nvSpPr>
              <p:cNvPr id="73" name="Скругленный прямоугольник 72"/>
              <p:cNvSpPr/>
              <p:nvPr/>
            </p:nvSpPr>
            <p:spPr>
              <a:xfrm>
                <a:off x="792000" y="476672"/>
                <a:ext cx="7560000" cy="644876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9D9E9E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Tw Cen MT" panose="020B0602020104020603" pitchFamily="34" charset="0"/>
                    <a:cs typeface="Arial" pitchFamily="34" charset="0"/>
                  </a:rPr>
                  <a:t>DIRECTOR</a:t>
                </a:r>
              </a:p>
            </p:txBody>
          </p:sp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3851920" y="1376832"/>
                <a:ext cx="4500000" cy="6120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9D9E9E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Tw Cen MT" panose="020B0602020104020603" pitchFamily="34" charset="0"/>
                    <a:cs typeface="Arial" pitchFamily="34" charset="0"/>
                  </a:rPr>
                  <a:t>DEPUTY</a:t>
                </a:r>
                <a:r>
                  <a:rPr lang="ru-RU" sz="12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200" b="1" dirty="0">
                    <a:solidFill>
                      <a:schemeClr val="tx1"/>
                    </a:solidFill>
                    <a:latin typeface="Tw Cen MT" panose="020B0602020104020603" pitchFamily="34" charset="0"/>
                    <a:cs typeface="Arial" pitchFamily="34" charset="0"/>
                  </a:rPr>
                  <a:t>DIRECTOR</a:t>
                </a:r>
              </a:p>
            </p:txBody>
          </p:sp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866878" y="3141000"/>
                <a:ext cx="4470083" cy="5760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9D9E9E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Tw Cen MT" panose="020B0602020104020603" pitchFamily="34" charset="0"/>
                    <a:cs typeface="Arial" pitchFamily="34" charset="0"/>
                  </a:rPr>
                  <a:t>DEPARTMENT FOR</a:t>
                </a:r>
                <a:r>
                  <a:rPr lang="ru-RU" sz="12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ru-RU" sz="12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1200" b="1" dirty="0" smtClean="0">
                    <a:solidFill>
                      <a:schemeClr val="tx1"/>
                    </a:solidFill>
                    <a:latin typeface="Tw Cen MT" panose="020B0602020104020603" pitchFamily="34" charset="0"/>
                    <a:cs typeface="Arial" pitchFamily="34" charset="0"/>
                  </a:rPr>
                  <a:t>ACCREDITATION</a:t>
                </a:r>
                <a:r>
                  <a:rPr lang="ru-RU" sz="12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200" b="1" dirty="0" smtClean="0">
                    <a:solidFill>
                      <a:schemeClr val="tx1"/>
                    </a:solidFill>
                    <a:latin typeface="Tw Cen MT" panose="020B0602020104020603" pitchFamily="34" charset="0"/>
                    <a:cs typeface="Arial" pitchFamily="34" charset="0"/>
                  </a:rPr>
                  <a:t>ACTIVITIES MANAGEMENT</a:t>
                </a:r>
                <a:endParaRPr lang="ru-RU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3888424" y="3933120"/>
                <a:ext cx="4463576" cy="5760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9D9E9E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  <a:latin typeface="Tw Cen MT" panose="020B0602020104020603" pitchFamily="34" charset="0"/>
                    <a:cs typeface="Arial" pitchFamily="34" charset="0"/>
                  </a:rPr>
                  <a:t>DEPARTMENT  FOR LABORATORIES </a:t>
                </a:r>
                <a:r>
                  <a:rPr lang="en-US" sz="1200" b="1" dirty="0" smtClean="0">
                    <a:solidFill>
                      <a:schemeClr val="tx1"/>
                    </a:solidFill>
                    <a:latin typeface="Tw Cen MT" panose="020B0602020104020603" pitchFamily="34" charset="0"/>
                    <a:cs typeface="Arial" pitchFamily="34" charset="0"/>
                  </a:rPr>
                  <a:t>ACCREDITATION </a:t>
                </a:r>
                <a:r>
                  <a:rPr lang="ru-RU" sz="12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№1</a:t>
                </a:r>
                <a:endParaRPr lang="ru-RU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3888424" y="4725208"/>
                <a:ext cx="4463496" cy="5760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9D9E9E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  <a:latin typeface="Tw Cen MT" panose="020B0602020104020603" pitchFamily="34" charset="0"/>
                    <a:cs typeface="Arial" pitchFamily="34" charset="0"/>
                  </a:rPr>
                  <a:t>DEPARTMENT  FOR LABORATORIES ACCREDITATION </a:t>
                </a:r>
                <a:r>
                  <a:rPr lang="en-US" sz="1200" b="1" dirty="0" smtClean="0">
                    <a:solidFill>
                      <a:schemeClr val="tx1"/>
                    </a:solidFill>
                    <a:latin typeface="Tw Cen MT" panose="020B0602020104020603" pitchFamily="34" charset="0"/>
                    <a:cs typeface="Arial" pitchFamily="34" charset="0"/>
                  </a:rPr>
                  <a:t>№</a:t>
                </a:r>
                <a:r>
                  <a:rPr lang="ru-RU" sz="12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en-US" sz="1200" b="1" dirty="0">
                  <a:solidFill>
                    <a:schemeClr val="tx1"/>
                  </a:solidFill>
                  <a:latin typeface="Tw Cen MT" panose="020B0602020104020603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64" name="Прямая со стрелкой 63"/>
            <p:cNvCxnSpPr/>
            <p:nvPr/>
          </p:nvCxnSpPr>
          <p:spPr>
            <a:xfrm flipH="1">
              <a:off x="8379090" y="5013176"/>
              <a:ext cx="216000" cy="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6503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247" y="144339"/>
            <a:ext cx="7128792" cy="888206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w Cen MT" panose="020B0602020104020603" pitchFamily="34" charset="0"/>
              </a:rPr>
              <a:t>BSCA </a:t>
            </a:r>
            <a:r>
              <a:rPr lang="en-US" sz="2400" b="1" dirty="0" smtClean="0">
                <a:latin typeface="Tw Cen MT" panose="020B0602020104020603" pitchFamily="34" charset="0"/>
              </a:rPr>
              <a:t>ESTABLISHED A NUMBER OF SUPPORTIVE ORGANS:</a:t>
            </a:r>
            <a:endParaRPr lang="ru-RU" sz="2400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6656087"/>
              </p:ext>
            </p:extLst>
          </p:nvPr>
        </p:nvGraphicFramePr>
        <p:xfrm>
          <a:off x="324247" y="936427"/>
          <a:ext cx="7075215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6321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255" y="23153"/>
            <a:ext cx="6805137" cy="888206"/>
          </a:xfrm>
        </p:spPr>
        <p:txBody>
          <a:bodyPr>
            <a:normAutofit/>
          </a:bodyPr>
          <a:lstStyle/>
          <a:p>
            <a:r>
              <a:rPr lang="en-US" sz="2400" b="1" cap="all" dirty="0" smtClean="0">
                <a:latin typeface="Tw Cen MT" panose="020B0602020104020603" pitchFamily="34" charset="0"/>
              </a:rPr>
              <a:t>Independence and Impartiality of BSCA</a:t>
            </a:r>
            <a:endParaRPr lang="ru-RU" sz="2400" b="1" cap="all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6295" y="1080443"/>
            <a:ext cx="6480720" cy="3899256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Agreement</a:t>
            </a:r>
            <a:r>
              <a:rPr lang="en-US" sz="2200" dirty="0" smtClean="0">
                <a:latin typeface="Tw Cen MT" panose="020B0602020104020603" pitchFamily="34" charset="0"/>
              </a:rPr>
              <a:t> with the Regulator on non-interference into accreditation activity, assessment process and decision-making of BSCA</a:t>
            </a:r>
          </a:p>
          <a:p>
            <a:pPr marL="0" indent="0">
              <a:buNone/>
            </a:pPr>
            <a:endParaRPr lang="en-US" sz="500" dirty="0" smtClean="0">
              <a:latin typeface="Tw Cen MT" panose="020B0602020104020603" pitchFamily="34" charset="0"/>
            </a:endParaRPr>
          </a:p>
          <a:p>
            <a:pPr lvl="2"/>
            <a:r>
              <a:rPr lang="en-US" sz="1600" dirty="0" smtClean="0">
                <a:latin typeface="Tw Cen MT" panose="020B0602020104020603" pitchFamily="34" charset="0"/>
              </a:rPr>
              <a:t>BSCA cooperates with Gosstandart as the Regulator in the field of technical regulation and reports to Gosstandart on financial issues</a:t>
            </a:r>
          </a:p>
          <a:p>
            <a:pPr lvl="2"/>
            <a:endParaRPr lang="en-US" sz="500" dirty="0" smtClean="0">
              <a:latin typeface="Tw Cen MT" panose="020B0602020104020603" pitchFamily="34" charset="0"/>
            </a:endParaRPr>
          </a:p>
          <a:p>
            <a:r>
              <a:rPr lang="en-US" sz="2200" dirty="0" smtClean="0">
                <a:latin typeface="Tw Cen MT" panose="020B0602020104020603" pitchFamily="34" charset="0"/>
              </a:rPr>
              <a:t>BSCA reports to the </a:t>
            </a:r>
            <a:r>
              <a:rPr lang="en-US" sz="2200" b="1" dirty="0" smtClean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Impartiality Council </a:t>
            </a:r>
            <a:r>
              <a:rPr lang="en-US" sz="2200" dirty="0" smtClean="0">
                <a:latin typeface="Tw Cen MT" panose="020B0602020104020603" pitchFamily="34" charset="0"/>
              </a:rPr>
              <a:t>on</a:t>
            </a:r>
            <a:r>
              <a:rPr lang="en-US" sz="2200" b="1" dirty="0" smtClean="0">
                <a:latin typeface="Tw Cen MT" panose="020B0602020104020603" pitchFamily="34" charset="0"/>
              </a:rPr>
              <a:t> </a:t>
            </a:r>
            <a:r>
              <a:rPr lang="en-US" sz="2200" dirty="0" smtClean="0">
                <a:latin typeface="Tw Cen MT" panose="020B0602020104020603" pitchFamily="34" charset="0"/>
              </a:rPr>
              <a:t>relations</a:t>
            </a:r>
            <a:r>
              <a:rPr lang="en-US" sz="2200" b="1" dirty="0" smtClean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US" sz="2200" dirty="0" smtClean="0">
                <a:latin typeface="Tw Cen MT" panose="020B0602020104020603" pitchFamily="34" charset="0"/>
              </a:rPr>
              <a:t>with regulators</a:t>
            </a:r>
          </a:p>
          <a:p>
            <a:endParaRPr lang="en-US" sz="500" b="1" dirty="0" smtClean="0">
              <a:solidFill>
                <a:schemeClr val="accent4">
                  <a:lumMod val="75000"/>
                </a:schemeClr>
              </a:solidFill>
              <a:latin typeface="Tw Cen MT" panose="020B0602020104020603" pitchFamily="34" charset="0"/>
            </a:endParaRPr>
          </a:p>
          <a:p>
            <a:r>
              <a:rPr lang="en-US" sz="2200" b="1" dirty="0" smtClean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Commission on appeals </a:t>
            </a:r>
            <a:r>
              <a:rPr lang="en-US" sz="2200" dirty="0" smtClean="0">
                <a:latin typeface="Tw Cen MT" panose="020B0602020104020603" pitchFamily="34" charset="0"/>
              </a:rPr>
              <a:t>controls the observance of the accreditation rules</a:t>
            </a:r>
          </a:p>
          <a:p>
            <a:r>
              <a:rPr lang="en-US" sz="2200" b="1" dirty="0" smtClean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Annual risk analysis</a:t>
            </a:r>
            <a:r>
              <a:rPr lang="en-US" sz="2200" dirty="0" smtClean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US" sz="2200" dirty="0" smtClean="0">
                <a:latin typeface="Tw Cen MT" panose="020B0602020104020603" pitchFamily="34" charset="0"/>
              </a:rPr>
              <a:t>(</a:t>
            </a:r>
            <a:r>
              <a:rPr lang="en-US" sz="2000" dirty="0" smtClean="0"/>
              <a:t>RI</a:t>
            </a:r>
            <a:r>
              <a:rPr lang="ru-RU" sz="2000" dirty="0" smtClean="0"/>
              <a:t> </a:t>
            </a:r>
            <a:r>
              <a:rPr lang="en-US" sz="2000" dirty="0" smtClean="0"/>
              <a:t>SM</a:t>
            </a:r>
            <a:r>
              <a:rPr lang="ru-RU" sz="2000" dirty="0" smtClean="0"/>
              <a:t> 4.0-2015</a:t>
            </a:r>
            <a:r>
              <a:rPr lang="en-US" sz="2000" dirty="0" smtClean="0"/>
              <a:t>)</a:t>
            </a:r>
            <a:endParaRPr lang="ru-RU" sz="2000" dirty="0"/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79120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263" y="11017"/>
            <a:ext cx="6805137" cy="888206"/>
          </a:xfrm>
        </p:spPr>
        <p:txBody>
          <a:bodyPr>
            <a:normAutofit/>
          </a:bodyPr>
          <a:lstStyle/>
          <a:p>
            <a:r>
              <a:rPr lang="en-US" sz="2400" b="1" cap="all" dirty="0" smtClean="0">
                <a:latin typeface="Tw Cen MT" panose="020B0602020104020603" pitchFamily="34" charset="0"/>
              </a:rPr>
              <a:t>Accreditation activities</a:t>
            </a:r>
            <a:endParaRPr lang="ru-RU" sz="2400" b="1" cap="all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9393602"/>
              </p:ext>
            </p:extLst>
          </p:nvPr>
        </p:nvGraphicFramePr>
        <p:xfrm>
          <a:off x="540271" y="792411"/>
          <a:ext cx="6840760" cy="43204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694845"/>
                <a:gridCol w="4145915"/>
              </a:tblGrid>
              <a:tr h="367700"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Tw Cen MT" panose="020B0602020104020603" pitchFamily="34" charset="0"/>
                        </a:rPr>
                        <a:t>Accreditation scheme</a:t>
                      </a:r>
                      <a:endParaRPr lang="ru-RU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Tw Cen MT" panose="020B0602020104020603" pitchFamily="34" charset="0"/>
                        </a:rPr>
                        <a:t>Fields of activities</a:t>
                      </a:r>
                      <a:endParaRPr lang="ru-RU" sz="1800" i="1" dirty="0"/>
                    </a:p>
                  </a:txBody>
                  <a:tcPr/>
                </a:tc>
              </a:tr>
              <a:tr h="1807860"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latin typeface="Tw Cen MT" panose="020B0602020104020603" pitchFamily="34" charset="0"/>
                        </a:rPr>
                        <a:t>Accreditation of </a:t>
                      </a:r>
                      <a:r>
                        <a:rPr lang="en-US" sz="1600" b="1" i="1" dirty="0" smtClean="0">
                          <a:latin typeface="Tw Cen MT" panose="020B0602020104020603" pitchFamily="34" charset="0"/>
                        </a:rPr>
                        <a:t>testing laboratories</a:t>
                      </a:r>
                      <a:r>
                        <a:rPr lang="en-US" sz="1600" i="1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ru-RU" sz="1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600" i="1" kern="120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ISO</a:t>
                      </a:r>
                      <a:r>
                        <a:rPr lang="ru-RU" sz="1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600" i="1" kern="120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IEC</a:t>
                      </a:r>
                      <a:r>
                        <a:rPr lang="en-US" sz="1600" i="1" kern="1200" baseline="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17025</a:t>
                      </a:r>
                      <a:r>
                        <a:rPr lang="ru-RU" sz="1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latin typeface="Tw Cen MT" panose="020B0602020104020603" pitchFamily="34" charset="0"/>
                        </a:rPr>
                        <a:t>Accredited laboratories carry out tests of: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600" i="1" dirty="0" smtClean="0">
                          <a:latin typeface="Tw Cen MT" panose="020B0602020104020603" pitchFamily="34" charset="0"/>
                        </a:rPr>
                        <a:t>food and agricultural products;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600" i="1" dirty="0" smtClean="0">
                          <a:latin typeface="Tw Cen MT" panose="020B0602020104020603" pitchFamily="34" charset="0"/>
                        </a:rPr>
                        <a:t>chemical products, fuel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600" i="1" dirty="0" smtClean="0">
                          <a:latin typeface="Tw Cen MT" panose="020B0602020104020603" pitchFamily="34" charset="0"/>
                        </a:rPr>
                        <a:t>construction products;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600" i="1" dirty="0" smtClean="0">
                          <a:latin typeface="Tw Cen MT" panose="020B0602020104020603" pitchFamily="34" charset="0"/>
                        </a:rPr>
                        <a:t>light industry products;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600" i="1" dirty="0" smtClean="0">
                          <a:latin typeface="Tw Cen MT" panose="020B0602020104020603" pitchFamily="34" charset="0"/>
                        </a:rPr>
                        <a:t>engineering products;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600" i="1" dirty="0" smtClean="0">
                          <a:latin typeface="Tw Cen MT" panose="020B0602020104020603" pitchFamily="34" charset="0"/>
                        </a:rPr>
                        <a:t>industrial safety facilities, etc.</a:t>
                      </a:r>
                      <a:endParaRPr lang="ru-RU" sz="1600" i="1" dirty="0"/>
                    </a:p>
                  </a:txBody>
                  <a:tcPr/>
                </a:tc>
              </a:tr>
              <a:tr h="1072460"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latin typeface="Tw Cen MT" panose="020B0602020104020603" pitchFamily="34" charset="0"/>
                        </a:rPr>
                        <a:t>Accreditation of </a:t>
                      </a:r>
                      <a:r>
                        <a:rPr lang="en-US" sz="1600" b="1" i="1" dirty="0" smtClean="0">
                          <a:latin typeface="Tw Cen MT" panose="020B0602020104020603" pitchFamily="34" charset="0"/>
                        </a:rPr>
                        <a:t>calibration laboratories</a:t>
                      </a:r>
                      <a:r>
                        <a:rPr lang="en-US" sz="1600" i="1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ru-RU" sz="1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600" i="1" kern="120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ISO</a:t>
                      </a:r>
                      <a:r>
                        <a:rPr lang="ru-RU" sz="1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600" i="1" kern="120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IEC</a:t>
                      </a:r>
                      <a:r>
                        <a:rPr lang="en-US" sz="1600" i="1" kern="1200" baseline="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17025</a:t>
                      </a:r>
                      <a:r>
                        <a:rPr lang="ru-RU" sz="1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latin typeface="Tw Cen MT" panose="020B0602020104020603" pitchFamily="34" charset="0"/>
                        </a:rPr>
                        <a:t>Accredited laboratories perform calibration in the spheres of following measurements: geometric values, mass, density, physicochemical values, thermo-physical values, etc.</a:t>
                      </a:r>
                      <a:endParaRPr lang="ru-RU" sz="1600" i="1" dirty="0"/>
                    </a:p>
                  </a:txBody>
                  <a:tcPr/>
                </a:tc>
              </a:tr>
              <a:tr h="1072460"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Accreditation of </a:t>
                      </a:r>
                      <a:r>
                        <a:rPr lang="en-US" sz="1600" b="1" i="1" kern="120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bodies certifying products, processes and services </a:t>
                      </a:r>
                      <a:r>
                        <a:rPr lang="en-US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600" i="1" kern="120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ISO</a:t>
                      </a:r>
                      <a:r>
                        <a:rPr lang="ru-RU" sz="1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600" i="1" kern="120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IEC</a:t>
                      </a:r>
                      <a:r>
                        <a:rPr lang="en-US" sz="1600" i="1" kern="1200" baseline="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17065</a:t>
                      </a:r>
                      <a:r>
                        <a:rPr lang="en-US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endParaRPr lang="ru-R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latin typeface="Tw Cen MT" panose="020B0602020104020603" pitchFamily="34" charset="0"/>
                        </a:rPr>
                        <a:t>Accredited bodies certify products: </a:t>
                      </a:r>
                    </a:p>
                    <a:p>
                      <a:r>
                        <a:rPr lang="en-US" sz="1600" i="1" dirty="0" smtClean="0">
                          <a:latin typeface="Tw Cen MT" panose="020B0602020104020603" pitchFamily="34" charset="0"/>
                        </a:rPr>
                        <a:t>food, construction products, perfume </a:t>
                      </a:r>
                    </a:p>
                    <a:p>
                      <a:r>
                        <a:rPr lang="en-US" sz="1600" i="1" dirty="0" smtClean="0">
                          <a:latin typeface="Tw Cen MT" panose="020B0602020104020603" pitchFamily="34" charset="0"/>
                        </a:rPr>
                        <a:t>and cosmetics products, oil products, etc.</a:t>
                      </a:r>
                      <a:endParaRPr lang="ru-RU" sz="1600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3808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263" y="0"/>
            <a:ext cx="6805137" cy="888206"/>
          </a:xfrm>
        </p:spPr>
        <p:txBody>
          <a:bodyPr>
            <a:normAutofit/>
          </a:bodyPr>
          <a:lstStyle/>
          <a:p>
            <a:r>
              <a:rPr lang="en-US" sz="2400" b="1" cap="all" dirty="0">
                <a:latin typeface="Tw Cen MT" panose="020B0602020104020603" pitchFamily="34" charset="0"/>
              </a:rPr>
              <a:t>Accreditation activities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588235"/>
              </p:ext>
            </p:extLst>
          </p:nvPr>
        </p:nvGraphicFramePr>
        <p:xfrm>
          <a:off x="540271" y="792412"/>
          <a:ext cx="6840760" cy="4347557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669322"/>
                <a:gridCol w="4171438"/>
              </a:tblGrid>
              <a:tr h="451505"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Tw Cen MT" panose="020B0602020104020603" pitchFamily="34" charset="0"/>
                        </a:rPr>
                        <a:t>Accreditation scheme</a:t>
                      </a:r>
                      <a:endParaRPr lang="ru-RU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Tw Cen MT" panose="020B0602020104020603" pitchFamily="34" charset="0"/>
                        </a:rPr>
                        <a:t>Fields of activities</a:t>
                      </a:r>
                      <a:endParaRPr lang="ru-RU" sz="1800" i="1" dirty="0"/>
                    </a:p>
                  </a:txBody>
                  <a:tcPr/>
                </a:tc>
              </a:tr>
              <a:tr h="8598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i="1" dirty="0" smtClean="0">
                          <a:latin typeface="Tw Cen MT" panose="020B0602020104020603" pitchFamily="34" charset="0"/>
                        </a:rPr>
                        <a:t>Accreditation of bodies </a:t>
                      </a:r>
                      <a:r>
                        <a:rPr lang="en-US" sz="1600" b="0" i="1" dirty="0" smtClean="0">
                          <a:latin typeface="Tw Cen MT" panose="020B0602020104020603" pitchFamily="34" charset="0"/>
                        </a:rPr>
                        <a:t>certifying</a:t>
                      </a:r>
                      <a:r>
                        <a:rPr lang="en-US" sz="1600" b="1" i="1" baseline="0" dirty="0" smtClean="0">
                          <a:latin typeface="Tw Cen MT" panose="020B0602020104020603" pitchFamily="34" charset="0"/>
                        </a:rPr>
                        <a:t> persons </a:t>
                      </a:r>
                      <a:r>
                        <a:rPr lang="ru-RU" sz="1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600" i="1" kern="120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ISO</a:t>
                      </a:r>
                      <a:r>
                        <a:rPr lang="ru-RU" sz="1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600" i="1" kern="120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IEC 17024</a:t>
                      </a:r>
                      <a:r>
                        <a:rPr lang="ru-RU" sz="1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i="1" kern="120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Accredited bodies certify experts-auditors, energy auditors, personnel in the field of welding, personnel in the field of nondestructive testing</a:t>
                      </a:r>
                      <a:endParaRPr lang="ru-RU" sz="1600" i="1" dirty="0"/>
                    </a:p>
                  </a:txBody>
                  <a:tcPr/>
                </a:tc>
              </a:tr>
              <a:tr h="12737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/>
                        </a:rPr>
                        <a:t>Accreditation of bodies </a:t>
                      </a:r>
                      <a:r>
                        <a:rPr lang="en-US" sz="1600" b="1" i="1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/>
                        </a:rPr>
                        <a:t>certifying </a:t>
                      </a:r>
                      <a:r>
                        <a:rPr lang="ru-RU" sz="1600" b="1" i="1" dirty="0" smtClean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i="1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/>
                        </a:rPr>
                        <a:t>management systems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600" i="1" dirty="0">
                          <a:effectLst/>
                          <a:latin typeface="Tw Cen MT" panose="020B0602020104020603" pitchFamily="34" charset="0"/>
                          <a:ea typeface="Calibri"/>
                          <a:cs typeface="Times New Roman"/>
                        </a:rPr>
                        <a:t>ISO</a:t>
                      </a:r>
                      <a:r>
                        <a:rPr lang="ru-RU" sz="1600" i="1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600" i="1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/>
                        </a:rPr>
                        <a:t>IEC</a:t>
                      </a:r>
                      <a:r>
                        <a:rPr lang="en-US" sz="1600" i="1" baseline="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/>
                        </a:rPr>
                        <a:t> 17021-1</a:t>
                      </a:r>
                      <a:r>
                        <a:rPr lang="ru-RU" sz="1600" i="1" dirty="0" smtClean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)</a:t>
                      </a:r>
                      <a:endParaRPr lang="ru-RU" sz="16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/>
                        </a:rPr>
                        <a:t>Bodies</a:t>
                      </a:r>
                      <a:r>
                        <a:rPr lang="en-US" sz="1600" i="1" baseline="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/>
                        </a:rPr>
                        <a:t> certifying </a:t>
                      </a:r>
                      <a:r>
                        <a:rPr lang="en-US" sz="1600" i="1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/>
                        </a:rPr>
                        <a:t>management systems against</a:t>
                      </a:r>
                      <a:r>
                        <a:rPr lang="ru-RU" sz="1600" i="1" dirty="0" smtClean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 </a:t>
                      </a:r>
                      <a:endParaRPr lang="en-US" sz="1600" i="1" dirty="0" smtClean="0"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/>
                        </a:rPr>
                        <a:t>ISO</a:t>
                      </a:r>
                      <a:r>
                        <a:rPr lang="en-US" sz="1600" i="1" baseline="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/>
                        </a:rPr>
                        <a:t> 9001</a:t>
                      </a:r>
                      <a:r>
                        <a:rPr lang="ru-RU" sz="1600" i="1" dirty="0" smtClean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, </a:t>
                      </a:r>
                      <a:endParaRPr lang="en-US" sz="1600" i="1" dirty="0" smtClean="0"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600" i="1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/>
                        </a:rPr>
                        <a:t>ISO</a:t>
                      </a:r>
                      <a:r>
                        <a:rPr lang="en-US" sz="1600" i="1" baseline="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/>
                        </a:rPr>
                        <a:t> 22000,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600" i="1" baseline="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/>
                        </a:rPr>
                        <a:t>ISO 14401,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600" i="1" baseline="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/>
                        </a:rPr>
                        <a:t>ISO/TS 16949</a:t>
                      </a:r>
                    </a:p>
                  </a:txBody>
                  <a:tcPr marL="68580" marR="68580" marT="0" marB="0"/>
                </a:tc>
              </a:tr>
              <a:tr h="939502"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latin typeface="Tw Cen MT" panose="020B0602020104020603" pitchFamily="34" charset="0"/>
                        </a:rPr>
                        <a:t>Accreditation of </a:t>
                      </a:r>
                      <a:r>
                        <a:rPr lang="en-US" sz="1600" b="1" i="1" dirty="0" smtClean="0">
                          <a:latin typeface="Tw Cen MT" panose="020B0602020104020603" pitchFamily="34" charset="0"/>
                        </a:rPr>
                        <a:t>inspection</a:t>
                      </a:r>
                      <a:r>
                        <a:rPr lang="en-US" sz="1600" b="1" i="1" baseline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b="1" i="1" dirty="0" smtClean="0">
                          <a:latin typeface="Tw Cen MT" panose="020B0602020104020603" pitchFamily="34" charset="0"/>
                        </a:rPr>
                        <a:t>bodies </a:t>
                      </a:r>
                    </a:p>
                    <a:p>
                      <a:r>
                        <a:rPr lang="en-US" sz="1600" i="1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/>
                        </a:rPr>
                        <a:t>(ISO</a:t>
                      </a:r>
                      <a:r>
                        <a:rPr lang="ru-RU" sz="1600" i="1" dirty="0" smtClean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600" i="1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/>
                        </a:rPr>
                        <a:t>IEC</a:t>
                      </a:r>
                      <a:r>
                        <a:rPr lang="en-US" sz="1600" i="1" baseline="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/>
                        </a:rPr>
                        <a:t> 17020)</a:t>
                      </a:r>
                      <a:endParaRPr lang="ru-RU" sz="1600" b="1" i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latin typeface="Tw Cen MT" panose="020B0602020104020603" pitchFamily="34" charset="0"/>
                        </a:rPr>
                        <a:t>Accredited bodies carry out inspection of: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600" i="1" dirty="0" smtClean="0">
                          <a:latin typeface="Tw Cen MT" panose="020B0602020104020603" pitchFamily="34" charset="0"/>
                        </a:rPr>
                        <a:t>town planning and design documentation, 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600" i="1" dirty="0" smtClean="0">
                          <a:latin typeface="Tw Cen MT" panose="020B0602020104020603" pitchFamily="34" charset="0"/>
                        </a:rPr>
                        <a:t>gaming inflatable equipment, etc.</a:t>
                      </a:r>
                      <a:endParaRPr lang="ru-RU" sz="1600" i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5883">
                <a:tc>
                  <a:txBody>
                    <a:bodyPr/>
                    <a:lstStyle/>
                    <a:p>
                      <a:r>
                        <a:rPr lang="en-US" sz="1600" b="0" i="1" dirty="0" smtClean="0">
                          <a:latin typeface="Tw Cen MT" panose="020B0602020104020603" pitchFamily="34" charset="0"/>
                        </a:rPr>
                        <a:t>Accreditation of </a:t>
                      </a:r>
                      <a:r>
                        <a:rPr lang="en-US" sz="1600" b="1" i="1" dirty="0" smtClean="0">
                          <a:latin typeface="Tw Cen MT" panose="020B0602020104020603" pitchFamily="34" charset="0"/>
                        </a:rPr>
                        <a:t>proficiency testing providers </a:t>
                      </a:r>
                      <a:r>
                        <a:rPr lang="en-US" sz="1600" b="0" i="1" dirty="0" smtClean="0">
                          <a:latin typeface="Tw Cen MT" panose="020B0602020104020603" pitchFamily="34" charset="0"/>
                        </a:rPr>
                        <a:t>(ISO</a:t>
                      </a:r>
                      <a:r>
                        <a:rPr lang="ru-RU" sz="1600" b="0" i="1" dirty="0" smtClean="0">
                          <a:latin typeface="Tw Cen MT" panose="020B0602020104020603" pitchFamily="34" charset="0"/>
                        </a:rPr>
                        <a:t>/</a:t>
                      </a:r>
                      <a:r>
                        <a:rPr lang="en-US" sz="1600" b="0" i="1" dirty="0" smtClean="0">
                          <a:latin typeface="Tw Cen MT" panose="020B0602020104020603" pitchFamily="34" charset="0"/>
                        </a:rPr>
                        <a:t>IEC </a:t>
                      </a:r>
                      <a:r>
                        <a:rPr lang="en-US" sz="1600" b="0" i="1" baseline="0" dirty="0" smtClean="0">
                          <a:latin typeface="Tw Cen MT" panose="020B0602020104020603" pitchFamily="34" charset="0"/>
                        </a:rPr>
                        <a:t>17043</a:t>
                      </a:r>
                      <a:r>
                        <a:rPr lang="en-US" sz="1600" b="0" i="1" dirty="0" smtClean="0">
                          <a:latin typeface="Tw Cen MT" panose="020B0602020104020603" pitchFamily="34" charset="0"/>
                        </a:rPr>
                        <a:t>)</a:t>
                      </a:r>
                      <a:endParaRPr lang="ru-RU" sz="1600" b="0" i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r>
                        <a:rPr lang="en-US" sz="1600" i="1" dirty="0" smtClean="0">
                          <a:latin typeface="Tw Cen MT" panose="020B0602020104020603" pitchFamily="34" charset="0"/>
                        </a:rPr>
                        <a:t>One application in process</a:t>
                      </a:r>
                      <a:endParaRPr lang="ru-RU" sz="1600" i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1860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255" y="216347"/>
            <a:ext cx="6858950" cy="432048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smtClean="0">
                <a:latin typeface="Tw Cen MT" panose="020B0602020104020603" pitchFamily="34" charset="0"/>
              </a:rPr>
              <a:t/>
            </a:r>
            <a:br>
              <a:rPr lang="en-US" sz="2000" b="1" dirty="0" smtClean="0">
                <a:latin typeface="Tw Cen MT" panose="020B0602020104020603" pitchFamily="34" charset="0"/>
              </a:rPr>
            </a:br>
            <a:r>
              <a:rPr lang="en-US" sz="2000" dirty="0">
                <a:latin typeface="Tw Cen MT" panose="020B0602020104020603" pitchFamily="34" charset="0"/>
              </a:rPr>
              <a:t/>
            </a:r>
            <a:br>
              <a:rPr lang="en-US" sz="2000" dirty="0">
                <a:latin typeface="Tw Cen MT" panose="020B0602020104020603" pitchFamily="34" charset="0"/>
              </a:rPr>
            </a:br>
            <a:r>
              <a:rPr lang="en-US" sz="2400" dirty="0" smtClean="0">
                <a:latin typeface="Tw Cen MT" panose="020B0602020104020603" pitchFamily="34" charset="0"/>
              </a:rPr>
              <a:t>LABORATORIES and INSPECTION BODIES</a:t>
            </a:r>
            <a:endParaRPr lang="ru-RU" sz="24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9586632"/>
              </p:ext>
            </p:extLst>
          </p:nvPr>
        </p:nvGraphicFramePr>
        <p:xfrm>
          <a:off x="900311" y="1656507"/>
          <a:ext cx="5743040" cy="3528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1156" y="814438"/>
            <a:ext cx="7074974" cy="720080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latin typeface="Tw Cen MT" panose="020B0602020104020603" pitchFamily="34" charset="0"/>
              </a:rPr>
              <a:t>Currently, the Register of the National Accreditation System of the Republic of Belarus includes:</a:t>
            </a:r>
            <a:endParaRPr lang="ru-RU" sz="20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8263" y="792411"/>
            <a:ext cx="684076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1530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SC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4892</TotalTime>
  <Words>1665</Words>
  <Application>Microsoft Office PowerPoint</Application>
  <PresentationFormat>Произвольный</PresentationFormat>
  <Paragraphs>434</Paragraphs>
  <Slides>28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THE NATIONAL ACCREDITATION BODY  OF THE REPUBLIC OF BELARUS</vt:lpstr>
      <vt:lpstr>NORMATIVE basis of accreditation</vt:lpstr>
      <vt:lpstr>BSCA STRUCTURE</vt:lpstr>
      <vt:lpstr>BSCA ESTABLISHED A NUMBER OF SUPPORTIVE ORGANS:</vt:lpstr>
      <vt:lpstr>Independence and Impartiality of BSCA</vt:lpstr>
      <vt:lpstr>Accreditation activities</vt:lpstr>
      <vt:lpstr>Accreditation activities</vt:lpstr>
      <vt:lpstr>  LABORATORIES and INSPECTION BODIES</vt:lpstr>
      <vt:lpstr>FIELDS OF ACTIVITIES OF TESTING LABORATORIES</vt:lpstr>
      <vt:lpstr>THESE REGULATORS RELY ON THE RESULTS OF ACCREDITED TESTING LABORATORIES</vt:lpstr>
      <vt:lpstr>CERTIFICATION BODIES</vt:lpstr>
      <vt:lpstr>FIELDS OF ACTIVITIES OF ACCREDITED  PRODUCT CERTIFICATION BODIES </vt:lpstr>
      <vt:lpstr>FIELDS OF ACTIVITIES OF ACCREDITED  MANAGEMENT SYSTEM CERTIFICATION BODIES </vt:lpstr>
      <vt:lpstr>FIELDS OF ACTIVITIES OF ACCREDITED  MANAGEMENT SYSTEM CERTIFICATION BODIES </vt:lpstr>
      <vt:lpstr>FIELDS OF ACTIVITIES OF ACCREDITED  PERSONS CERTIFICATION BODIES </vt:lpstr>
      <vt:lpstr>Assessments carried out during the accreditation certificate period of validity</vt:lpstr>
      <vt:lpstr>TRAININGS</vt:lpstr>
      <vt:lpstr>INTERNATIONAL COOPERATION </vt:lpstr>
      <vt:lpstr>REGIONAL COOPERATION</vt:lpstr>
      <vt:lpstr>Презентация PowerPoint</vt:lpstr>
      <vt:lpstr>COOPERATION WITHIN THE EAEU</vt:lpstr>
      <vt:lpstr>UNIFIED REGISTER OF THE EAEU</vt:lpstr>
      <vt:lpstr>Презентация PowerPoint</vt:lpstr>
      <vt:lpstr>COOPERATION WITHIN THE CIS</vt:lpstr>
      <vt:lpstr>BILATERAL AGREEMENTS ON COOPERATION WITH ACCREDITATION BODIES </vt:lpstr>
      <vt:lpstr>Activities under bilateral agreements with ABs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Батаев</dc:creator>
  <cp:lastModifiedBy>Беднарская</cp:lastModifiedBy>
  <cp:revision>374</cp:revision>
  <cp:lastPrinted>2017-09-01T07:14:40Z</cp:lastPrinted>
  <dcterms:created xsi:type="dcterms:W3CDTF">2013-04-19T11:49:49Z</dcterms:created>
  <dcterms:modified xsi:type="dcterms:W3CDTF">2017-09-02T08:15:26Z</dcterms:modified>
</cp:coreProperties>
</file>