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4" r:id="rId1"/>
  </p:sldMasterIdLst>
  <p:notesMasterIdLst>
    <p:notesMasterId r:id="rId20"/>
  </p:notesMasterIdLst>
  <p:sldIdLst>
    <p:sldId id="257" r:id="rId2"/>
    <p:sldId id="331" r:id="rId3"/>
    <p:sldId id="332" r:id="rId4"/>
    <p:sldId id="320" r:id="rId5"/>
    <p:sldId id="352" r:id="rId6"/>
    <p:sldId id="351" r:id="rId7"/>
    <p:sldId id="305" r:id="rId8"/>
    <p:sldId id="318" r:id="rId9"/>
    <p:sldId id="314" r:id="rId10"/>
    <p:sldId id="353" r:id="rId11"/>
    <p:sldId id="276" r:id="rId12"/>
    <p:sldId id="333" r:id="rId13"/>
    <p:sldId id="293" r:id="rId14"/>
    <p:sldId id="294" r:id="rId15"/>
    <p:sldId id="259" r:id="rId16"/>
    <p:sldId id="337" r:id="rId17"/>
    <p:sldId id="338" r:id="rId18"/>
    <p:sldId id="291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FF"/>
    <a:srgbClr val="FF66FF"/>
    <a:srgbClr val="FF0000"/>
    <a:srgbClr val="CCCCFF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94907" autoAdjust="0"/>
  </p:normalViewPr>
  <p:slideViewPr>
    <p:cSldViewPr>
      <p:cViewPr>
        <p:scale>
          <a:sx n="70" d="100"/>
          <a:sy n="70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04707-3EE5-4021-B513-3A23B617E45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1F935C-FF99-448A-87D0-4B6FC42BAA7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Law “On the foundation of technical regulation in the Kyrgyz Republic”</a:t>
          </a:r>
          <a:endParaRPr lang="ru-RU" sz="2400" b="1" dirty="0">
            <a:solidFill>
              <a:srgbClr val="000000"/>
            </a:solidFill>
            <a:latin typeface="Candara" pitchFamily="34" charset="0"/>
            <a:cs typeface="Times New Roman" pitchFamily="18" charset="0"/>
          </a:endParaRPr>
        </a:p>
      </dgm:t>
    </dgm:pt>
    <dgm:pt modelId="{2E572174-BCD5-46B0-80E7-2D867F498F1D}" type="parTrans" cxnId="{E2C9A5F9-810E-4A40-BFFF-605AF8992E8A}">
      <dgm:prSet/>
      <dgm:spPr/>
      <dgm:t>
        <a:bodyPr/>
        <a:lstStyle/>
        <a:p>
          <a:endParaRPr lang="ru-RU"/>
        </a:p>
      </dgm:t>
    </dgm:pt>
    <dgm:pt modelId="{2AC32EAB-7F73-4CCF-82BB-CFEDC6FA482C}" type="sibTrans" cxnId="{E2C9A5F9-810E-4A40-BFFF-605AF8992E8A}">
      <dgm:prSet/>
      <dgm:spPr/>
      <dgm:t>
        <a:bodyPr/>
        <a:lstStyle/>
        <a:p>
          <a:endParaRPr lang="ru-RU"/>
        </a:p>
      </dgm:t>
    </dgm:pt>
    <dgm:pt modelId="{2D281781-2DE4-4888-B954-89E8BE5C361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The proposal on the Kyrgyz Centre of Accreditation Centre</a:t>
          </a:r>
          <a:r>
            <a:rPr lang="ru-RU" sz="2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2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under the Ministry of Economy </a:t>
          </a:r>
          <a:r>
            <a:rPr lang="en-US" sz="2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of Kyrgyz </a:t>
          </a:r>
          <a:r>
            <a:rPr lang="en-US" sz="2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Republic</a:t>
          </a:r>
          <a:endParaRPr lang="ru-RU" sz="2200" b="1" dirty="0" smtClean="0">
            <a:solidFill>
              <a:srgbClr val="000000"/>
            </a:solidFill>
            <a:latin typeface="Candara" pitchFamily="34" charset="0"/>
            <a:cs typeface="Times New Roman" pitchFamily="18" charset="0"/>
          </a:endParaRPr>
        </a:p>
        <a:p>
          <a:r>
            <a:rPr lang="en-US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Government accepted by of the KR from</a:t>
          </a:r>
          <a:r>
            <a:rPr lang="ru-RU" sz="1200" b="1" i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05.03.2010г.   № 128</a:t>
          </a:r>
          <a:endParaRPr lang="ru-RU" sz="1200" i="1" dirty="0"/>
        </a:p>
      </dgm:t>
    </dgm:pt>
    <dgm:pt modelId="{FABD372C-8301-4282-9113-6005457268F5}" type="parTrans" cxnId="{49D2EFC4-A4DC-47BC-AA3A-8B52291037E8}">
      <dgm:prSet/>
      <dgm:spPr/>
      <dgm:t>
        <a:bodyPr/>
        <a:lstStyle/>
        <a:p>
          <a:endParaRPr lang="ru-RU"/>
        </a:p>
      </dgm:t>
    </dgm:pt>
    <dgm:pt modelId="{D60717DD-9546-40C3-8918-9E70B740BD07}" type="sibTrans" cxnId="{49D2EFC4-A4DC-47BC-AA3A-8B52291037E8}">
      <dgm:prSet/>
      <dgm:spPr/>
      <dgm:t>
        <a:bodyPr/>
        <a:lstStyle/>
        <a:p>
          <a:endParaRPr lang="ru-RU"/>
        </a:p>
      </dgm:t>
    </dgm:pt>
    <dgm:pt modelId="{47C785A0-7E9A-481D-B69E-18CC58C0F51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The proposal on the national system of accreditation in the Kyrgyz Republic.</a:t>
          </a:r>
          <a:r>
            <a:rPr lang="ru-RU" sz="18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The proposal on the Council of Accreditation of bodies according to conformity</a:t>
          </a:r>
          <a:r>
            <a:rPr lang="ru-RU" sz="18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</a:p>
        <a:p>
          <a:r>
            <a:rPr lang="ru-RU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Government</a:t>
          </a:r>
          <a:r>
            <a:rPr lang="ru-RU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accepted by of the </a:t>
          </a:r>
          <a:r>
            <a:rPr lang="en-US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Kyrgyz Republic </a:t>
          </a:r>
          <a:r>
            <a:rPr lang="en-US" sz="1200" b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from</a:t>
          </a:r>
          <a:r>
            <a:rPr lang="ru-RU" sz="1200" b="1" i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16.11.2006</a:t>
          </a:r>
          <a:r>
            <a:rPr lang="en-US" sz="1200" b="1" i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y</a:t>
          </a:r>
          <a:r>
            <a:rPr lang="ru-RU" sz="1200" b="1" i="1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. № 795</a:t>
          </a:r>
          <a:endParaRPr lang="ru-RU" sz="1200" b="1" i="1" dirty="0">
            <a:solidFill>
              <a:srgbClr val="000000"/>
            </a:solidFill>
            <a:latin typeface="Candara" pitchFamily="34" charset="0"/>
            <a:cs typeface="Times New Roman" pitchFamily="18" charset="0"/>
          </a:endParaRPr>
        </a:p>
      </dgm:t>
    </dgm:pt>
    <dgm:pt modelId="{0B357850-F0DA-42DE-AFCD-8B4DC34E9863}" type="parTrans" cxnId="{9D7545F5-766F-4553-BB8D-CD7B90A1AF95}">
      <dgm:prSet/>
      <dgm:spPr/>
      <dgm:t>
        <a:bodyPr/>
        <a:lstStyle/>
        <a:p>
          <a:endParaRPr lang="ru-RU"/>
        </a:p>
      </dgm:t>
    </dgm:pt>
    <dgm:pt modelId="{7D5E9F5E-3F83-4421-BFD9-E151A1DB739B}" type="sibTrans" cxnId="{9D7545F5-766F-4553-BB8D-CD7B90A1AF95}">
      <dgm:prSet/>
      <dgm:spPr/>
      <dgm:t>
        <a:bodyPr/>
        <a:lstStyle/>
        <a:p>
          <a:endParaRPr lang="ru-RU"/>
        </a:p>
      </dgm:t>
    </dgm:pt>
    <dgm:pt modelId="{52A9671D-32F6-4068-A6B5-CB3A32A08665}" type="pres">
      <dgm:prSet presAssocID="{40604707-3EE5-4021-B513-3A23B617E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3471B-3666-4BD6-9845-5A0BF9A00305}" type="pres">
      <dgm:prSet presAssocID="{2D281781-2DE4-4888-B954-89E8BE5C3618}" presName="boxAndChildren" presStyleCnt="0"/>
      <dgm:spPr/>
    </dgm:pt>
    <dgm:pt modelId="{5AF56C3A-2D2A-4304-8531-EBD86F7954C8}" type="pres">
      <dgm:prSet presAssocID="{2D281781-2DE4-4888-B954-89E8BE5C3618}" presName="parentTextBox" presStyleLbl="node1" presStyleIdx="0" presStyleCnt="3"/>
      <dgm:spPr/>
      <dgm:t>
        <a:bodyPr/>
        <a:lstStyle/>
        <a:p>
          <a:endParaRPr lang="ru-RU"/>
        </a:p>
      </dgm:t>
    </dgm:pt>
    <dgm:pt modelId="{35C6F984-F69B-4633-8432-69F031C800D7}" type="pres">
      <dgm:prSet presAssocID="{7D5E9F5E-3F83-4421-BFD9-E151A1DB739B}" presName="sp" presStyleCnt="0"/>
      <dgm:spPr/>
    </dgm:pt>
    <dgm:pt modelId="{223405C5-CE70-49AE-B1A7-8664856B3FE9}" type="pres">
      <dgm:prSet presAssocID="{47C785A0-7E9A-481D-B69E-18CC58C0F514}" presName="arrowAndChildren" presStyleCnt="0"/>
      <dgm:spPr/>
    </dgm:pt>
    <dgm:pt modelId="{33F30917-C716-4654-BD2F-4F4385358B52}" type="pres">
      <dgm:prSet presAssocID="{47C785A0-7E9A-481D-B69E-18CC58C0F514}" presName="parentTextArrow" presStyleLbl="node1" presStyleIdx="1" presStyleCnt="3" custLinFactNeighborX="643" custLinFactNeighborY="-6173"/>
      <dgm:spPr/>
      <dgm:t>
        <a:bodyPr/>
        <a:lstStyle/>
        <a:p>
          <a:endParaRPr lang="ru-RU"/>
        </a:p>
      </dgm:t>
    </dgm:pt>
    <dgm:pt modelId="{4092A75D-E464-4D1D-B73C-6F12A80BD304}" type="pres">
      <dgm:prSet presAssocID="{2AC32EAB-7F73-4CCF-82BB-CFEDC6FA482C}" presName="sp" presStyleCnt="0"/>
      <dgm:spPr/>
    </dgm:pt>
    <dgm:pt modelId="{7DDB8D78-6150-47C8-9D52-CB52250C0FB0}" type="pres">
      <dgm:prSet presAssocID="{A21F935C-FF99-448A-87D0-4B6FC42BAA74}" presName="arrowAndChildren" presStyleCnt="0"/>
      <dgm:spPr/>
    </dgm:pt>
    <dgm:pt modelId="{4B1F8EE9-0E57-4099-BA06-4BBD1259D8F6}" type="pres">
      <dgm:prSet presAssocID="{A21F935C-FF99-448A-87D0-4B6FC42BAA7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7A3A8CCE-B82A-48FC-AB5F-B106D931E3B0}" type="presOf" srcId="{A21F935C-FF99-448A-87D0-4B6FC42BAA74}" destId="{4B1F8EE9-0E57-4099-BA06-4BBD1259D8F6}" srcOrd="0" destOrd="0" presId="urn:microsoft.com/office/officeart/2005/8/layout/process4"/>
    <dgm:cxn modelId="{E2C9A5F9-810E-4A40-BFFF-605AF8992E8A}" srcId="{40604707-3EE5-4021-B513-3A23B617E451}" destId="{A21F935C-FF99-448A-87D0-4B6FC42BAA74}" srcOrd="0" destOrd="0" parTransId="{2E572174-BCD5-46B0-80E7-2D867F498F1D}" sibTransId="{2AC32EAB-7F73-4CCF-82BB-CFEDC6FA482C}"/>
    <dgm:cxn modelId="{BBDE5A84-36E0-4D54-A3D7-4D7227047FD7}" type="presOf" srcId="{40604707-3EE5-4021-B513-3A23B617E451}" destId="{52A9671D-32F6-4068-A6B5-CB3A32A08665}" srcOrd="0" destOrd="0" presId="urn:microsoft.com/office/officeart/2005/8/layout/process4"/>
    <dgm:cxn modelId="{9D7545F5-766F-4553-BB8D-CD7B90A1AF95}" srcId="{40604707-3EE5-4021-B513-3A23B617E451}" destId="{47C785A0-7E9A-481D-B69E-18CC58C0F514}" srcOrd="1" destOrd="0" parTransId="{0B357850-F0DA-42DE-AFCD-8B4DC34E9863}" sibTransId="{7D5E9F5E-3F83-4421-BFD9-E151A1DB739B}"/>
    <dgm:cxn modelId="{C5E443E6-38B9-4D10-856A-7CF1A26EE74E}" type="presOf" srcId="{47C785A0-7E9A-481D-B69E-18CC58C0F514}" destId="{33F30917-C716-4654-BD2F-4F4385358B52}" srcOrd="0" destOrd="0" presId="urn:microsoft.com/office/officeart/2005/8/layout/process4"/>
    <dgm:cxn modelId="{49D2EFC4-A4DC-47BC-AA3A-8B52291037E8}" srcId="{40604707-3EE5-4021-B513-3A23B617E451}" destId="{2D281781-2DE4-4888-B954-89E8BE5C3618}" srcOrd="2" destOrd="0" parTransId="{FABD372C-8301-4282-9113-6005457268F5}" sibTransId="{D60717DD-9546-40C3-8918-9E70B740BD07}"/>
    <dgm:cxn modelId="{A5A41668-DD4F-4067-A743-18BAA5DF789F}" type="presOf" srcId="{2D281781-2DE4-4888-B954-89E8BE5C3618}" destId="{5AF56C3A-2D2A-4304-8531-EBD86F7954C8}" srcOrd="0" destOrd="0" presId="urn:microsoft.com/office/officeart/2005/8/layout/process4"/>
    <dgm:cxn modelId="{CC340A3E-181D-44A4-843D-71EF781F8655}" type="presParOf" srcId="{52A9671D-32F6-4068-A6B5-CB3A32A08665}" destId="{C953471B-3666-4BD6-9845-5A0BF9A00305}" srcOrd="0" destOrd="0" presId="urn:microsoft.com/office/officeart/2005/8/layout/process4"/>
    <dgm:cxn modelId="{DD3F1BB8-07DD-4156-83C2-4673688F56E0}" type="presParOf" srcId="{C953471B-3666-4BD6-9845-5A0BF9A00305}" destId="{5AF56C3A-2D2A-4304-8531-EBD86F7954C8}" srcOrd="0" destOrd="0" presId="urn:microsoft.com/office/officeart/2005/8/layout/process4"/>
    <dgm:cxn modelId="{AFAD4035-06F2-4E59-B515-3010AB41DBDD}" type="presParOf" srcId="{52A9671D-32F6-4068-A6B5-CB3A32A08665}" destId="{35C6F984-F69B-4633-8432-69F031C800D7}" srcOrd="1" destOrd="0" presId="urn:microsoft.com/office/officeart/2005/8/layout/process4"/>
    <dgm:cxn modelId="{AAC3D990-FB4D-4F07-81C0-E31CBA551788}" type="presParOf" srcId="{52A9671D-32F6-4068-A6B5-CB3A32A08665}" destId="{223405C5-CE70-49AE-B1A7-8664856B3FE9}" srcOrd="2" destOrd="0" presId="urn:microsoft.com/office/officeart/2005/8/layout/process4"/>
    <dgm:cxn modelId="{B2D9585B-098C-49A4-A622-EC8FCF6B5BD9}" type="presParOf" srcId="{223405C5-CE70-49AE-B1A7-8664856B3FE9}" destId="{33F30917-C716-4654-BD2F-4F4385358B52}" srcOrd="0" destOrd="0" presId="urn:microsoft.com/office/officeart/2005/8/layout/process4"/>
    <dgm:cxn modelId="{104E3A8B-F398-4310-8193-A79E74335D62}" type="presParOf" srcId="{52A9671D-32F6-4068-A6B5-CB3A32A08665}" destId="{4092A75D-E464-4D1D-B73C-6F12A80BD304}" srcOrd="3" destOrd="0" presId="urn:microsoft.com/office/officeart/2005/8/layout/process4"/>
    <dgm:cxn modelId="{7884C912-F607-4705-9C7B-4FB44DF9B56C}" type="presParOf" srcId="{52A9671D-32F6-4068-A6B5-CB3A32A08665}" destId="{7DDB8D78-6150-47C8-9D52-CB52250C0FB0}" srcOrd="4" destOrd="0" presId="urn:microsoft.com/office/officeart/2005/8/layout/process4"/>
    <dgm:cxn modelId="{C2B51E4B-D216-46E1-943F-52FBB28D2EDA}" type="presParOf" srcId="{7DDB8D78-6150-47C8-9D52-CB52250C0FB0}" destId="{4B1F8EE9-0E57-4099-BA06-4BBD1259D8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57793-8B98-47E5-B294-DA23C8128787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0F8AC-798F-436E-AF9F-4DC4E45201D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latin typeface="Candara" pitchFamily="34" charset="0"/>
            </a:rPr>
            <a:t>National Accreditation Body of conformity assessment bodies Kyrgyz Republic</a:t>
          </a:r>
          <a:endParaRPr lang="ru-RU" sz="2400" dirty="0"/>
        </a:p>
      </dgm:t>
    </dgm:pt>
    <dgm:pt modelId="{5A726505-9006-488F-BD69-3943EF798A24}" type="parTrans" cxnId="{1C52557C-ED3E-4C30-B678-55CE0A08E605}">
      <dgm:prSet/>
      <dgm:spPr/>
      <dgm:t>
        <a:bodyPr/>
        <a:lstStyle/>
        <a:p>
          <a:endParaRPr lang="ru-RU"/>
        </a:p>
      </dgm:t>
    </dgm:pt>
    <dgm:pt modelId="{C6F8691A-6CB0-40A7-A18C-1E6949C2758A}" type="sibTrans" cxnId="{1C52557C-ED3E-4C30-B678-55CE0A08E605}">
      <dgm:prSet/>
      <dgm:spPr/>
      <dgm:t>
        <a:bodyPr/>
        <a:lstStyle/>
        <a:p>
          <a:endParaRPr lang="ru-RU"/>
        </a:p>
      </dgm:t>
    </dgm:pt>
    <dgm:pt modelId="{331915C1-67FF-4CE3-A830-85F878C0C71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dirty="0" smtClean="0">
              <a:latin typeface="Candara" pitchFamily="34" charset="0"/>
            </a:rPr>
            <a:t>Designation authority to formation and introduction national parts of the Unified Register </a:t>
          </a:r>
          <a:r>
            <a:rPr lang="en-US" sz="2200" b="1" dirty="0" smtClean="0">
              <a:solidFill>
                <a:schemeClr val="tx1"/>
              </a:solidFill>
              <a:latin typeface="Candara" pitchFamily="34" charset="0"/>
            </a:rPr>
            <a:t>of CB and TL of the Customs Union</a:t>
          </a:r>
          <a:endParaRPr lang="ru-RU" sz="2200" dirty="0">
            <a:solidFill>
              <a:schemeClr val="tx1"/>
            </a:solidFill>
          </a:endParaRPr>
        </a:p>
      </dgm:t>
    </dgm:pt>
    <dgm:pt modelId="{2C09B2A8-02F1-45C6-9420-CB8723BEB58D}" type="parTrans" cxnId="{656CEE00-14C7-44D4-9588-27D5E8D99756}">
      <dgm:prSet/>
      <dgm:spPr/>
      <dgm:t>
        <a:bodyPr/>
        <a:lstStyle/>
        <a:p>
          <a:endParaRPr lang="ru-RU"/>
        </a:p>
      </dgm:t>
    </dgm:pt>
    <dgm:pt modelId="{CAAD9FE0-38E2-406F-B59D-17C154B271EB}" type="sibTrans" cxnId="{656CEE00-14C7-44D4-9588-27D5E8D99756}">
      <dgm:prSet/>
      <dgm:spPr/>
      <dgm:t>
        <a:bodyPr/>
        <a:lstStyle/>
        <a:p>
          <a:endParaRPr lang="ru-RU"/>
        </a:p>
      </dgm:t>
    </dgm:pt>
    <dgm:pt modelId="{E5EC0D59-3880-4DF6-ABB3-A59EA5E98E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>
              <a:latin typeface="Candara" pitchFamily="34" charset="0"/>
              <a:ea typeface="Calibri" pitchFamily="34" charset="0"/>
              <a:cs typeface="Times New Roman" pitchFamily="18" charset="0"/>
            </a:rPr>
            <a:t>Designation authority on delivery</a:t>
          </a:r>
          <a:r>
            <a:rPr lang="ru-RU" sz="1600" b="1" dirty="0" smtClean="0">
              <a:latin typeface="Candara" pitchFamily="34" charset="0"/>
              <a:ea typeface="Calibri" pitchFamily="34" charset="0"/>
              <a:cs typeface="Times New Roman" pitchFamily="18" charset="0"/>
            </a:rPr>
            <a:t>: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Candara" pitchFamily="34" charset="0"/>
            </a:rPr>
            <a:t>-</a:t>
          </a:r>
          <a:r>
            <a:rPr lang="en-US" sz="1600" b="1" dirty="0" smtClean="0">
              <a:latin typeface="Candara" pitchFamily="34" charset="0"/>
            </a:rPr>
            <a:t>uniform blank of certification , appendices within  technical regular of the CU</a:t>
          </a:r>
          <a:r>
            <a:rPr lang="ru-RU" sz="1600" b="1" dirty="0" smtClean="0">
              <a:latin typeface="Candara" pitchFamily="34" charset="0"/>
            </a:rPr>
            <a:t>,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Candara" pitchFamily="34" charset="0"/>
            </a:rPr>
            <a:t>-</a:t>
          </a:r>
          <a:r>
            <a:rPr lang="en-US" sz="1600" b="1" dirty="0" smtClean="0">
              <a:latin typeface="Candara" pitchFamily="34" charset="0"/>
            </a:rPr>
            <a:t>Forms certificates</a:t>
          </a:r>
          <a:r>
            <a:rPr lang="ru-RU" sz="1600" b="1" dirty="0" smtClean="0">
              <a:latin typeface="Candara" pitchFamily="34" charset="0"/>
            </a:rPr>
            <a:t>,</a:t>
          </a:r>
          <a:r>
            <a:rPr lang="en-US" sz="1600" b="1" dirty="0" smtClean="0">
              <a:latin typeface="Candara" pitchFamily="34" charset="0"/>
            </a:rPr>
            <a:t> copes</a:t>
          </a:r>
          <a:r>
            <a:rPr lang="ru-RU" sz="1600" b="1" dirty="0" smtClean="0">
              <a:latin typeface="Candara" pitchFamily="34" charset="0"/>
            </a:rPr>
            <a:t>, </a:t>
          </a:r>
          <a:r>
            <a:rPr lang="en-US" sz="1600" b="1" dirty="0" smtClean="0">
              <a:latin typeface="Candara" pitchFamily="34" charset="0"/>
            </a:rPr>
            <a:t>appendices within Kyrgyz Republic</a:t>
          </a:r>
          <a:r>
            <a:rPr lang="ru-RU" sz="1600" b="1" dirty="0" smtClean="0">
              <a:latin typeface="Candara" pitchFamily="34" charset="0"/>
            </a:rPr>
            <a:t>,</a:t>
          </a:r>
          <a:endParaRPr lang="ru-RU" sz="16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Candara" pitchFamily="34" charset="0"/>
            </a:rPr>
            <a:t>-</a:t>
          </a:r>
          <a:r>
            <a:rPr lang="en-US" sz="1600" b="1" dirty="0" smtClean="0">
              <a:latin typeface="Candara" pitchFamily="34" charset="0"/>
            </a:rPr>
            <a:t>Forms of coupons about approval of technical examination</a:t>
          </a:r>
          <a:r>
            <a:rPr lang="ru-RU" sz="1600" b="1" dirty="0" smtClean="0">
              <a:latin typeface="Candara" pitchFamily="34" charset="0"/>
            </a:rPr>
            <a:t> </a:t>
          </a:r>
        </a:p>
      </dgm:t>
    </dgm:pt>
    <dgm:pt modelId="{188355DD-44EC-4A11-8C8A-3BF7CF11A429}" type="parTrans" cxnId="{68F837E9-1639-49B9-B5D9-A4697379DE7D}">
      <dgm:prSet/>
      <dgm:spPr/>
      <dgm:t>
        <a:bodyPr/>
        <a:lstStyle/>
        <a:p>
          <a:endParaRPr lang="ru-RU"/>
        </a:p>
      </dgm:t>
    </dgm:pt>
    <dgm:pt modelId="{BF3169B1-C53A-4B72-8ED9-2667495355C8}" type="sibTrans" cxnId="{68F837E9-1639-49B9-B5D9-A4697379DE7D}">
      <dgm:prSet/>
      <dgm:spPr/>
      <dgm:t>
        <a:bodyPr/>
        <a:lstStyle/>
        <a:p>
          <a:endParaRPr lang="ru-RU"/>
        </a:p>
      </dgm:t>
    </dgm:pt>
    <dgm:pt modelId="{72AE83F0-23EA-4446-BF9E-C6ED76D1F892}" type="pres">
      <dgm:prSet presAssocID="{14557793-8B98-47E5-B294-DA23C81287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1BEDE-60F0-4B8A-8494-2493F06F6AF6}" type="pres">
      <dgm:prSet presAssocID="{9510F8AC-798F-436E-AF9F-4DC4E45201D7}" presName="node" presStyleLbl="node1" presStyleIdx="0" presStyleCnt="3" custScaleX="109555" custScaleY="8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FA9AE-D80A-4B61-8B7A-9DD9A750C658}" type="pres">
      <dgm:prSet presAssocID="{C6F8691A-6CB0-40A7-A18C-1E6949C2758A}" presName="sibTrans" presStyleCnt="0"/>
      <dgm:spPr/>
    </dgm:pt>
    <dgm:pt modelId="{BBD95A8F-BF7E-4F70-83CA-8A523776B8F8}" type="pres">
      <dgm:prSet presAssocID="{331915C1-67FF-4CE3-A830-85F878C0C716}" presName="node" presStyleLbl="node1" presStyleIdx="1" presStyleCnt="3" custScaleY="94357" custLinFactNeighborX="21936" custLinFactNeighborY="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E4E1C-E428-43E5-923D-17513EAEDD66}" type="pres">
      <dgm:prSet presAssocID="{CAAD9FE0-38E2-406F-B59D-17C154B271EB}" presName="sibTrans" presStyleCnt="0"/>
      <dgm:spPr/>
    </dgm:pt>
    <dgm:pt modelId="{627F3501-2353-43D4-AE13-365DC0DEB4FE}" type="pres">
      <dgm:prSet presAssocID="{E5EC0D59-3880-4DF6-ABB3-A59EA5E98EAC}" presName="node" presStyleLbl="node1" presStyleIdx="2" presStyleCnt="3" custScaleY="85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DCE0E-C3A6-44D9-9901-70A60EEBA900}" type="presOf" srcId="{14557793-8B98-47E5-B294-DA23C8128787}" destId="{72AE83F0-23EA-4446-BF9E-C6ED76D1F892}" srcOrd="0" destOrd="0" presId="urn:microsoft.com/office/officeart/2005/8/layout/hList6"/>
    <dgm:cxn modelId="{656CEE00-14C7-44D4-9588-27D5E8D99756}" srcId="{14557793-8B98-47E5-B294-DA23C8128787}" destId="{331915C1-67FF-4CE3-A830-85F878C0C716}" srcOrd="1" destOrd="0" parTransId="{2C09B2A8-02F1-45C6-9420-CB8723BEB58D}" sibTransId="{CAAD9FE0-38E2-406F-B59D-17C154B271EB}"/>
    <dgm:cxn modelId="{68F837E9-1639-49B9-B5D9-A4697379DE7D}" srcId="{14557793-8B98-47E5-B294-DA23C8128787}" destId="{E5EC0D59-3880-4DF6-ABB3-A59EA5E98EAC}" srcOrd="2" destOrd="0" parTransId="{188355DD-44EC-4A11-8C8A-3BF7CF11A429}" sibTransId="{BF3169B1-C53A-4B72-8ED9-2667495355C8}"/>
    <dgm:cxn modelId="{4EA94AAE-0312-4BEA-86A9-2849DF7C1318}" type="presOf" srcId="{9510F8AC-798F-436E-AF9F-4DC4E45201D7}" destId="{6EC1BEDE-60F0-4B8A-8494-2493F06F6AF6}" srcOrd="0" destOrd="0" presId="urn:microsoft.com/office/officeart/2005/8/layout/hList6"/>
    <dgm:cxn modelId="{1C52557C-ED3E-4C30-B678-55CE0A08E605}" srcId="{14557793-8B98-47E5-B294-DA23C8128787}" destId="{9510F8AC-798F-436E-AF9F-4DC4E45201D7}" srcOrd="0" destOrd="0" parTransId="{5A726505-9006-488F-BD69-3943EF798A24}" sibTransId="{C6F8691A-6CB0-40A7-A18C-1E6949C2758A}"/>
    <dgm:cxn modelId="{2567ABD5-A109-43B0-8AEC-7256B28A9E3D}" type="presOf" srcId="{E5EC0D59-3880-4DF6-ABB3-A59EA5E98EAC}" destId="{627F3501-2353-43D4-AE13-365DC0DEB4FE}" srcOrd="0" destOrd="0" presId="urn:microsoft.com/office/officeart/2005/8/layout/hList6"/>
    <dgm:cxn modelId="{F1A2903E-F128-4973-A9FA-F8520DC256C6}" type="presOf" srcId="{331915C1-67FF-4CE3-A830-85F878C0C716}" destId="{BBD95A8F-BF7E-4F70-83CA-8A523776B8F8}" srcOrd="0" destOrd="0" presId="urn:microsoft.com/office/officeart/2005/8/layout/hList6"/>
    <dgm:cxn modelId="{86F570E2-AB72-4CD1-BDF5-A11AFF8E1ADE}" type="presParOf" srcId="{72AE83F0-23EA-4446-BF9E-C6ED76D1F892}" destId="{6EC1BEDE-60F0-4B8A-8494-2493F06F6AF6}" srcOrd="0" destOrd="0" presId="urn:microsoft.com/office/officeart/2005/8/layout/hList6"/>
    <dgm:cxn modelId="{17BCF56D-A024-4145-AA0A-EC936526D580}" type="presParOf" srcId="{72AE83F0-23EA-4446-BF9E-C6ED76D1F892}" destId="{AEDFA9AE-D80A-4B61-8B7A-9DD9A750C658}" srcOrd="1" destOrd="0" presId="urn:microsoft.com/office/officeart/2005/8/layout/hList6"/>
    <dgm:cxn modelId="{10378ACC-7E82-4C0C-ACF0-081CA4FA7F8E}" type="presParOf" srcId="{72AE83F0-23EA-4446-BF9E-C6ED76D1F892}" destId="{BBD95A8F-BF7E-4F70-83CA-8A523776B8F8}" srcOrd="2" destOrd="0" presId="urn:microsoft.com/office/officeart/2005/8/layout/hList6"/>
    <dgm:cxn modelId="{8266D820-3F04-4DB8-A318-514313B5713A}" type="presParOf" srcId="{72AE83F0-23EA-4446-BF9E-C6ED76D1F892}" destId="{4AAE4E1C-E428-43E5-923D-17513EAEDD66}" srcOrd="3" destOrd="0" presId="urn:microsoft.com/office/officeart/2005/8/layout/hList6"/>
    <dgm:cxn modelId="{6BBBB805-748E-41F5-9FDC-CA0D48B8CA73}" type="presParOf" srcId="{72AE83F0-23EA-4446-BF9E-C6ED76D1F892}" destId="{627F3501-2353-43D4-AE13-365DC0DEB4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C7583-AE1F-476F-9C5A-C45E9D3968F6}" type="doc">
      <dgm:prSet loTypeId="urn:microsoft.com/office/officeart/2005/8/layout/cycle4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38940-4518-426A-BA4C-2D3242346461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KCA personnel</a:t>
          </a:r>
          <a:endParaRPr lang="ru-RU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staff</a:t>
          </a:r>
          <a:r>
            <a:rPr lang="ru-RU" b="1" dirty="0" smtClean="0">
              <a:solidFill>
                <a:schemeClr val="tx1"/>
              </a:solidFill>
            </a:rPr>
            <a:t> -15,</a:t>
          </a:r>
        </a:p>
        <a:p>
          <a:r>
            <a:rPr lang="en-US" b="1" dirty="0" smtClean="0">
              <a:solidFill>
                <a:schemeClr val="tx1"/>
              </a:solidFill>
            </a:rPr>
            <a:t>Under contract </a:t>
          </a:r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 3</a:t>
          </a:r>
          <a:endParaRPr lang="ru-RU" dirty="0"/>
        </a:p>
      </dgm:t>
    </dgm:pt>
    <dgm:pt modelId="{825C0985-B9FE-4148-81FE-222DA3004347}" type="parTrans" cxnId="{6F06CCB4-5B6B-4991-988A-4E2DDE993C8D}">
      <dgm:prSet/>
      <dgm:spPr/>
      <dgm:t>
        <a:bodyPr/>
        <a:lstStyle/>
        <a:p>
          <a:endParaRPr lang="ru-RU"/>
        </a:p>
      </dgm:t>
    </dgm:pt>
    <dgm:pt modelId="{3D026042-B678-4A12-966D-B79055AEDFC1}" type="sibTrans" cxnId="{6F06CCB4-5B6B-4991-988A-4E2DDE993C8D}">
      <dgm:prSet/>
      <dgm:spPr/>
      <dgm:t>
        <a:bodyPr/>
        <a:lstStyle/>
        <a:p>
          <a:endParaRPr lang="ru-RU"/>
        </a:p>
      </dgm:t>
    </dgm:pt>
    <dgm:pt modelId="{B5F52D29-5A9C-42FB-8030-75986BF5B085}">
      <dgm:prSet phldrT="[Текст]" phldr="1"/>
      <dgm:spPr/>
      <dgm:t>
        <a:bodyPr/>
        <a:lstStyle/>
        <a:p>
          <a:endParaRPr lang="ru-RU"/>
        </a:p>
      </dgm:t>
    </dgm:pt>
    <dgm:pt modelId="{68660C8F-0737-4500-BBF9-03FE84385C01}" type="parTrans" cxnId="{B2671A33-DA4E-4A4A-8D91-A3242094A14B}">
      <dgm:prSet/>
      <dgm:spPr/>
      <dgm:t>
        <a:bodyPr/>
        <a:lstStyle/>
        <a:p>
          <a:endParaRPr lang="ru-RU"/>
        </a:p>
      </dgm:t>
    </dgm:pt>
    <dgm:pt modelId="{AD98FB0C-C339-42EF-A912-9BE82B149AF8}" type="sibTrans" cxnId="{B2671A33-DA4E-4A4A-8D91-A3242094A14B}">
      <dgm:prSet/>
      <dgm:spPr/>
      <dgm:t>
        <a:bodyPr/>
        <a:lstStyle/>
        <a:p>
          <a:endParaRPr lang="ru-RU"/>
        </a:p>
      </dgm:t>
    </dgm:pt>
    <dgm:pt modelId="{374C508A-957E-4B35-A3D0-3032866E7BD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13 </a:t>
          </a:r>
          <a:r>
            <a:rPr lang="en-US" b="1" dirty="0" smtClean="0">
              <a:solidFill>
                <a:schemeClr val="tx1"/>
              </a:solidFill>
            </a:rPr>
            <a:t>lead assessors</a:t>
          </a:r>
          <a:endParaRPr lang="ru-RU" b="1" dirty="0" smtClean="0">
            <a:solidFill>
              <a:schemeClr val="tx1"/>
            </a:solidFill>
          </a:endParaRPr>
        </a:p>
        <a:p>
          <a:r>
            <a:rPr lang="ru-RU" b="1" dirty="0" smtClean="0">
              <a:solidFill>
                <a:schemeClr val="tx1"/>
              </a:solidFill>
            </a:rPr>
            <a:t>(9 </a:t>
          </a:r>
          <a:r>
            <a:rPr lang="en-US" b="1" dirty="0" smtClean="0">
              <a:solidFill>
                <a:schemeClr val="tx1"/>
              </a:solidFill>
            </a:rPr>
            <a:t>of them KCA specialists</a:t>
          </a:r>
          <a:r>
            <a:rPr lang="ru-RU" b="1" dirty="0" smtClean="0">
              <a:solidFill>
                <a:schemeClr val="tx1"/>
              </a:solidFill>
            </a:rPr>
            <a:t>)</a:t>
          </a:r>
          <a:endParaRPr lang="ru-RU" dirty="0"/>
        </a:p>
      </dgm:t>
    </dgm:pt>
    <dgm:pt modelId="{4CC7CB92-7F84-4FAB-B30C-FAFA1C7FA4C4}" type="parTrans" cxnId="{01982700-1BAE-4A31-BD5E-FBED8E871788}">
      <dgm:prSet/>
      <dgm:spPr/>
      <dgm:t>
        <a:bodyPr/>
        <a:lstStyle/>
        <a:p>
          <a:endParaRPr lang="ru-RU"/>
        </a:p>
      </dgm:t>
    </dgm:pt>
    <dgm:pt modelId="{5B4DFCC9-DFBC-4383-A05E-D34CBEB160E1}" type="sibTrans" cxnId="{01982700-1BAE-4A31-BD5E-FBED8E871788}">
      <dgm:prSet/>
      <dgm:spPr/>
      <dgm:t>
        <a:bodyPr/>
        <a:lstStyle/>
        <a:p>
          <a:endParaRPr lang="ru-RU"/>
        </a:p>
      </dgm:t>
    </dgm:pt>
    <dgm:pt modelId="{9F7E35AE-7E3E-48DC-B1D0-F15DFC2736BF}">
      <dgm:prSet phldrT="[Текст]" phldr="1"/>
      <dgm:spPr/>
      <dgm:t>
        <a:bodyPr/>
        <a:lstStyle/>
        <a:p>
          <a:endParaRPr lang="ru-RU"/>
        </a:p>
      </dgm:t>
    </dgm:pt>
    <dgm:pt modelId="{B8B0A031-DE8D-4D89-ABC5-6EC685C6BBBA}" type="parTrans" cxnId="{589DCD25-835C-46F8-9E0E-8108BC9E48FB}">
      <dgm:prSet/>
      <dgm:spPr/>
      <dgm:t>
        <a:bodyPr/>
        <a:lstStyle/>
        <a:p>
          <a:endParaRPr lang="ru-RU"/>
        </a:p>
      </dgm:t>
    </dgm:pt>
    <dgm:pt modelId="{FBC303B6-FE57-45D7-BDBB-35919F71D2FE}" type="sibTrans" cxnId="{589DCD25-835C-46F8-9E0E-8108BC9E48FB}">
      <dgm:prSet/>
      <dgm:spPr/>
      <dgm:t>
        <a:bodyPr/>
        <a:lstStyle/>
        <a:p>
          <a:endParaRPr lang="ru-RU"/>
        </a:p>
      </dgm:t>
    </dgm:pt>
    <dgm:pt modelId="{CFBB65BF-039D-4DCA-849B-F2D0754876E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60 </a:t>
          </a:r>
          <a:r>
            <a:rPr lang="en-US" b="1" dirty="0" smtClean="0">
              <a:solidFill>
                <a:schemeClr val="tx1"/>
              </a:solidFill>
            </a:rPr>
            <a:t>involved assessors</a:t>
          </a:r>
          <a:endParaRPr lang="ru-RU" dirty="0"/>
        </a:p>
      </dgm:t>
    </dgm:pt>
    <dgm:pt modelId="{F8F66D46-1C10-4ADC-87A3-30206168F714}" type="parTrans" cxnId="{7F47782B-D1EB-40D1-AD15-C2131E37D04A}">
      <dgm:prSet/>
      <dgm:spPr/>
      <dgm:t>
        <a:bodyPr/>
        <a:lstStyle/>
        <a:p>
          <a:endParaRPr lang="ru-RU"/>
        </a:p>
      </dgm:t>
    </dgm:pt>
    <dgm:pt modelId="{1704C493-585A-48B4-AF28-2DC09B46FBF9}" type="sibTrans" cxnId="{7F47782B-D1EB-40D1-AD15-C2131E37D04A}">
      <dgm:prSet/>
      <dgm:spPr/>
      <dgm:t>
        <a:bodyPr/>
        <a:lstStyle/>
        <a:p>
          <a:endParaRPr lang="ru-RU"/>
        </a:p>
      </dgm:t>
    </dgm:pt>
    <dgm:pt modelId="{F0DDBAD4-D2EE-4EE6-BCF5-8DB36C72D52B}">
      <dgm:prSet phldrT="[Текст]" phldr="1"/>
      <dgm:spPr/>
      <dgm:t>
        <a:bodyPr/>
        <a:lstStyle/>
        <a:p>
          <a:endParaRPr lang="ru-RU"/>
        </a:p>
      </dgm:t>
    </dgm:pt>
    <dgm:pt modelId="{940AEF88-18F9-489E-9807-01E1AF375E90}" type="parTrans" cxnId="{0585E3E1-690F-4108-8D21-D9BCAA291D0D}">
      <dgm:prSet/>
      <dgm:spPr/>
      <dgm:t>
        <a:bodyPr/>
        <a:lstStyle/>
        <a:p>
          <a:endParaRPr lang="ru-RU"/>
        </a:p>
      </dgm:t>
    </dgm:pt>
    <dgm:pt modelId="{38543030-E80B-4898-A96D-9F9447A82DB9}" type="sibTrans" cxnId="{0585E3E1-690F-4108-8D21-D9BCAA291D0D}">
      <dgm:prSet/>
      <dgm:spPr/>
      <dgm:t>
        <a:bodyPr/>
        <a:lstStyle/>
        <a:p>
          <a:endParaRPr lang="ru-RU"/>
        </a:p>
      </dgm:t>
    </dgm:pt>
    <dgm:pt modelId="{E0B272A3-B935-4A3A-83A2-69A98E1453D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133 </a:t>
          </a:r>
          <a:r>
            <a:rPr lang="en-US" b="1" dirty="0" smtClean="0">
              <a:solidFill>
                <a:schemeClr val="tx1"/>
              </a:solidFill>
            </a:rPr>
            <a:t>involved technical experts</a:t>
          </a:r>
          <a:endParaRPr lang="ru-RU" dirty="0"/>
        </a:p>
      </dgm:t>
    </dgm:pt>
    <dgm:pt modelId="{F444CF2D-9EFF-40A9-B139-00E78CB23F75}" type="parTrans" cxnId="{2F6D452F-BD89-4F1D-8AAA-485DC7D3848A}">
      <dgm:prSet/>
      <dgm:spPr/>
      <dgm:t>
        <a:bodyPr/>
        <a:lstStyle/>
        <a:p>
          <a:endParaRPr lang="ru-RU"/>
        </a:p>
      </dgm:t>
    </dgm:pt>
    <dgm:pt modelId="{7257CBDB-8ECE-4087-A590-D52F077C1FE8}" type="sibTrans" cxnId="{2F6D452F-BD89-4F1D-8AAA-485DC7D3848A}">
      <dgm:prSet/>
      <dgm:spPr/>
      <dgm:t>
        <a:bodyPr/>
        <a:lstStyle/>
        <a:p>
          <a:endParaRPr lang="ru-RU"/>
        </a:p>
      </dgm:t>
    </dgm:pt>
    <dgm:pt modelId="{50034E1B-A344-4BBC-ACED-18EB25568767}">
      <dgm:prSet phldrT="[Текст]" phldr="1"/>
      <dgm:spPr/>
      <dgm:t>
        <a:bodyPr/>
        <a:lstStyle/>
        <a:p>
          <a:endParaRPr lang="ru-RU"/>
        </a:p>
      </dgm:t>
    </dgm:pt>
    <dgm:pt modelId="{1F2FCC76-3C46-4999-B989-D8205005D658}" type="parTrans" cxnId="{8E0B0E55-5EDF-4F71-BE13-97FEEA4F2C35}">
      <dgm:prSet/>
      <dgm:spPr/>
      <dgm:t>
        <a:bodyPr/>
        <a:lstStyle/>
        <a:p>
          <a:endParaRPr lang="ru-RU"/>
        </a:p>
      </dgm:t>
    </dgm:pt>
    <dgm:pt modelId="{1A18D648-6741-4C26-8D93-088A147FBE9C}" type="sibTrans" cxnId="{8E0B0E55-5EDF-4F71-BE13-97FEEA4F2C35}">
      <dgm:prSet/>
      <dgm:spPr/>
      <dgm:t>
        <a:bodyPr/>
        <a:lstStyle/>
        <a:p>
          <a:endParaRPr lang="ru-RU"/>
        </a:p>
      </dgm:t>
    </dgm:pt>
    <dgm:pt modelId="{2F16B851-207A-400C-9DA7-E922BC01D106}" type="pres">
      <dgm:prSet presAssocID="{8D1C7583-AE1F-476F-9C5A-C45E9D3968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84894-8974-4B14-9CFA-C858230345D8}" type="pres">
      <dgm:prSet presAssocID="{8D1C7583-AE1F-476F-9C5A-C45E9D3968F6}" presName="children" presStyleCnt="0"/>
      <dgm:spPr/>
    </dgm:pt>
    <dgm:pt modelId="{A5223583-0224-499C-97A2-08A88D474438}" type="pres">
      <dgm:prSet presAssocID="{8D1C7583-AE1F-476F-9C5A-C45E9D3968F6}" presName="child1group" presStyleCnt="0"/>
      <dgm:spPr/>
    </dgm:pt>
    <dgm:pt modelId="{44F35291-2A41-43EE-9294-C7426C20F655}" type="pres">
      <dgm:prSet presAssocID="{8D1C7583-AE1F-476F-9C5A-C45E9D3968F6}" presName="child1" presStyleLbl="bgAcc1" presStyleIdx="0" presStyleCnt="4"/>
      <dgm:spPr/>
    </dgm:pt>
    <dgm:pt modelId="{A2DDBAD2-9272-4782-9957-082A92723DDE}" type="pres">
      <dgm:prSet presAssocID="{8D1C7583-AE1F-476F-9C5A-C45E9D3968F6}" presName="child1Text" presStyleLbl="bgAcc1" presStyleIdx="0" presStyleCnt="4">
        <dgm:presLayoutVars>
          <dgm:bulletEnabled val="1"/>
        </dgm:presLayoutVars>
      </dgm:prSet>
      <dgm:spPr/>
    </dgm:pt>
    <dgm:pt modelId="{A7E3BB67-6B3F-4516-9438-C0A3A413C98D}" type="pres">
      <dgm:prSet presAssocID="{8D1C7583-AE1F-476F-9C5A-C45E9D3968F6}" presName="child2group" presStyleCnt="0"/>
      <dgm:spPr/>
    </dgm:pt>
    <dgm:pt modelId="{8A251B10-316C-44FB-B480-CCDF7DD10022}" type="pres">
      <dgm:prSet presAssocID="{8D1C7583-AE1F-476F-9C5A-C45E9D3968F6}" presName="child2" presStyleLbl="bgAcc1" presStyleIdx="1" presStyleCnt="4"/>
      <dgm:spPr/>
    </dgm:pt>
    <dgm:pt modelId="{695E1ACF-9B6C-47C4-A511-7B3A770B3A69}" type="pres">
      <dgm:prSet presAssocID="{8D1C7583-AE1F-476F-9C5A-C45E9D3968F6}" presName="child2Text" presStyleLbl="bgAcc1" presStyleIdx="1" presStyleCnt="4">
        <dgm:presLayoutVars>
          <dgm:bulletEnabled val="1"/>
        </dgm:presLayoutVars>
      </dgm:prSet>
      <dgm:spPr/>
    </dgm:pt>
    <dgm:pt modelId="{72B89BA1-7D52-42C5-8C29-A44472F98775}" type="pres">
      <dgm:prSet presAssocID="{8D1C7583-AE1F-476F-9C5A-C45E9D3968F6}" presName="child3group" presStyleCnt="0"/>
      <dgm:spPr/>
    </dgm:pt>
    <dgm:pt modelId="{B516B864-D571-4F3E-8200-38042CCAFF89}" type="pres">
      <dgm:prSet presAssocID="{8D1C7583-AE1F-476F-9C5A-C45E9D3968F6}" presName="child3" presStyleLbl="bgAcc1" presStyleIdx="2" presStyleCnt="4"/>
      <dgm:spPr/>
    </dgm:pt>
    <dgm:pt modelId="{79EF8525-F394-4103-907B-F719A75605AD}" type="pres">
      <dgm:prSet presAssocID="{8D1C7583-AE1F-476F-9C5A-C45E9D3968F6}" presName="child3Text" presStyleLbl="bgAcc1" presStyleIdx="2" presStyleCnt="4">
        <dgm:presLayoutVars>
          <dgm:bulletEnabled val="1"/>
        </dgm:presLayoutVars>
      </dgm:prSet>
      <dgm:spPr/>
    </dgm:pt>
    <dgm:pt modelId="{44E3B70C-5CFA-48E2-8C79-5014336968F8}" type="pres">
      <dgm:prSet presAssocID="{8D1C7583-AE1F-476F-9C5A-C45E9D3968F6}" presName="child4group" presStyleCnt="0"/>
      <dgm:spPr/>
    </dgm:pt>
    <dgm:pt modelId="{AA151B61-27C5-4826-A74C-DA71AB12C6AE}" type="pres">
      <dgm:prSet presAssocID="{8D1C7583-AE1F-476F-9C5A-C45E9D3968F6}" presName="child4" presStyleLbl="bgAcc1" presStyleIdx="3" presStyleCnt="4"/>
      <dgm:spPr/>
    </dgm:pt>
    <dgm:pt modelId="{63336085-D3D9-45AA-B2CA-32C1122BD518}" type="pres">
      <dgm:prSet presAssocID="{8D1C7583-AE1F-476F-9C5A-C45E9D3968F6}" presName="child4Text" presStyleLbl="bgAcc1" presStyleIdx="3" presStyleCnt="4">
        <dgm:presLayoutVars>
          <dgm:bulletEnabled val="1"/>
        </dgm:presLayoutVars>
      </dgm:prSet>
      <dgm:spPr/>
    </dgm:pt>
    <dgm:pt modelId="{2702DCDE-D378-4326-8C25-B6513F9EA5D7}" type="pres">
      <dgm:prSet presAssocID="{8D1C7583-AE1F-476F-9C5A-C45E9D3968F6}" presName="childPlaceholder" presStyleCnt="0"/>
      <dgm:spPr/>
    </dgm:pt>
    <dgm:pt modelId="{BD1955AE-65A5-4CD7-9524-648AC8960C56}" type="pres">
      <dgm:prSet presAssocID="{8D1C7583-AE1F-476F-9C5A-C45E9D3968F6}" presName="circle" presStyleCnt="0"/>
      <dgm:spPr/>
    </dgm:pt>
    <dgm:pt modelId="{27CF1656-2E36-42F1-AFD0-418A7DE8FCA6}" type="pres">
      <dgm:prSet presAssocID="{8D1C7583-AE1F-476F-9C5A-C45E9D3968F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B2FAE-D2F9-4EEE-8F78-D9CC76AC2696}" type="pres">
      <dgm:prSet presAssocID="{8D1C7583-AE1F-476F-9C5A-C45E9D3968F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75C63-B469-4C54-8FBA-3A9F6A0CBB80}" type="pres">
      <dgm:prSet presAssocID="{8D1C7583-AE1F-476F-9C5A-C45E9D3968F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27D89-BEEB-41DA-8F95-9F75F1BD70C1}" type="pres">
      <dgm:prSet presAssocID="{8D1C7583-AE1F-476F-9C5A-C45E9D3968F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3AC41-61B8-4E61-B45C-B10B41B8CA22}" type="pres">
      <dgm:prSet presAssocID="{8D1C7583-AE1F-476F-9C5A-C45E9D3968F6}" presName="quadrantPlaceholder" presStyleCnt="0"/>
      <dgm:spPr/>
    </dgm:pt>
    <dgm:pt modelId="{5E8F612F-EB00-4D5E-9743-0D9B3AD0C463}" type="pres">
      <dgm:prSet presAssocID="{8D1C7583-AE1F-476F-9C5A-C45E9D3968F6}" presName="center1" presStyleLbl="fgShp" presStyleIdx="0" presStyleCnt="2" custLinFactNeighborX="3401" custLinFactNeighborY="18519"/>
      <dgm:spPr/>
    </dgm:pt>
    <dgm:pt modelId="{0013E0DD-F1B2-4D09-A122-1C3079E71D71}" type="pres">
      <dgm:prSet presAssocID="{8D1C7583-AE1F-476F-9C5A-C45E9D3968F6}" presName="center2" presStyleLbl="fgShp" presStyleIdx="1" presStyleCnt="2"/>
      <dgm:spPr/>
    </dgm:pt>
  </dgm:ptLst>
  <dgm:cxnLst>
    <dgm:cxn modelId="{855C5891-80FC-4602-819D-258359E8F501}" type="presOf" srcId="{374C508A-957E-4B35-A3D0-3032866E7BDB}" destId="{74FB2FAE-D2F9-4EEE-8F78-D9CC76AC2696}" srcOrd="0" destOrd="0" presId="urn:microsoft.com/office/officeart/2005/8/layout/cycle4"/>
    <dgm:cxn modelId="{0585E3E1-690F-4108-8D21-D9BCAA291D0D}" srcId="{CFBB65BF-039D-4DCA-849B-F2D0754876ED}" destId="{F0DDBAD4-D2EE-4EE6-BCF5-8DB36C72D52B}" srcOrd="0" destOrd="0" parTransId="{940AEF88-18F9-489E-9807-01E1AF375E90}" sibTransId="{38543030-E80B-4898-A96D-9F9447A82DB9}"/>
    <dgm:cxn modelId="{01982700-1BAE-4A31-BD5E-FBED8E871788}" srcId="{8D1C7583-AE1F-476F-9C5A-C45E9D3968F6}" destId="{374C508A-957E-4B35-A3D0-3032866E7BDB}" srcOrd="1" destOrd="0" parTransId="{4CC7CB92-7F84-4FAB-B30C-FAFA1C7FA4C4}" sibTransId="{5B4DFCC9-DFBC-4383-A05E-D34CBEB160E1}"/>
    <dgm:cxn modelId="{DB0735A3-765B-43A1-BD60-22F02AC1940D}" type="presOf" srcId="{E0B272A3-B935-4A3A-83A2-69A98E1453DD}" destId="{D1E27D89-BEEB-41DA-8F95-9F75F1BD70C1}" srcOrd="0" destOrd="0" presId="urn:microsoft.com/office/officeart/2005/8/layout/cycle4"/>
    <dgm:cxn modelId="{2F6D452F-BD89-4F1D-8AAA-485DC7D3848A}" srcId="{8D1C7583-AE1F-476F-9C5A-C45E9D3968F6}" destId="{E0B272A3-B935-4A3A-83A2-69A98E1453DD}" srcOrd="3" destOrd="0" parTransId="{F444CF2D-9EFF-40A9-B139-00E78CB23F75}" sibTransId="{7257CBDB-8ECE-4087-A590-D52F077C1FE8}"/>
    <dgm:cxn modelId="{3C076A20-183B-4F26-8482-C43C8F39F670}" type="presOf" srcId="{F0DDBAD4-D2EE-4EE6-BCF5-8DB36C72D52B}" destId="{79EF8525-F394-4103-907B-F719A75605AD}" srcOrd="1" destOrd="0" presId="urn:microsoft.com/office/officeart/2005/8/layout/cycle4"/>
    <dgm:cxn modelId="{7F47782B-D1EB-40D1-AD15-C2131E37D04A}" srcId="{8D1C7583-AE1F-476F-9C5A-C45E9D3968F6}" destId="{CFBB65BF-039D-4DCA-849B-F2D0754876ED}" srcOrd="2" destOrd="0" parTransId="{F8F66D46-1C10-4ADC-87A3-30206168F714}" sibTransId="{1704C493-585A-48B4-AF28-2DC09B46FBF9}"/>
    <dgm:cxn modelId="{7011FB0F-CC57-409C-8E25-CA698210DE1B}" type="presOf" srcId="{F0DDBAD4-D2EE-4EE6-BCF5-8DB36C72D52B}" destId="{B516B864-D571-4F3E-8200-38042CCAFF89}" srcOrd="0" destOrd="0" presId="urn:microsoft.com/office/officeart/2005/8/layout/cycle4"/>
    <dgm:cxn modelId="{B2671A33-DA4E-4A4A-8D91-A3242094A14B}" srcId="{16E38940-4518-426A-BA4C-2D3242346461}" destId="{B5F52D29-5A9C-42FB-8030-75986BF5B085}" srcOrd="0" destOrd="0" parTransId="{68660C8F-0737-4500-BBF9-03FE84385C01}" sibTransId="{AD98FB0C-C339-42EF-A912-9BE82B149AF8}"/>
    <dgm:cxn modelId="{97840290-5C37-4ABA-9443-912CBDBF7DC9}" type="presOf" srcId="{50034E1B-A344-4BBC-ACED-18EB25568767}" destId="{AA151B61-27C5-4826-A74C-DA71AB12C6AE}" srcOrd="0" destOrd="0" presId="urn:microsoft.com/office/officeart/2005/8/layout/cycle4"/>
    <dgm:cxn modelId="{1A5AFC9D-1182-4AD1-8FE2-1F19A1ED34A4}" type="presOf" srcId="{CFBB65BF-039D-4DCA-849B-F2D0754876ED}" destId="{D4975C63-B469-4C54-8FBA-3A9F6A0CBB80}" srcOrd="0" destOrd="0" presId="urn:microsoft.com/office/officeart/2005/8/layout/cycle4"/>
    <dgm:cxn modelId="{589DCD25-835C-46F8-9E0E-8108BC9E48FB}" srcId="{374C508A-957E-4B35-A3D0-3032866E7BDB}" destId="{9F7E35AE-7E3E-48DC-B1D0-F15DFC2736BF}" srcOrd="0" destOrd="0" parTransId="{B8B0A031-DE8D-4D89-ABC5-6EC685C6BBBA}" sibTransId="{FBC303B6-FE57-45D7-BDBB-35919F71D2FE}"/>
    <dgm:cxn modelId="{6F06CCB4-5B6B-4991-988A-4E2DDE993C8D}" srcId="{8D1C7583-AE1F-476F-9C5A-C45E9D3968F6}" destId="{16E38940-4518-426A-BA4C-2D3242346461}" srcOrd="0" destOrd="0" parTransId="{825C0985-B9FE-4148-81FE-222DA3004347}" sibTransId="{3D026042-B678-4A12-966D-B79055AEDFC1}"/>
    <dgm:cxn modelId="{57338BC5-5629-4944-992F-3AA1A77CD814}" type="presOf" srcId="{16E38940-4518-426A-BA4C-2D3242346461}" destId="{27CF1656-2E36-42F1-AFD0-418A7DE8FCA6}" srcOrd="0" destOrd="0" presId="urn:microsoft.com/office/officeart/2005/8/layout/cycle4"/>
    <dgm:cxn modelId="{AC650F2C-109B-4457-BA57-525495B741E5}" type="presOf" srcId="{8D1C7583-AE1F-476F-9C5A-C45E9D3968F6}" destId="{2F16B851-207A-400C-9DA7-E922BC01D106}" srcOrd="0" destOrd="0" presId="urn:microsoft.com/office/officeart/2005/8/layout/cycle4"/>
    <dgm:cxn modelId="{8BA05A01-0427-4E51-9152-5BAFFF778D48}" type="presOf" srcId="{9F7E35AE-7E3E-48DC-B1D0-F15DFC2736BF}" destId="{695E1ACF-9B6C-47C4-A511-7B3A770B3A69}" srcOrd="1" destOrd="0" presId="urn:microsoft.com/office/officeart/2005/8/layout/cycle4"/>
    <dgm:cxn modelId="{562B862F-0B02-4019-9811-0EB1A862B6DC}" type="presOf" srcId="{B5F52D29-5A9C-42FB-8030-75986BF5B085}" destId="{44F35291-2A41-43EE-9294-C7426C20F655}" srcOrd="0" destOrd="0" presId="urn:microsoft.com/office/officeart/2005/8/layout/cycle4"/>
    <dgm:cxn modelId="{037165F3-7388-4D3A-988C-8E6F10C32855}" type="presOf" srcId="{9F7E35AE-7E3E-48DC-B1D0-F15DFC2736BF}" destId="{8A251B10-316C-44FB-B480-CCDF7DD10022}" srcOrd="0" destOrd="0" presId="urn:microsoft.com/office/officeart/2005/8/layout/cycle4"/>
    <dgm:cxn modelId="{8E0B0E55-5EDF-4F71-BE13-97FEEA4F2C35}" srcId="{E0B272A3-B935-4A3A-83A2-69A98E1453DD}" destId="{50034E1B-A344-4BBC-ACED-18EB25568767}" srcOrd="0" destOrd="0" parTransId="{1F2FCC76-3C46-4999-B989-D8205005D658}" sibTransId="{1A18D648-6741-4C26-8D93-088A147FBE9C}"/>
    <dgm:cxn modelId="{4EBD758E-824C-4022-8F0E-320BA5054B4F}" type="presOf" srcId="{50034E1B-A344-4BBC-ACED-18EB25568767}" destId="{63336085-D3D9-45AA-B2CA-32C1122BD518}" srcOrd="1" destOrd="0" presId="urn:microsoft.com/office/officeart/2005/8/layout/cycle4"/>
    <dgm:cxn modelId="{70301FCD-1D72-4985-9E00-68A440311950}" type="presOf" srcId="{B5F52D29-5A9C-42FB-8030-75986BF5B085}" destId="{A2DDBAD2-9272-4782-9957-082A92723DDE}" srcOrd="1" destOrd="0" presId="urn:microsoft.com/office/officeart/2005/8/layout/cycle4"/>
    <dgm:cxn modelId="{0D446294-EE79-4F45-AB36-DB6172417EE8}" type="presParOf" srcId="{2F16B851-207A-400C-9DA7-E922BC01D106}" destId="{B9884894-8974-4B14-9CFA-C858230345D8}" srcOrd="0" destOrd="0" presId="urn:microsoft.com/office/officeart/2005/8/layout/cycle4"/>
    <dgm:cxn modelId="{3CBFCCFF-5D51-40E0-AAE8-278F38E877EE}" type="presParOf" srcId="{B9884894-8974-4B14-9CFA-C858230345D8}" destId="{A5223583-0224-499C-97A2-08A88D474438}" srcOrd="0" destOrd="0" presId="urn:microsoft.com/office/officeart/2005/8/layout/cycle4"/>
    <dgm:cxn modelId="{7FCE1F67-1CD8-4F76-B3B6-F417635AB3FF}" type="presParOf" srcId="{A5223583-0224-499C-97A2-08A88D474438}" destId="{44F35291-2A41-43EE-9294-C7426C20F655}" srcOrd="0" destOrd="0" presId="urn:microsoft.com/office/officeart/2005/8/layout/cycle4"/>
    <dgm:cxn modelId="{2642FA4A-4CD2-4D1A-8BC0-E2756DF65969}" type="presParOf" srcId="{A5223583-0224-499C-97A2-08A88D474438}" destId="{A2DDBAD2-9272-4782-9957-082A92723DDE}" srcOrd="1" destOrd="0" presId="urn:microsoft.com/office/officeart/2005/8/layout/cycle4"/>
    <dgm:cxn modelId="{B6E80667-0442-49B9-BA5C-C29225280139}" type="presParOf" srcId="{B9884894-8974-4B14-9CFA-C858230345D8}" destId="{A7E3BB67-6B3F-4516-9438-C0A3A413C98D}" srcOrd="1" destOrd="0" presId="urn:microsoft.com/office/officeart/2005/8/layout/cycle4"/>
    <dgm:cxn modelId="{F367FBED-3EF0-4473-BF5D-88AC2D866E3A}" type="presParOf" srcId="{A7E3BB67-6B3F-4516-9438-C0A3A413C98D}" destId="{8A251B10-316C-44FB-B480-CCDF7DD10022}" srcOrd="0" destOrd="0" presId="urn:microsoft.com/office/officeart/2005/8/layout/cycle4"/>
    <dgm:cxn modelId="{EF13BA05-A1CE-4082-BF68-597E9DEA8551}" type="presParOf" srcId="{A7E3BB67-6B3F-4516-9438-C0A3A413C98D}" destId="{695E1ACF-9B6C-47C4-A511-7B3A770B3A69}" srcOrd="1" destOrd="0" presId="urn:microsoft.com/office/officeart/2005/8/layout/cycle4"/>
    <dgm:cxn modelId="{113E5F53-B8BA-4CB4-AC96-08D4EC27BF2B}" type="presParOf" srcId="{B9884894-8974-4B14-9CFA-C858230345D8}" destId="{72B89BA1-7D52-42C5-8C29-A44472F98775}" srcOrd="2" destOrd="0" presId="urn:microsoft.com/office/officeart/2005/8/layout/cycle4"/>
    <dgm:cxn modelId="{B78AEBC8-7DBE-43DF-B8F5-9654B521DC42}" type="presParOf" srcId="{72B89BA1-7D52-42C5-8C29-A44472F98775}" destId="{B516B864-D571-4F3E-8200-38042CCAFF89}" srcOrd="0" destOrd="0" presId="urn:microsoft.com/office/officeart/2005/8/layout/cycle4"/>
    <dgm:cxn modelId="{BCCBF9E3-5457-4F84-8B61-518627B0B984}" type="presParOf" srcId="{72B89BA1-7D52-42C5-8C29-A44472F98775}" destId="{79EF8525-F394-4103-907B-F719A75605AD}" srcOrd="1" destOrd="0" presId="urn:microsoft.com/office/officeart/2005/8/layout/cycle4"/>
    <dgm:cxn modelId="{5A3ACCA3-8409-45CC-9354-8355DC742FD5}" type="presParOf" srcId="{B9884894-8974-4B14-9CFA-C858230345D8}" destId="{44E3B70C-5CFA-48E2-8C79-5014336968F8}" srcOrd="3" destOrd="0" presId="urn:microsoft.com/office/officeart/2005/8/layout/cycle4"/>
    <dgm:cxn modelId="{05F30141-0366-49B8-B8CB-DA7F1069CD5E}" type="presParOf" srcId="{44E3B70C-5CFA-48E2-8C79-5014336968F8}" destId="{AA151B61-27C5-4826-A74C-DA71AB12C6AE}" srcOrd="0" destOrd="0" presId="urn:microsoft.com/office/officeart/2005/8/layout/cycle4"/>
    <dgm:cxn modelId="{A8E6F7C2-8D37-4404-BCE2-A7F6C84DDB43}" type="presParOf" srcId="{44E3B70C-5CFA-48E2-8C79-5014336968F8}" destId="{63336085-D3D9-45AA-B2CA-32C1122BD518}" srcOrd="1" destOrd="0" presId="urn:microsoft.com/office/officeart/2005/8/layout/cycle4"/>
    <dgm:cxn modelId="{BA2CE529-5CDE-46B1-8908-AAC1ECFEA648}" type="presParOf" srcId="{B9884894-8974-4B14-9CFA-C858230345D8}" destId="{2702DCDE-D378-4326-8C25-B6513F9EA5D7}" srcOrd="4" destOrd="0" presId="urn:microsoft.com/office/officeart/2005/8/layout/cycle4"/>
    <dgm:cxn modelId="{50808C01-BF1D-47CA-94C0-A4CA7351E050}" type="presParOf" srcId="{2F16B851-207A-400C-9DA7-E922BC01D106}" destId="{BD1955AE-65A5-4CD7-9524-648AC8960C56}" srcOrd="1" destOrd="0" presId="urn:microsoft.com/office/officeart/2005/8/layout/cycle4"/>
    <dgm:cxn modelId="{DCEF21AA-AAA4-4E7D-ACA7-369D0E072088}" type="presParOf" srcId="{BD1955AE-65A5-4CD7-9524-648AC8960C56}" destId="{27CF1656-2E36-42F1-AFD0-418A7DE8FCA6}" srcOrd="0" destOrd="0" presId="urn:microsoft.com/office/officeart/2005/8/layout/cycle4"/>
    <dgm:cxn modelId="{C2EE8B5C-B950-4036-A2CE-974CB473BC13}" type="presParOf" srcId="{BD1955AE-65A5-4CD7-9524-648AC8960C56}" destId="{74FB2FAE-D2F9-4EEE-8F78-D9CC76AC2696}" srcOrd="1" destOrd="0" presId="urn:microsoft.com/office/officeart/2005/8/layout/cycle4"/>
    <dgm:cxn modelId="{8CF2CFEE-4B93-41B2-9134-F5FD9411C354}" type="presParOf" srcId="{BD1955AE-65A5-4CD7-9524-648AC8960C56}" destId="{D4975C63-B469-4C54-8FBA-3A9F6A0CBB80}" srcOrd="2" destOrd="0" presId="urn:microsoft.com/office/officeart/2005/8/layout/cycle4"/>
    <dgm:cxn modelId="{C3124048-320A-44EC-9A3B-102DA245DCF4}" type="presParOf" srcId="{BD1955AE-65A5-4CD7-9524-648AC8960C56}" destId="{D1E27D89-BEEB-41DA-8F95-9F75F1BD70C1}" srcOrd="3" destOrd="0" presId="urn:microsoft.com/office/officeart/2005/8/layout/cycle4"/>
    <dgm:cxn modelId="{C5C82D90-7A2E-4C8C-993E-797F38CB9F56}" type="presParOf" srcId="{BD1955AE-65A5-4CD7-9524-648AC8960C56}" destId="{3233AC41-61B8-4E61-B45C-B10B41B8CA22}" srcOrd="4" destOrd="0" presId="urn:microsoft.com/office/officeart/2005/8/layout/cycle4"/>
    <dgm:cxn modelId="{4305B9D0-7A78-4BF9-A6C7-4858491FEC1B}" type="presParOf" srcId="{2F16B851-207A-400C-9DA7-E922BC01D106}" destId="{5E8F612F-EB00-4D5E-9743-0D9B3AD0C463}" srcOrd="2" destOrd="0" presId="urn:microsoft.com/office/officeart/2005/8/layout/cycle4"/>
    <dgm:cxn modelId="{3B513276-3521-43DA-A10D-894488429F56}" type="presParOf" srcId="{2F16B851-207A-400C-9DA7-E922BC01D106}" destId="{0013E0DD-F1B2-4D09-A122-1C3079E71D7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FB516-55A0-45C9-BCF3-A50A4186A7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94F240-479E-446E-A1B9-E60854F43D5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2</a:t>
          </a:r>
          <a:r>
            <a:rPr lang="en-US" b="1" dirty="0" smtClean="0"/>
            <a:t>4 meetings </a:t>
          </a:r>
          <a:r>
            <a:rPr lang="en-US" b="1" dirty="0" smtClean="0"/>
            <a:t>are held</a:t>
          </a:r>
          <a:r>
            <a:rPr lang="ru-RU" b="1" dirty="0" smtClean="0"/>
            <a:t> </a:t>
          </a:r>
          <a:r>
            <a:rPr lang="en-US" b="1" dirty="0" smtClean="0"/>
            <a:t>the Council of Accreditation of bodies according to conformity </a:t>
          </a:r>
          <a:endParaRPr lang="ru-RU" b="1" dirty="0" smtClean="0"/>
        </a:p>
      </dgm:t>
    </dgm:pt>
    <dgm:pt modelId="{16BDAF70-6527-4A91-A722-8144774D81A9}" type="parTrans" cxnId="{6FFFF279-14B4-4114-87AA-C666666F2308}">
      <dgm:prSet/>
      <dgm:spPr/>
      <dgm:t>
        <a:bodyPr/>
        <a:lstStyle/>
        <a:p>
          <a:endParaRPr lang="ru-RU"/>
        </a:p>
      </dgm:t>
    </dgm:pt>
    <dgm:pt modelId="{93965407-195C-4C23-A43F-81654AA62C6D}" type="sibTrans" cxnId="{6FFFF279-14B4-4114-87AA-C666666F2308}">
      <dgm:prSet/>
      <dgm:spPr/>
      <dgm:t>
        <a:bodyPr/>
        <a:lstStyle/>
        <a:p>
          <a:endParaRPr lang="ru-RU"/>
        </a:p>
      </dgm:t>
    </dgm:pt>
    <dgm:pt modelId="{5176F600-2DB4-46D3-9E03-F9AFE4D5E377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35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meetings </a:t>
          </a:r>
          <a:r>
            <a:rPr lang="en-US" b="1" dirty="0" smtClean="0">
              <a:solidFill>
                <a:schemeClr val="tx1"/>
              </a:solidFill>
            </a:rPr>
            <a:t>TCL</a:t>
          </a:r>
          <a:r>
            <a:rPr lang="ru-RU" b="1" dirty="0" smtClean="0"/>
            <a:t>,</a:t>
          </a:r>
        </a:p>
        <a:p>
          <a:r>
            <a:rPr lang="en-US" b="1" dirty="0" smtClean="0"/>
            <a:t>21</a:t>
          </a:r>
          <a:r>
            <a:rPr lang="ru-RU" b="1" dirty="0" smtClean="0"/>
            <a:t> </a:t>
          </a:r>
          <a:r>
            <a:rPr lang="en-US" b="1" dirty="0" smtClean="0"/>
            <a:t>meetings CA</a:t>
          </a:r>
          <a:r>
            <a:rPr lang="ru-RU" b="1" dirty="0" smtClean="0"/>
            <a:t>,</a:t>
          </a:r>
        </a:p>
        <a:p>
          <a:r>
            <a:rPr lang="en-US" b="1" dirty="0" smtClean="0"/>
            <a:t>7</a:t>
          </a:r>
          <a:r>
            <a:rPr lang="ru-RU" b="1" dirty="0" smtClean="0"/>
            <a:t> </a:t>
          </a:r>
          <a:r>
            <a:rPr lang="en-US" b="1" dirty="0" smtClean="0"/>
            <a:t>meetings CB</a:t>
          </a:r>
          <a:endParaRPr lang="ru-RU" b="1" dirty="0"/>
        </a:p>
      </dgm:t>
    </dgm:pt>
    <dgm:pt modelId="{B36D9DDE-46FB-4ADE-A26E-5C016B268FA8}" type="parTrans" cxnId="{73DF46FE-E5B1-49DE-B2BC-0C4D92C4961F}">
      <dgm:prSet/>
      <dgm:spPr/>
      <dgm:t>
        <a:bodyPr/>
        <a:lstStyle/>
        <a:p>
          <a:endParaRPr lang="ru-RU"/>
        </a:p>
      </dgm:t>
    </dgm:pt>
    <dgm:pt modelId="{8AFAB26A-4B5E-4838-8B8F-6F5943D64684}" type="sibTrans" cxnId="{73DF46FE-E5B1-49DE-B2BC-0C4D92C4961F}">
      <dgm:prSet/>
      <dgm:spPr/>
      <dgm:t>
        <a:bodyPr/>
        <a:lstStyle/>
        <a:p>
          <a:endParaRPr lang="ru-RU"/>
        </a:p>
      </dgm:t>
    </dgm:pt>
    <dgm:pt modelId="{1CA64228-70F5-4E21-AADF-9D0AB799455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94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meeting on </a:t>
          </a:r>
          <a:r>
            <a:rPr lang="ru-RU" b="1" dirty="0" smtClean="0">
              <a:solidFill>
                <a:schemeClr val="tx1"/>
              </a:solidFill>
            </a:rPr>
            <a:t>7</a:t>
          </a:r>
          <a:r>
            <a:rPr lang="en-US" b="1" dirty="0" smtClean="0">
              <a:solidFill>
                <a:schemeClr val="tx1"/>
              </a:solidFill>
            </a:rPr>
            <a:t> subcommittees</a:t>
          </a:r>
          <a:r>
            <a:rPr lang="ru-RU" b="1" dirty="0" smtClean="0"/>
            <a:t> </a:t>
          </a:r>
          <a:r>
            <a:rPr lang="en-US" b="1" dirty="0" smtClean="0"/>
            <a:t>TCL</a:t>
          </a:r>
          <a:endParaRPr lang="ru-RU" b="1" dirty="0"/>
        </a:p>
      </dgm:t>
    </dgm:pt>
    <dgm:pt modelId="{5A34BDA1-0963-4B72-B503-F465D9552429}" type="parTrans" cxnId="{654DA91E-7001-405D-B13B-87E6AFE75CC2}">
      <dgm:prSet/>
      <dgm:spPr/>
      <dgm:t>
        <a:bodyPr/>
        <a:lstStyle/>
        <a:p>
          <a:endParaRPr lang="ru-RU"/>
        </a:p>
      </dgm:t>
    </dgm:pt>
    <dgm:pt modelId="{AC1EFC49-4238-4B49-B3FF-839EE36B3AD1}" type="sibTrans" cxnId="{654DA91E-7001-405D-B13B-87E6AFE75CC2}">
      <dgm:prSet/>
      <dgm:spPr/>
      <dgm:t>
        <a:bodyPr/>
        <a:lstStyle/>
        <a:p>
          <a:endParaRPr lang="ru-RU"/>
        </a:p>
      </dgm:t>
    </dgm:pt>
    <dgm:pt modelId="{74D6082E-6BAD-4934-8743-DE674EAB4201}" type="pres">
      <dgm:prSet presAssocID="{1D5FB516-55A0-45C9-BCF3-A50A4186A782}" presName="CompostProcess" presStyleCnt="0">
        <dgm:presLayoutVars>
          <dgm:dir/>
          <dgm:resizeHandles val="exact"/>
        </dgm:presLayoutVars>
      </dgm:prSet>
      <dgm:spPr/>
    </dgm:pt>
    <dgm:pt modelId="{1CD1A8FE-77A1-4CD4-A43A-E2927D6F190F}" type="pres">
      <dgm:prSet presAssocID="{1D5FB516-55A0-45C9-BCF3-A50A4186A782}" presName="arrow" presStyleLbl="bgShp" presStyleIdx="0" presStyleCnt="1" custLinFactNeighborX="874" custLinFactNeighborY="13175"/>
      <dgm:spPr/>
    </dgm:pt>
    <dgm:pt modelId="{13A2CB51-B1A9-4299-83AA-1FB4E9C6DE1E}" type="pres">
      <dgm:prSet presAssocID="{1D5FB516-55A0-45C9-BCF3-A50A4186A782}" presName="linearProcess" presStyleCnt="0"/>
      <dgm:spPr/>
    </dgm:pt>
    <dgm:pt modelId="{8722B005-DF54-4FCA-BDE2-7E0D056BE905}" type="pres">
      <dgm:prSet presAssocID="{EE94F240-479E-446E-A1B9-E60854F43D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A0E5-133D-4EB3-B9EF-62D2C4F04A0C}" type="pres">
      <dgm:prSet presAssocID="{93965407-195C-4C23-A43F-81654AA62C6D}" presName="sibTrans" presStyleCnt="0"/>
      <dgm:spPr/>
    </dgm:pt>
    <dgm:pt modelId="{7CA52BB2-99E4-40C8-B375-8666A100E632}" type="pres">
      <dgm:prSet presAssocID="{5176F600-2DB4-46D3-9E03-F9AFE4D5E377}" presName="textNode" presStyleLbl="node1" presStyleIdx="1" presStyleCnt="3" custScaleX="13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53307-31F4-42AF-94AB-FACBBCB0056D}" type="pres">
      <dgm:prSet presAssocID="{8AFAB26A-4B5E-4838-8B8F-6F5943D64684}" presName="sibTrans" presStyleCnt="0"/>
      <dgm:spPr/>
    </dgm:pt>
    <dgm:pt modelId="{080F7397-3945-4441-988E-382AFCFD9684}" type="pres">
      <dgm:prSet presAssocID="{1CA64228-70F5-4E21-AADF-9D0AB799455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CA79C-B0BB-4AF0-8421-074EC5522202}" type="presOf" srcId="{5176F600-2DB4-46D3-9E03-F9AFE4D5E377}" destId="{7CA52BB2-99E4-40C8-B375-8666A100E632}" srcOrd="0" destOrd="0" presId="urn:microsoft.com/office/officeart/2005/8/layout/hProcess9"/>
    <dgm:cxn modelId="{E3611EB0-8A89-4136-BA4A-433B803FF5F1}" type="presOf" srcId="{EE94F240-479E-446E-A1B9-E60854F43D54}" destId="{8722B005-DF54-4FCA-BDE2-7E0D056BE905}" srcOrd="0" destOrd="0" presId="urn:microsoft.com/office/officeart/2005/8/layout/hProcess9"/>
    <dgm:cxn modelId="{B4E2314C-297F-4732-8FD5-CCF01F5D1CC6}" type="presOf" srcId="{1CA64228-70F5-4E21-AADF-9D0AB7994555}" destId="{080F7397-3945-4441-988E-382AFCFD9684}" srcOrd="0" destOrd="0" presId="urn:microsoft.com/office/officeart/2005/8/layout/hProcess9"/>
    <dgm:cxn modelId="{73DF46FE-E5B1-49DE-B2BC-0C4D92C4961F}" srcId="{1D5FB516-55A0-45C9-BCF3-A50A4186A782}" destId="{5176F600-2DB4-46D3-9E03-F9AFE4D5E377}" srcOrd="1" destOrd="0" parTransId="{B36D9DDE-46FB-4ADE-A26E-5C016B268FA8}" sibTransId="{8AFAB26A-4B5E-4838-8B8F-6F5943D64684}"/>
    <dgm:cxn modelId="{FCFD551F-84D0-4C0E-9A17-A67B21508F7A}" type="presOf" srcId="{1D5FB516-55A0-45C9-BCF3-A50A4186A782}" destId="{74D6082E-6BAD-4934-8743-DE674EAB4201}" srcOrd="0" destOrd="0" presId="urn:microsoft.com/office/officeart/2005/8/layout/hProcess9"/>
    <dgm:cxn modelId="{6FFFF279-14B4-4114-87AA-C666666F2308}" srcId="{1D5FB516-55A0-45C9-BCF3-A50A4186A782}" destId="{EE94F240-479E-446E-A1B9-E60854F43D54}" srcOrd="0" destOrd="0" parTransId="{16BDAF70-6527-4A91-A722-8144774D81A9}" sibTransId="{93965407-195C-4C23-A43F-81654AA62C6D}"/>
    <dgm:cxn modelId="{654DA91E-7001-405D-B13B-87E6AFE75CC2}" srcId="{1D5FB516-55A0-45C9-BCF3-A50A4186A782}" destId="{1CA64228-70F5-4E21-AADF-9D0AB7994555}" srcOrd="2" destOrd="0" parTransId="{5A34BDA1-0963-4B72-B503-F465D9552429}" sibTransId="{AC1EFC49-4238-4B49-B3FF-839EE36B3AD1}"/>
    <dgm:cxn modelId="{A1E18A58-BC0E-4CE7-B45B-408EF08C5890}" type="presParOf" srcId="{74D6082E-6BAD-4934-8743-DE674EAB4201}" destId="{1CD1A8FE-77A1-4CD4-A43A-E2927D6F190F}" srcOrd="0" destOrd="0" presId="urn:microsoft.com/office/officeart/2005/8/layout/hProcess9"/>
    <dgm:cxn modelId="{DCBDA6BF-916B-4E39-A10A-C017EA064FB5}" type="presParOf" srcId="{74D6082E-6BAD-4934-8743-DE674EAB4201}" destId="{13A2CB51-B1A9-4299-83AA-1FB4E9C6DE1E}" srcOrd="1" destOrd="0" presId="urn:microsoft.com/office/officeart/2005/8/layout/hProcess9"/>
    <dgm:cxn modelId="{49DF9A92-6C6D-400B-A2FF-2953ECB132AE}" type="presParOf" srcId="{13A2CB51-B1A9-4299-83AA-1FB4E9C6DE1E}" destId="{8722B005-DF54-4FCA-BDE2-7E0D056BE905}" srcOrd="0" destOrd="0" presId="urn:microsoft.com/office/officeart/2005/8/layout/hProcess9"/>
    <dgm:cxn modelId="{CEA1E1BB-B7FD-40E3-83FC-823127C96A01}" type="presParOf" srcId="{13A2CB51-B1A9-4299-83AA-1FB4E9C6DE1E}" destId="{80C6A0E5-133D-4EB3-B9EF-62D2C4F04A0C}" srcOrd="1" destOrd="0" presId="urn:microsoft.com/office/officeart/2005/8/layout/hProcess9"/>
    <dgm:cxn modelId="{187DA36D-2306-430D-B370-A3C1F6D780D2}" type="presParOf" srcId="{13A2CB51-B1A9-4299-83AA-1FB4E9C6DE1E}" destId="{7CA52BB2-99E4-40C8-B375-8666A100E632}" srcOrd="2" destOrd="0" presId="urn:microsoft.com/office/officeart/2005/8/layout/hProcess9"/>
    <dgm:cxn modelId="{2AF387C4-5B02-4DCD-9405-0D6093821399}" type="presParOf" srcId="{13A2CB51-B1A9-4299-83AA-1FB4E9C6DE1E}" destId="{04253307-31F4-42AF-94AB-FACBBCB0056D}" srcOrd="3" destOrd="0" presId="urn:microsoft.com/office/officeart/2005/8/layout/hProcess9"/>
    <dgm:cxn modelId="{EF6901B6-F64A-4213-A02C-D2E3DE7BDF87}" type="presParOf" srcId="{13A2CB51-B1A9-4299-83AA-1FB4E9C6DE1E}" destId="{080F7397-3945-4441-988E-382AFCFD96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A72E3-7B15-4FF2-B91F-B90699196E9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7C091-EC9E-4F2C-80D5-DC1131BBA9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on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ISO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/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IEC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17025 «</a:t>
          </a:r>
          <a:r>
            <a:rPr lang="en-US" sz="1800" b="1" dirty="0" smtClean="0">
              <a:latin typeface="+mn-lt"/>
            </a:rPr>
            <a:t>General Requirements for Proficiency of Testing and Calibration </a:t>
          </a:r>
          <a:r>
            <a:rPr lang="en-US" sz="1800" b="1" dirty="0" smtClean="0">
              <a:latin typeface="+mn-lt"/>
            </a:rPr>
            <a:t>Laboratories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»</a:t>
          </a:r>
          <a:endParaRPr lang="ru-RU" sz="1800" b="1" dirty="0" smtClean="0">
            <a:solidFill>
              <a:prstClr val="black"/>
            </a:solidFill>
            <a:latin typeface="+mn-lt"/>
            <a:ea typeface="Arial Unicode MS" pitchFamily="34" charset="-128"/>
            <a:cs typeface="Times New Roman" pitchFamily="18" charset="0"/>
          </a:endParaRPr>
        </a:p>
      </dgm:t>
    </dgm:pt>
    <dgm:pt modelId="{A7D26CEA-124C-4A00-8ABE-1CB42C3C7009}" type="parTrans" cxnId="{E0BE3370-9E33-48D9-A180-562C9146810E}">
      <dgm:prSet/>
      <dgm:spPr/>
      <dgm:t>
        <a:bodyPr/>
        <a:lstStyle/>
        <a:p>
          <a:endParaRPr lang="ru-RU"/>
        </a:p>
      </dgm:t>
    </dgm:pt>
    <dgm:pt modelId="{89F604C3-6594-4CA8-9AE0-18134B15AE80}" type="sibTrans" cxnId="{E0BE3370-9E33-48D9-A180-562C9146810E}">
      <dgm:prSet/>
      <dgm:spPr/>
      <dgm:t>
        <a:bodyPr/>
        <a:lstStyle/>
        <a:p>
          <a:endParaRPr lang="ru-RU"/>
        </a:p>
      </dgm:t>
    </dgm:pt>
    <dgm:pt modelId="{3E975890-F8C0-4542-B9A9-3E95BE8154B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о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n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ISO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15189 «</a:t>
          </a:r>
          <a:r>
            <a:rPr lang="en-US" sz="1800" b="1" dirty="0" smtClean="0">
              <a:latin typeface="+mn-lt"/>
            </a:rPr>
            <a:t>Medical Laboratories. Quality and Proficiency </a:t>
          </a:r>
          <a:r>
            <a:rPr lang="en-US" sz="1800" b="1" dirty="0" err="1" smtClean="0">
              <a:latin typeface="+mn-lt"/>
            </a:rPr>
            <a:t>Subrequirements</a:t>
          </a:r>
          <a:r>
            <a:rPr lang="en-US" sz="1800" b="1" dirty="0" smtClean="0">
              <a:latin typeface="+mn-lt"/>
            </a:rPr>
            <a:t> 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»</a:t>
          </a:r>
        </a:p>
        <a:p>
          <a:pPr>
            <a:spcAft>
              <a:spcPts val="0"/>
            </a:spcAft>
          </a:pPr>
          <a:endParaRPr lang="ru-RU" sz="1800" b="1" dirty="0" smtClean="0">
            <a:solidFill>
              <a:prstClr val="black"/>
            </a:solidFill>
            <a:latin typeface="Times New Roman" pitchFamily="18" charset="0"/>
            <a:ea typeface="Arial Unicode MS" pitchFamily="34" charset="-128"/>
            <a:cs typeface="Times New Roman" pitchFamily="18" charset="0"/>
          </a:endParaRPr>
        </a:p>
      </dgm:t>
    </dgm:pt>
    <dgm:pt modelId="{FA8AFE3D-9BDB-457C-A1EA-70127DA039D3}" type="parTrans" cxnId="{BF7E5A84-0DC4-4862-BFD7-02F6608098C5}">
      <dgm:prSet/>
      <dgm:spPr/>
      <dgm:t>
        <a:bodyPr/>
        <a:lstStyle/>
        <a:p>
          <a:endParaRPr lang="ru-RU"/>
        </a:p>
      </dgm:t>
    </dgm:pt>
    <dgm:pt modelId="{20ECEF92-8907-4F0C-A1E5-8042F0F45DD9}" type="sibTrans" cxnId="{BF7E5A84-0DC4-4862-BFD7-02F6608098C5}">
      <dgm:prSet/>
      <dgm:spPr/>
      <dgm:t>
        <a:bodyPr/>
        <a:lstStyle/>
        <a:p>
          <a:endParaRPr lang="ru-RU"/>
        </a:p>
      </dgm:t>
    </dgm:pt>
    <dgm:pt modelId="{727D33B6-72F7-4647-BA3E-D01B7CAE2D7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on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KMS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ISO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/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IEC</a:t>
          </a:r>
          <a:r>
            <a:rPr lang="ru-RU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17065 «</a:t>
          </a:r>
          <a:r>
            <a:rPr lang="en-US" sz="1800" b="1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Conformity assessment. General requirements for bodies of certification systems, process and service</a:t>
          </a:r>
          <a:r>
            <a:rPr lang="ru-RU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.»</a:t>
          </a:r>
          <a:endParaRPr lang="ru-RU" sz="1800" b="1" dirty="0" smtClean="0">
            <a:solidFill>
              <a:prstClr val="black"/>
            </a:solidFill>
            <a:latin typeface="+mn-lt"/>
            <a:cs typeface="Times New Roman" pitchFamily="18" charset="0"/>
          </a:endParaRPr>
        </a:p>
      </dgm:t>
    </dgm:pt>
    <dgm:pt modelId="{1D73D695-305F-4934-92C5-FBF1C553834E}" type="parTrans" cxnId="{B17B3B6A-D064-4C89-AB25-943FF635E65F}">
      <dgm:prSet/>
      <dgm:spPr/>
      <dgm:t>
        <a:bodyPr/>
        <a:lstStyle/>
        <a:p>
          <a:endParaRPr lang="ru-RU"/>
        </a:p>
      </dgm:t>
    </dgm:pt>
    <dgm:pt modelId="{05895BD5-F127-4D1F-94BA-7E3B205AA512}" type="sibTrans" cxnId="{B17B3B6A-D064-4C89-AB25-943FF635E65F}">
      <dgm:prSet/>
      <dgm:spPr/>
      <dgm:t>
        <a:bodyPr/>
        <a:lstStyle/>
        <a:p>
          <a:endParaRPr lang="ru-RU"/>
        </a:p>
      </dgm:t>
    </dgm:pt>
    <dgm:pt modelId="{FBCDB2D7-99F7-4C82-974A-63029D7360A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endParaRPr lang="ru-RU" sz="1800" b="1" dirty="0" smtClean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on</a:t>
          </a:r>
          <a:r>
            <a:rPr lang="ru-RU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KMS </a:t>
          </a:r>
          <a:r>
            <a:rPr lang="ru-RU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 </a:t>
          </a:r>
          <a:r>
            <a:rPr lang="en-US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ISO</a:t>
          </a:r>
          <a:r>
            <a:rPr lang="ru-RU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/</a:t>
          </a:r>
          <a:r>
            <a:rPr lang="en-US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IEC</a:t>
          </a:r>
          <a:r>
            <a:rPr lang="ru-RU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 17020 «</a:t>
          </a:r>
          <a:r>
            <a:rPr lang="en-US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Conformity assessment. </a:t>
          </a:r>
          <a:endParaRPr lang="ru-RU" sz="1800" b="1" dirty="0" smtClean="0">
            <a:solidFill>
              <a:prstClr val="black"/>
            </a:solidFill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800" b="1" dirty="0" smtClean="0">
              <a:latin typeface="+mn-lt"/>
            </a:rPr>
            <a:t>General Criteria for Activities of Inspection Bodies</a:t>
          </a:r>
          <a:r>
            <a:rPr lang="ru-RU" sz="1800" b="1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»</a:t>
          </a:r>
        </a:p>
        <a:p>
          <a:pPr>
            <a:spcAft>
              <a:spcPts val="0"/>
            </a:spcAft>
          </a:pPr>
          <a:endParaRPr lang="ru-RU" sz="1800" b="1" dirty="0" smtClean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A93BB-469B-4C43-B224-3E12782988F2}" type="parTrans" cxnId="{7809BF3B-A8B8-4370-9EBA-5E03839B01B2}">
      <dgm:prSet/>
      <dgm:spPr/>
      <dgm:t>
        <a:bodyPr/>
        <a:lstStyle/>
        <a:p>
          <a:endParaRPr lang="ru-RU"/>
        </a:p>
      </dgm:t>
    </dgm:pt>
    <dgm:pt modelId="{A4292E03-A478-4DC3-8313-FBF2DD668EBB}" type="sibTrans" cxnId="{7809BF3B-A8B8-4370-9EBA-5E03839B01B2}">
      <dgm:prSet/>
      <dgm:spPr/>
      <dgm:t>
        <a:bodyPr/>
        <a:lstStyle/>
        <a:p>
          <a:endParaRPr lang="ru-RU"/>
        </a:p>
      </dgm:t>
    </dgm:pt>
    <dgm:pt modelId="{F40B3EEB-4F22-49FF-8AF4-932121EBB6D1}" type="pres">
      <dgm:prSet presAssocID="{AA6A72E3-7B15-4FF2-B91F-B90699196E9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605B0-12BB-478E-92ED-394E8F3ECC1F}" type="pres">
      <dgm:prSet presAssocID="{AA6A72E3-7B15-4FF2-B91F-B90699196E93}" presName="axisShape" presStyleLbl="bgShp" presStyleIdx="0" presStyleCnt="1"/>
      <dgm:spPr/>
    </dgm:pt>
    <dgm:pt modelId="{15AB58F4-0663-4C89-BF94-B1E9C5A84332}" type="pres">
      <dgm:prSet presAssocID="{AA6A72E3-7B15-4FF2-B91F-B90699196E93}" presName="rect1" presStyleLbl="node1" presStyleIdx="0" presStyleCnt="4" custScaleX="217893" custScaleY="102150" custLinFactNeighborX="-60333" custLinFactNeighborY="-7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45F05-EC53-4EF9-9E9C-34D4B9EC0A85}" type="pres">
      <dgm:prSet presAssocID="{AA6A72E3-7B15-4FF2-B91F-B90699196E93}" presName="rect2" presStyleLbl="node1" presStyleIdx="1" presStyleCnt="4" custScaleX="237421" custScaleY="102149" custLinFactNeighborX="71549" custLinFactNeighborY="-6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6DD94-217A-42C5-8232-17E480D6113B}" type="pres">
      <dgm:prSet presAssocID="{AA6A72E3-7B15-4FF2-B91F-B90699196E93}" presName="rect3" presStyleLbl="node1" presStyleIdx="2" presStyleCnt="4" custScaleX="227688" custScaleY="110941" custLinFactNeighborX="-61913" custLinFactNeighborY="-1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32EB-9665-4D54-B07E-A3D69EE407D6}" type="pres">
      <dgm:prSet presAssocID="{AA6A72E3-7B15-4FF2-B91F-B90699196E93}" presName="rect4" presStyleLbl="node1" presStyleIdx="3" presStyleCnt="4" custScaleX="248405" custScaleY="103904" custLinFactNeighborX="65942" custLinFactNeighborY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E3370-9E33-48D9-A180-562C9146810E}" srcId="{AA6A72E3-7B15-4FF2-B91F-B90699196E93}" destId="{A0A7C091-EC9E-4F2C-80D5-DC1131BBA9B6}" srcOrd="0" destOrd="0" parTransId="{A7D26CEA-124C-4A00-8ABE-1CB42C3C7009}" sibTransId="{89F604C3-6594-4CA8-9AE0-18134B15AE80}"/>
    <dgm:cxn modelId="{BF7E5A84-0DC4-4862-BFD7-02F6608098C5}" srcId="{AA6A72E3-7B15-4FF2-B91F-B90699196E93}" destId="{3E975890-F8C0-4542-B9A9-3E95BE8154B2}" srcOrd="1" destOrd="0" parTransId="{FA8AFE3D-9BDB-457C-A1EA-70127DA039D3}" sibTransId="{20ECEF92-8907-4F0C-A1E5-8042F0F45DD9}"/>
    <dgm:cxn modelId="{7E5B9CCC-BD66-4B01-8155-A7AA290272F6}" type="presOf" srcId="{FBCDB2D7-99F7-4C82-974A-63029D7360A3}" destId="{448732EB-9665-4D54-B07E-A3D69EE407D6}" srcOrd="0" destOrd="0" presId="urn:microsoft.com/office/officeart/2005/8/layout/matrix2"/>
    <dgm:cxn modelId="{B17B3B6A-D064-4C89-AB25-943FF635E65F}" srcId="{AA6A72E3-7B15-4FF2-B91F-B90699196E93}" destId="{727D33B6-72F7-4647-BA3E-D01B7CAE2D77}" srcOrd="2" destOrd="0" parTransId="{1D73D695-305F-4934-92C5-FBF1C553834E}" sibTransId="{05895BD5-F127-4D1F-94BA-7E3B205AA512}"/>
    <dgm:cxn modelId="{72075908-DDFD-427E-BB7A-AB3A438BB832}" type="presOf" srcId="{A0A7C091-EC9E-4F2C-80D5-DC1131BBA9B6}" destId="{15AB58F4-0663-4C89-BF94-B1E9C5A84332}" srcOrd="0" destOrd="0" presId="urn:microsoft.com/office/officeart/2005/8/layout/matrix2"/>
    <dgm:cxn modelId="{7809BF3B-A8B8-4370-9EBA-5E03839B01B2}" srcId="{AA6A72E3-7B15-4FF2-B91F-B90699196E93}" destId="{FBCDB2D7-99F7-4C82-974A-63029D7360A3}" srcOrd="3" destOrd="0" parTransId="{D00A93BB-469B-4C43-B224-3E12782988F2}" sibTransId="{A4292E03-A478-4DC3-8313-FBF2DD668EBB}"/>
    <dgm:cxn modelId="{93060F4D-7284-4CDA-8B6C-CC99D13C0D7D}" type="presOf" srcId="{727D33B6-72F7-4647-BA3E-D01B7CAE2D77}" destId="{8B66DD94-217A-42C5-8232-17E480D6113B}" srcOrd="0" destOrd="0" presId="urn:microsoft.com/office/officeart/2005/8/layout/matrix2"/>
    <dgm:cxn modelId="{EE5DEFF8-E85E-4D23-A9FA-434D8E04D1BC}" type="presOf" srcId="{AA6A72E3-7B15-4FF2-B91F-B90699196E93}" destId="{F40B3EEB-4F22-49FF-8AF4-932121EBB6D1}" srcOrd="0" destOrd="0" presId="urn:microsoft.com/office/officeart/2005/8/layout/matrix2"/>
    <dgm:cxn modelId="{94091151-5780-4C45-BFC5-D966587384F8}" type="presOf" srcId="{3E975890-F8C0-4542-B9A9-3E95BE8154B2}" destId="{D2A45F05-EC53-4EF9-9E9C-34D4B9EC0A85}" srcOrd="0" destOrd="0" presId="urn:microsoft.com/office/officeart/2005/8/layout/matrix2"/>
    <dgm:cxn modelId="{CE299A80-129E-42F7-BAF0-FD1690E40F59}" type="presParOf" srcId="{F40B3EEB-4F22-49FF-8AF4-932121EBB6D1}" destId="{8B6605B0-12BB-478E-92ED-394E8F3ECC1F}" srcOrd="0" destOrd="0" presId="urn:microsoft.com/office/officeart/2005/8/layout/matrix2"/>
    <dgm:cxn modelId="{067A5AF5-BD01-499C-9544-7C41479830A9}" type="presParOf" srcId="{F40B3EEB-4F22-49FF-8AF4-932121EBB6D1}" destId="{15AB58F4-0663-4C89-BF94-B1E9C5A84332}" srcOrd="1" destOrd="0" presId="urn:microsoft.com/office/officeart/2005/8/layout/matrix2"/>
    <dgm:cxn modelId="{B87E5C5B-EECC-4053-B4DD-E1594E3181DC}" type="presParOf" srcId="{F40B3EEB-4F22-49FF-8AF4-932121EBB6D1}" destId="{D2A45F05-EC53-4EF9-9E9C-34D4B9EC0A85}" srcOrd="2" destOrd="0" presId="urn:microsoft.com/office/officeart/2005/8/layout/matrix2"/>
    <dgm:cxn modelId="{DC0FEDE0-1F35-4078-BC09-5D92D6B4E61D}" type="presParOf" srcId="{F40B3EEB-4F22-49FF-8AF4-932121EBB6D1}" destId="{8B66DD94-217A-42C5-8232-17E480D6113B}" srcOrd="3" destOrd="0" presId="urn:microsoft.com/office/officeart/2005/8/layout/matrix2"/>
    <dgm:cxn modelId="{3F71EF26-04EE-4A8F-8568-D66E125C542B}" type="presParOf" srcId="{F40B3EEB-4F22-49FF-8AF4-932121EBB6D1}" destId="{448732EB-9665-4D54-B07E-A3D69EE407D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9631E1-E7C8-4AB0-992D-C165816B0D7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475DD-061B-4C40-A650-E05D48E491B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ndara" pitchFamily="34" charset="0"/>
            </a:rPr>
            <a:t>Passing revaluation as a full member of ILAC</a:t>
          </a:r>
          <a:endParaRPr lang="ru-RU" sz="1800" b="1" dirty="0">
            <a:solidFill>
              <a:schemeClr val="tx1"/>
            </a:solidFill>
            <a:latin typeface="Candara" pitchFamily="34" charset="0"/>
          </a:endParaRPr>
        </a:p>
      </dgm:t>
    </dgm:pt>
    <dgm:pt modelId="{AFE8842F-875C-478F-A917-AD152F785499}" type="parTrans" cxnId="{EBDB334A-A081-4D1F-B16B-85BD5A715CFB}">
      <dgm:prSet/>
      <dgm:spPr/>
      <dgm:t>
        <a:bodyPr/>
        <a:lstStyle/>
        <a:p>
          <a:endParaRPr lang="ru-RU"/>
        </a:p>
      </dgm:t>
    </dgm:pt>
    <dgm:pt modelId="{93CBA064-33D2-46F5-B9F6-F4B92D831845}" type="sibTrans" cxnId="{EBDB334A-A081-4D1F-B16B-85BD5A715CFB}">
      <dgm:prSet/>
      <dgm:spPr/>
      <dgm:t>
        <a:bodyPr/>
        <a:lstStyle/>
        <a:p>
          <a:endParaRPr lang="ru-RU"/>
        </a:p>
      </dgm:t>
    </dgm:pt>
    <dgm:pt modelId="{7502DD70-0593-4D2F-A9FF-6E4A8F0EF02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ndara" pitchFamily="34" charset="0"/>
            </a:rPr>
            <a:t>Conducting work to confirm the compliance of KCA ISO/IEC 17011, ILAC and IAF documents, implementation of the resolutions of the Government of the Kyrgyz Republic</a:t>
          </a:r>
          <a:endParaRPr lang="ru-RU" sz="1400" b="1" dirty="0">
            <a:solidFill>
              <a:schemeClr val="tx1"/>
            </a:solidFill>
            <a:latin typeface="Candara" pitchFamily="34" charset="0"/>
          </a:endParaRPr>
        </a:p>
      </dgm:t>
    </dgm:pt>
    <dgm:pt modelId="{41CDF06E-38B3-4DE2-92D9-9AF879FAEFF6}" type="parTrans" cxnId="{8DF9D14F-602B-4627-97E1-FA6AB93568C5}">
      <dgm:prSet/>
      <dgm:spPr/>
      <dgm:t>
        <a:bodyPr/>
        <a:lstStyle/>
        <a:p>
          <a:endParaRPr lang="ru-RU"/>
        </a:p>
      </dgm:t>
    </dgm:pt>
    <dgm:pt modelId="{F754D0C8-614C-4A80-96A3-2F658DD6747C}" type="sibTrans" cxnId="{8DF9D14F-602B-4627-97E1-FA6AB93568C5}">
      <dgm:prSet/>
      <dgm:spPr/>
      <dgm:t>
        <a:bodyPr/>
        <a:lstStyle/>
        <a:p>
          <a:endParaRPr lang="ru-RU"/>
        </a:p>
      </dgm:t>
    </dgm:pt>
    <dgm:pt modelId="{9C932186-1ADF-4F4A-B8E8-BC2E82FAB8B4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ndara" pitchFamily="34" charset="0"/>
            </a:rPr>
            <a:t>Development and updating of CCA documents, including taking into account the expansion of their activities</a:t>
          </a:r>
          <a:endParaRPr lang="ru-RU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6EB6A279-681E-4BFD-B276-D25D1E874285}" type="parTrans" cxnId="{00423785-9B63-44CC-ADBA-E06C64315A9F}">
      <dgm:prSet/>
      <dgm:spPr/>
      <dgm:t>
        <a:bodyPr/>
        <a:lstStyle/>
        <a:p>
          <a:endParaRPr lang="ru-RU"/>
        </a:p>
      </dgm:t>
    </dgm:pt>
    <dgm:pt modelId="{E455D262-15E9-46A9-BBE1-2E7B6EFA9466}" type="sibTrans" cxnId="{00423785-9B63-44CC-ADBA-E06C64315A9F}">
      <dgm:prSet/>
      <dgm:spPr/>
      <dgm:t>
        <a:bodyPr/>
        <a:lstStyle/>
        <a:p>
          <a:endParaRPr lang="ru-RU"/>
        </a:p>
      </dgm:t>
    </dgm:pt>
    <dgm:pt modelId="{E5278E87-4918-44EF-9303-C08AE487D19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ndara" pitchFamily="34" charset="0"/>
            </a:rPr>
            <a:t>Study of the issue of accession to the IAF Mutual Recognition Arrangement (through the PAC)</a:t>
          </a:r>
          <a:endParaRPr lang="ru-RU" sz="1600" b="1" dirty="0">
            <a:solidFill>
              <a:schemeClr val="tx1"/>
            </a:solidFill>
            <a:latin typeface="Candara" pitchFamily="34" charset="0"/>
          </a:endParaRPr>
        </a:p>
      </dgm:t>
    </dgm:pt>
    <dgm:pt modelId="{EC2F9A9E-B67B-42B0-838F-37D57B0878C9}" type="parTrans" cxnId="{7C2B9AE2-7F55-4201-A227-F5B302F69753}">
      <dgm:prSet/>
      <dgm:spPr/>
      <dgm:t>
        <a:bodyPr/>
        <a:lstStyle/>
        <a:p>
          <a:endParaRPr lang="ru-RU"/>
        </a:p>
      </dgm:t>
    </dgm:pt>
    <dgm:pt modelId="{BC041130-D45E-41A7-8D0E-2ACB6F808502}" type="sibTrans" cxnId="{7C2B9AE2-7F55-4201-A227-F5B302F69753}">
      <dgm:prSet/>
      <dgm:spPr/>
      <dgm:t>
        <a:bodyPr/>
        <a:lstStyle/>
        <a:p>
          <a:endParaRPr lang="ru-RU"/>
        </a:p>
      </dgm:t>
    </dgm:pt>
    <dgm:pt modelId="{F4A56183-0823-4A54-8592-5B174D9FC63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ndara" pitchFamily="34" charset="0"/>
            </a:rPr>
            <a:t>Evaluating by ILAC for the accreditation of calibration laboratories</a:t>
          </a:r>
          <a:endParaRPr lang="ru-RU" sz="1800" b="1" dirty="0">
            <a:solidFill>
              <a:schemeClr val="tx1"/>
            </a:solidFill>
            <a:latin typeface="Candara" pitchFamily="34" charset="0"/>
          </a:endParaRPr>
        </a:p>
      </dgm:t>
    </dgm:pt>
    <dgm:pt modelId="{E1583AF6-C2D5-4CD7-B195-814670F29832}" type="parTrans" cxnId="{0A80C9B5-FADB-46AD-A9C0-A34E465A93D7}">
      <dgm:prSet/>
      <dgm:spPr/>
      <dgm:t>
        <a:bodyPr/>
        <a:lstStyle/>
        <a:p>
          <a:endParaRPr lang="ru-RU"/>
        </a:p>
      </dgm:t>
    </dgm:pt>
    <dgm:pt modelId="{0F9A5EFE-A0AC-403C-BEDB-35DD0EAFE22F}" type="sibTrans" cxnId="{0A80C9B5-FADB-46AD-A9C0-A34E465A93D7}">
      <dgm:prSet/>
      <dgm:spPr/>
      <dgm:t>
        <a:bodyPr/>
        <a:lstStyle/>
        <a:p>
          <a:endParaRPr lang="ru-RU"/>
        </a:p>
      </dgm:t>
    </dgm:pt>
    <dgm:pt modelId="{6C427E6F-8205-462E-8CCA-9BEA963E2B98}" type="pres">
      <dgm:prSet presAssocID="{C89631E1-E7C8-4AB0-992D-C165816B0D71}" presName="cycle" presStyleCnt="0">
        <dgm:presLayoutVars>
          <dgm:dir/>
          <dgm:resizeHandles val="exact"/>
        </dgm:presLayoutVars>
      </dgm:prSet>
      <dgm:spPr/>
    </dgm:pt>
    <dgm:pt modelId="{7ABA1C4B-4CF5-479D-B1E5-7F88D0359978}" type="pres">
      <dgm:prSet presAssocID="{9FE475DD-061B-4C40-A650-E05D48E491B9}" presName="node" presStyleLbl="node1" presStyleIdx="0" presStyleCnt="5" custScaleX="199028" custScaleY="154630" custRadScaleRad="93843" custRadScaleInc="-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1C1B3-7391-417F-B5BB-A893AA45D5EB}" type="pres">
      <dgm:prSet presAssocID="{93CBA064-33D2-46F5-B9F6-F4B92D831845}" presName="sibTrans" presStyleLbl="sibTrans2D1" presStyleIdx="0" presStyleCnt="5"/>
      <dgm:spPr/>
    </dgm:pt>
    <dgm:pt modelId="{0D43AB85-3FBE-41A7-948C-5C9645716CBB}" type="pres">
      <dgm:prSet presAssocID="{93CBA064-33D2-46F5-B9F6-F4B92D831845}" presName="connectorText" presStyleLbl="sibTrans2D1" presStyleIdx="0" presStyleCnt="5"/>
      <dgm:spPr/>
    </dgm:pt>
    <dgm:pt modelId="{5BB9F514-B1A9-402D-BA01-364188CF4225}" type="pres">
      <dgm:prSet presAssocID="{7502DD70-0593-4D2F-A9FF-6E4A8F0EF027}" presName="node" presStyleLbl="node1" presStyleIdx="1" presStyleCnt="5" custScaleX="178882" custScaleY="164191" custRadScaleRad="140143" custRadScaleInc="-5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93182-D67C-407F-B3EF-0257B077219B}" type="pres">
      <dgm:prSet presAssocID="{F754D0C8-614C-4A80-96A3-2F658DD6747C}" presName="sibTrans" presStyleLbl="sibTrans2D1" presStyleIdx="1" presStyleCnt="5"/>
      <dgm:spPr/>
    </dgm:pt>
    <dgm:pt modelId="{CAD657D1-1290-4A22-BC8C-EC5983A09E4D}" type="pres">
      <dgm:prSet presAssocID="{F754D0C8-614C-4A80-96A3-2F658DD6747C}" presName="connectorText" presStyleLbl="sibTrans2D1" presStyleIdx="1" presStyleCnt="5"/>
      <dgm:spPr/>
    </dgm:pt>
    <dgm:pt modelId="{6BB5C018-B8D1-4F91-B599-258C006D1560}" type="pres">
      <dgm:prSet presAssocID="{9C932186-1ADF-4F4A-B8E8-BC2E82FAB8B4}" presName="node" presStyleLbl="node1" presStyleIdx="2" presStyleCnt="5" custScaleX="203647" custScaleY="141251" custRadScaleRad="123274" custRadScaleInc="-44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B2685-61AD-4960-B61E-A6797EB02244}" type="pres">
      <dgm:prSet presAssocID="{E455D262-15E9-46A9-BBE1-2E7B6EFA9466}" presName="sibTrans" presStyleLbl="sibTrans2D1" presStyleIdx="2" presStyleCnt="5"/>
      <dgm:spPr/>
    </dgm:pt>
    <dgm:pt modelId="{406A7F46-CE44-4309-882D-940731877DBC}" type="pres">
      <dgm:prSet presAssocID="{E455D262-15E9-46A9-BBE1-2E7B6EFA9466}" presName="connectorText" presStyleLbl="sibTrans2D1" presStyleIdx="2" presStyleCnt="5"/>
      <dgm:spPr/>
    </dgm:pt>
    <dgm:pt modelId="{F13FB1FA-8854-4722-B5DF-84650D17C34E}" type="pres">
      <dgm:prSet presAssocID="{E5278E87-4918-44EF-9303-C08AE487D195}" presName="node" presStyleLbl="node1" presStyleIdx="3" presStyleCnt="5" custScaleX="193158" custScaleY="134618" custRadScaleRad="119261" custRadScaleInc="44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D1387-5C48-4B00-B63D-43BC4B2B3343}" type="pres">
      <dgm:prSet presAssocID="{BC041130-D45E-41A7-8D0E-2ACB6F808502}" presName="sibTrans" presStyleLbl="sibTrans2D1" presStyleIdx="3" presStyleCnt="5"/>
      <dgm:spPr/>
    </dgm:pt>
    <dgm:pt modelId="{F0BBB36E-CD85-400B-8B5F-7849FA44A1DC}" type="pres">
      <dgm:prSet presAssocID="{BC041130-D45E-41A7-8D0E-2ACB6F808502}" presName="connectorText" presStyleLbl="sibTrans2D1" presStyleIdx="3" presStyleCnt="5"/>
      <dgm:spPr/>
    </dgm:pt>
    <dgm:pt modelId="{7863B80D-C853-471F-8F36-4FE17923F9EF}" type="pres">
      <dgm:prSet presAssocID="{F4A56183-0823-4A54-8592-5B174D9FC63D}" presName="node" presStyleLbl="node1" presStyleIdx="4" presStyleCnt="5" custScaleX="187160" custScaleY="142255" custRadScaleRad="140462" custRadScaleInc="-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DF59B-F170-4483-93D2-6ADD7DB2DAE4}" type="pres">
      <dgm:prSet presAssocID="{0F9A5EFE-A0AC-403C-BEDB-35DD0EAFE22F}" presName="sibTrans" presStyleLbl="sibTrans2D1" presStyleIdx="4" presStyleCnt="5"/>
      <dgm:spPr/>
    </dgm:pt>
    <dgm:pt modelId="{6718346C-EE9F-4AE8-BBF2-F1679F5D0A76}" type="pres">
      <dgm:prSet presAssocID="{0F9A5EFE-A0AC-403C-BEDB-35DD0EAFE22F}" presName="connectorText" presStyleLbl="sibTrans2D1" presStyleIdx="4" presStyleCnt="5"/>
      <dgm:spPr/>
    </dgm:pt>
  </dgm:ptLst>
  <dgm:cxnLst>
    <dgm:cxn modelId="{EBDB334A-A081-4D1F-B16B-85BD5A715CFB}" srcId="{C89631E1-E7C8-4AB0-992D-C165816B0D71}" destId="{9FE475DD-061B-4C40-A650-E05D48E491B9}" srcOrd="0" destOrd="0" parTransId="{AFE8842F-875C-478F-A917-AD152F785499}" sibTransId="{93CBA064-33D2-46F5-B9F6-F4B92D831845}"/>
    <dgm:cxn modelId="{7C2B9AE2-7F55-4201-A227-F5B302F69753}" srcId="{C89631E1-E7C8-4AB0-992D-C165816B0D71}" destId="{E5278E87-4918-44EF-9303-C08AE487D195}" srcOrd="3" destOrd="0" parTransId="{EC2F9A9E-B67B-42B0-838F-37D57B0878C9}" sibTransId="{BC041130-D45E-41A7-8D0E-2ACB6F808502}"/>
    <dgm:cxn modelId="{8DF9D14F-602B-4627-97E1-FA6AB93568C5}" srcId="{C89631E1-E7C8-4AB0-992D-C165816B0D71}" destId="{7502DD70-0593-4D2F-A9FF-6E4A8F0EF027}" srcOrd="1" destOrd="0" parTransId="{41CDF06E-38B3-4DE2-92D9-9AF879FAEFF6}" sibTransId="{F754D0C8-614C-4A80-96A3-2F658DD6747C}"/>
    <dgm:cxn modelId="{EFF624EA-F2B9-4ABB-AF03-E56554BD87AC}" type="presOf" srcId="{0F9A5EFE-A0AC-403C-BEDB-35DD0EAFE22F}" destId="{389DF59B-F170-4483-93D2-6ADD7DB2DAE4}" srcOrd="0" destOrd="0" presId="urn:microsoft.com/office/officeart/2005/8/layout/cycle2"/>
    <dgm:cxn modelId="{0DDCEC32-EC86-48EA-B1B8-B9848F7C3C93}" type="presOf" srcId="{BC041130-D45E-41A7-8D0E-2ACB6F808502}" destId="{36AD1387-5C48-4B00-B63D-43BC4B2B3343}" srcOrd="0" destOrd="0" presId="urn:microsoft.com/office/officeart/2005/8/layout/cycle2"/>
    <dgm:cxn modelId="{678ED1FE-36E1-4523-B555-5980C910D823}" type="presOf" srcId="{E455D262-15E9-46A9-BBE1-2E7B6EFA9466}" destId="{53CB2685-61AD-4960-B61E-A6797EB02244}" srcOrd="0" destOrd="0" presId="urn:microsoft.com/office/officeart/2005/8/layout/cycle2"/>
    <dgm:cxn modelId="{26CEB84A-3D95-4D86-8F8F-F70D577BDF0E}" type="presOf" srcId="{93CBA064-33D2-46F5-B9F6-F4B92D831845}" destId="{0D43AB85-3FBE-41A7-948C-5C9645716CBB}" srcOrd="1" destOrd="0" presId="urn:microsoft.com/office/officeart/2005/8/layout/cycle2"/>
    <dgm:cxn modelId="{AA838802-B581-41F6-9004-253B04AFCCB1}" type="presOf" srcId="{E5278E87-4918-44EF-9303-C08AE487D195}" destId="{F13FB1FA-8854-4722-B5DF-84650D17C34E}" srcOrd="0" destOrd="0" presId="urn:microsoft.com/office/officeart/2005/8/layout/cycle2"/>
    <dgm:cxn modelId="{248BC538-0DB4-469F-9B2A-FEA0693B6C2A}" type="presOf" srcId="{F754D0C8-614C-4A80-96A3-2F658DD6747C}" destId="{1E093182-D67C-407F-B3EF-0257B077219B}" srcOrd="0" destOrd="0" presId="urn:microsoft.com/office/officeart/2005/8/layout/cycle2"/>
    <dgm:cxn modelId="{CDAA0B35-163E-4A6E-AAAB-51E191A163FF}" type="presOf" srcId="{0F9A5EFE-A0AC-403C-BEDB-35DD0EAFE22F}" destId="{6718346C-EE9F-4AE8-BBF2-F1679F5D0A76}" srcOrd="1" destOrd="0" presId="urn:microsoft.com/office/officeart/2005/8/layout/cycle2"/>
    <dgm:cxn modelId="{82FB0FD5-7071-4525-A236-4203C9C6BBD6}" type="presOf" srcId="{C89631E1-E7C8-4AB0-992D-C165816B0D71}" destId="{6C427E6F-8205-462E-8CCA-9BEA963E2B98}" srcOrd="0" destOrd="0" presId="urn:microsoft.com/office/officeart/2005/8/layout/cycle2"/>
    <dgm:cxn modelId="{6E5314DB-1EB9-4581-971E-87ED1C6D612B}" type="presOf" srcId="{F754D0C8-614C-4A80-96A3-2F658DD6747C}" destId="{CAD657D1-1290-4A22-BC8C-EC5983A09E4D}" srcOrd="1" destOrd="0" presId="urn:microsoft.com/office/officeart/2005/8/layout/cycle2"/>
    <dgm:cxn modelId="{40E76821-2EB4-48E7-A490-4991C5D06675}" type="presOf" srcId="{F4A56183-0823-4A54-8592-5B174D9FC63D}" destId="{7863B80D-C853-471F-8F36-4FE17923F9EF}" srcOrd="0" destOrd="0" presId="urn:microsoft.com/office/officeart/2005/8/layout/cycle2"/>
    <dgm:cxn modelId="{AFECDB64-0968-4196-A183-F24F0AC49EFF}" type="presOf" srcId="{9C932186-1ADF-4F4A-B8E8-BC2E82FAB8B4}" destId="{6BB5C018-B8D1-4F91-B599-258C006D1560}" srcOrd="0" destOrd="0" presId="urn:microsoft.com/office/officeart/2005/8/layout/cycle2"/>
    <dgm:cxn modelId="{5AAE7E2D-B159-497E-A941-3662B09E86A4}" type="presOf" srcId="{93CBA064-33D2-46F5-B9F6-F4B92D831845}" destId="{90F1C1B3-7391-417F-B5BB-A893AA45D5EB}" srcOrd="0" destOrd="0" presId="urn:microsoft.com/office/officeart/2005/8/layout/cycle2"/>
    <dgm:cxn modelId="{F2CB8886-9044-44F5-A288-58B828C17F13}" type="presOf" srcId="{E455D262-15E9-46A9-BBE1-2E7B6EFA9466}" destId="{406A7F46-CE44-4309-882D-940731877DBC}" srcOrd="1" destOrd="0" presId="urn:microsoft.com/office/officeart/2005/8/layout/cycle2"/>
    <dgm:cxn modelId="{00423785-9B63-44CC-ADBA-E06C64315A9F}" srcId="{C89631E1-E7C8-4AB0-992D-C165816B0D71}" destId="{9C932186-1ADF-4F4A-B8E8-BC2E82FAB8B4}" srcOrd="2" destOrd="0" parTransId="{6EB6A279-681E-4BFD-B276-D25D1E874285}" sibTransId="{E455D262-15E9-46A9-BBE1-2E7B6EFA9466}"/>
    <dgm:cxn modelId="{2C05E3D8-7F93-4747-9443-8C31F7A86942}" type="presOf" srcId="{9FE475DD-061B-4C40-A650-E05D48E491B9}" destId="{7ABA1C4B-4CF5-479D-B1E5-7F88D0359978}" srcOrd="0" destOrd="0" presId="urn:microsoft.com/office/officeart/2005/8/layout/cycle2"/>
    <dgm:cxn modelId="{76086EAF-013A-4D58-A3D2-F20595657CE2}" type="presOf" srcId="{7502DD70-0593-4D2F-A9FF-6E4A8F0EF027}" destId="{5BB9F514-B1A9-402D-BA01-364188CF4225}" srcOrd="0" destOrd="0" presId="urn:microsoft.com/office/officeart/2005/8/layout/cycle2"/>
    <dgm:cxn modelId="{0A80C9B5-FADB-46AD-A9C0-A34E465A93D7}" srcId="{C89631E1-E7C8-4AB0-992D-C165816B0D71}" destId="{F4A56183-0823-4A54-8592-5B174D9FC63D}" srcOrd="4" destOrd="0" parTransId="{E1583AF6-C2D5-4CD7-B195-814670F29832}" sibTransId="{0F9A5EFE-A0AC-403C-BEDB-35DD0EAFE22F}"/>
    <dgm:cxn modelId="{92B13027-4BC7-4B76-91EB-50C3790FDB4C}" type="presOf" srcId="{BC041130-D45E-41A7-8D0E-2ACB6F808502}" destId="{F0BBB36E-CD85-400B-8B5F-7849FA44A1DC}" srcOrd="1" destOrd="0" presId="urn:microsoft.com/office/officeart/2005/8/layout/cycle2"/>
    <dgm:cxn modelId="{EBCCD72A-A86F-4A60-BD4B-C701799E4233}" type="presParOf" srcId="{6C427E6F-8205-462E-8CCA-9BEA963E2B98}" destId="{7ABA1C4B-4CF5-479D-B1E5-7F88D0359978}" srcOrd="0" destOrd="0" presId="urn:microsoft.com/office/officeart/2005/8/layout/cycle2"/>
    <dgm:cxn modelId="{249AD341-8346-4F24-A5FD-23AD938D4BFA}" type="presParOf" srcId="{6C427E6F-8205-462E-8CCA-9BEA963E2B98}" destId="{90F1C1B3-7391-417F-B5BB-A893AA45D5EB}" srcOrd="1" destOrd="0" presId="urn:microsoft.com/office/officeart/2005/8/layout/cycle2"/>
    <dgm:cxn modelId="{A4C15134-AD42-43AB-9F7E-A73749AC7791}" type="presParOf" srcId="{90F1C1B3-7391-417F-B5BB-A893AA45D5EB}" destId="{0D43AB85-3FBE-41A7-948C-5C9645716CBB}" srcOrd="0" destOrd="0" presId="urn:microsoft.com/office/officeart/2005/8/layout/cycle2"/>
    <dgm:cxn modelId="{73570075-AFFD-4DEF-9919-D291BF7FA2DF}" type="presParOf" srcId="{6C427E6F-8205-462E-8CCA-9BEA963E2B98}" destId="{5BB9F514-B1A9-402D-BA01-364188CF4225}" srcOrd="2" destOrd="0" presId="urn:microsoft.com/office/officeart/2005/8/layout/cycle2"/>
    <dgm:cxn modelId="{C63265EE-EA98-4B6A-9A07-63EDE2BE2516}" type="presParOf" srcId="{6C427E6F-8205-462E-8CCA-9BEA963E2B98}" destId="{1E093182-D67C-407F-B3EF-0257B077219B}" srcOrd="3" destOrd="0" presId="urn:microsoft.com/office/officeart/2005/8/layout/cycle2"/>
    <dgm:cxn modelId="{BAC1C921-4F06-40CF-85F0-F01014A77447}" type="presParOf" srcId="{1E093182-D67C-407F-B3EF-0257B077219B}" destId="{CAD657D1-1290-4A22-BC8C-EC5983A09E4D}" srcOrd="0" destOrd="0" presId="urn:microsoft.com/office/officeart/2005/8/layout/cycle2"/>
    <dgm:cxn modelId="{89F7F538-48E4-4898-B7DC-7AC567FAD560}" type="presParOf" srcId="{6C427E6F-8205-462E-8CCA-9BEA963E2B98}" destId="{6BB5C018-B8D1-4F91-B599-258C006D1560}" srcOrd="4" destOrd="0" presId="urn:microsoft.com/office/officeart/2005/8/layout/cycle2"/>
    <dgm:cxn modelId="{6D644500-8D6E-4740-87F9-BB4A07800C33}" type="presParOf" srcId="{6C427E6F-8205-462E-8CCA-9BEA963E2B98}" destId="{53CB2685-61AD-4960-B61E-A6797EB02244}" srcOrd="5" destOrd="0" presId="urn:microsoft.com/office/officeart/2005/8/layout/cycle2"/>
    <dgm:cxn modelId="{71807830-C4F0-41E3-9FD2-E19756F443CC}" type="presParOf" srcId="{53CB2685-61AD-4960-B61E-A6797EB02244}" destId="{406A7F46-CE44-4309-882D-940731877DBC}" srcOrd="0" destOrd="0" presId="urn:microsoft.com/office/officeart/2005/8/layout/cycle2"/>
    <dgm:cxn modelId="{0DB6C881-134E-4DD7-AE31-76AD2C8067F4}" type="presParOf" srcId="{6C427E6F-8205-462E-8CCA-9BEA963E2B98}" destId="{F13FB1FA-8854-4722-B5DF-84650D17C34E}" srcOrd="6" destOrd="0" presId="urn:microsoft.com/office/officeart/2005/8/layout/cycle2"/>
    <dgm:cxn modelId="{6E67676F-322C-4A22-A7AA-3DF060E73753}" type="presParOf" srcId="{6C427E6F-8205-462E-8CCA-9BEA963E2B98}" destId="{36AD1387-5C48-4B00-B63D-43BC4B2B3343}" srcOrd="7" destOrd="0" presId="urn:microsoft.com/office/officeart/2005/8/layout/cycle2"/>
    <dgm:cxn modelId="{8BCC49E9-6EEC-4AA0-A27A-9C34EDEACCF1}" type="presParOf" srcId="{36AD1387-5C48-4B00-B63D-43BC4B2B3343}" destId="{F0BBB36E-CD85-400B-8B5F-7849FA44A1DC}" srcOrd="0" destOrd="0" presId="urn:microsoft.com/office/officeart/2005/8/layout/cycle2"/>
    <dgm:cxn modelId="{9966B7E9-765C-4B60-8B2B-97293B8993CE}" type="presParOf" srcId="{6C427E6F-8205-462E-8CCA-9BEA963E2B98}" destId="{7863B80D-C853-471F-8F36-4FE17923F9EF}" srcOrd="8" destOrd="0" presId="urn:microsoft.com/office/officeart/2005/8/layout/cycle2"/>
    <dgm:cxn modelId="{A262FE02-A7DA-4352-A25F-63CEBA563739}" type="presParOf" srcId="{6C427E6F-8205-462E-8CCA-9BEA963E2B98}" destId="{389DF59B-F170-4483-93D2-6ADD7DB2DAE4}" srcOrd="9" destOrd="0" presId="urn:microsoft.com/office/officeart/2005/8/layout/cycle2"/>
    <dgm:cxn modelId="{0EFF99C7-64F6-43AE-97F0-54841215B851}" type="presParOf" srcId="{389DF59B-F170-4483-93D2-6ADD7DB2DAE4}" destId="{6718346C-EE9F-4AE8-BBF2-F1679F5D0A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56C3A-2D2A-4304-8531-EBD86F7954C8}">
      <dsp:nvSpPr>
        <dsp:cNvPr id="0" name=""/>
        <dsp:cNvSpPr/>
      </dsp:nvSpPr>
      <dsp:spPr>
        <a:xfrm>
          <a:off x="0" y="3411724"/>
          <a:ext cx="7643866" cy="1119804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The proposal on the Kyrgyz Centre of Accreditation Centre</a:t>
          </a:r>
          <a:r>
            <a:rPr lang="ru-RU" sz="2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2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under the Ministry of Economy </a:t>
          </a:r>
          <a:r>
            <a:rPr lang="en-US" sz="2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of Kyrgyz </a:t>
          </a:r>
          <a:r>
            <a:rPr lang="en-US" sz="2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Republic</a:t>
          </a:r>
          <a:endParaRPr lang="ru-RU" sz="2200" b="1" kern="1200" dirty="0" smtClean="0">
            <a:solidFill>
              <a:srgbClr val="000000"/>
            </a:solidFill>
            <a:latin typeface="Candara" pitchFamily="34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Government accepted by of the KR from</a:t>
          </a:r>
          <a:r>
            <a:rPr lang="ru-RU" sz="1200" b="1" i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05.03.2010г.   № 128</a:t>
          </a:r>
          <a:endParaRPr lang="ru-RU" sz="1200" i="1" kern="1200" dirty="0"/>
        </a:p>
      </dsp:txBody>
      <dsp:txXfrm>
        <a:off x="0" y="3411724"/>
        <a:ext cx="7643866" cy="1119804"/>
      </dsp:txXfrm>
    </dsp:sp>
    <dsp:sp modelId="{33F30917-C716-4654-BD2F-4F4385358B52}">
      <dsp:nvSpPr>
        <dsp:cNvPr id="0" name=""/>
        <dsp:cNvSpPr/>
      </dsp:nvSpPr>
      <dsp:spPr>
        <a:xfrm rot="10800000">
          <a:off x="0" y="1599947"/>
          <a:ext cx="7643866" cy="1722258"/>
        </a:xfrm>
        <a:prstGeom prst="upArrowCallou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The proposal on the national system of accreditation in the Kyrgyz Republic.</a:t>
          </a:r>
          <a:r>
            <a:rPr lang="ru-RU" sz="18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The proposal on the Council of Accreditation of bodies according to conformity</a:t>
          </a:r>
          <a:r>
            <a:rPr lang="ru-RU" sz="18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Government</a:t>
          </a:r>
          <a:r>
            <a:rPr lang="ru-RU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</a:t>
          </a:r>
          <a:r>
            <a:rPr lang="en-US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accepted by of the </a:t>
          </a:r>
          <a:r>
            <a:rPr lang="en-US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Kyrgyz Republic </a:t>
          </a:r>
          <a:r>
            <a:rPr lang="en-US" sz="12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from</a:t>
          </a:r>
          <a:r>
            <a:rPr lang="ru-RU" sz="1200" b="1" i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 16.11.2006</a:t>
          </a:r>
          <a:r>
            <a:rPr lang="en-US" sz="1200" b="1" i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y</a:t>
          </a:r>
          <a:r>
            <a:rPr lang="ru-RU" sz="1200" b="1" i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. № 795</a:t>
          </a:r>
          <a:endParaRPr lang="ru-RU" sz="1200" b="1" i="1" kern="1200" dirty="0">
            <a:solidFill>
              <a:srgbClr val="000000"/>
            </a:solidFill>
            <a:latin typeface="Candara" pitchFamily="34" charset="0"/>
            <a:cs typeface="Times New Roman" pitchFamily="18" charset="0"/>
          </a:endParaRPr>
        </a:p>
      </dsp:txBody>
      <dsp:txXfrm rot="10800000">
        <a:off x="0" y="1599947"/>
        <a:ext cx="7643866" cy="1119072"/>
      </dsp:txXfrm>
    </dsp:sp>
    <dsp:sp modelId="{4B1F8EE9-0E57-4099-BA06-4BBD1259D8F6}">
      <dsp:nvSpPr>
        <dsp:cNvPr id="0" name=""/>
        <dsp:cNvSpPr/>
      </dsp:nvSpPr>
      <dsp:spPr>
        <a:xfrm rot="10800000">
          <a:off x="0" y="801"/>
          <a:ext cx="7643866" cy="1722258"/>
        </a:xfrm>
        <a:prstGeom prst="upArrowCallou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Candara" pitchFamily="34" charset="0"/>
              <a:cs typeface="Times New Roman" pitchFamily="18" charset="0"/>
            </a:rPr>
            <a:t>Law “On the foundation of technical regulation in the Kyrgyz Republic”</a:t>
          </a:r>
          <a:endParaRPr lang="ru-RU" sz="2400" b="1" kern="1200" dirty="0">
            <a:solidFill>
              <a:srgbClr val="000000"/>
            </a:solidFill>
            <a:latin typeface="Candara" pitchFamily="34" charset="0"/>
            <a:cs typeface="Times New Roman" pitchFamily="18" charset="0"/>
          </a:endParaRPr>
        </a:p>
      </dsp:txBody>
      <dsp:txXfrm rot="10800000">
        <a:off x="0" y="801"/>
        <a:ext cx="7643866" cy="1119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1BEDE-60F0-4B8A-8494-2493F06F6AF6}">
      <dsp:nvSpPr>
        <dsp:cNvPr id="0" name=""/>
        <dsp:cNvSpPr/>
      </dsp:nvSpPr>
      <dsp:spPr>
        <a:xfrm rot="16200000">
          <a:off x="-801177" y="1105104"/>
          <a:ext cx="4496222" cy="2893624"/>
        </a:xfrm>
        <a:prstGeom prst="flowChartManualOperation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 pitchFamily="34" charset="0"/>
            </a:rPr>
            <a:t>National Accreditation Body of conformity assessment bodies Kyrgyz Republic</a:t>
          </a:r>
          <a:endParaRPr lang="ru-RU" sz="2400" kern="1200" dirty="0"/>
        </a:p>
      </dsp:txBody>
      <dsp:txXfrm rot="5400000">
        <a:off x="122" y="1203049"/>
        <a:ext cx="2893624" cy="2697734"/>
      </dsp:txXfrm>
    </dsp:sp>
    <dsp:sp modelId="{BBD95A8F-BF7E-4F70-83CA-8A523776B8F8}">
      <dsp:nvSpPr>
        <dsp:cNvPr id="0" name=""/>
        <dsp:cNvSpPr/>
      </dsp:nvSpPr>
      <dsp:spPr>
        <a:xfrm rot="16200000">
          <a:off x="2048007" y="1375295"/>
          <a:ext cx="4815824" cy="2641252"/>
        </a:xfrm>
        <a:prstGeom prst="flowChartManualOperation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ndara" pitchFamily="34" charset="0"/>
            </a:rPr>
            <a:t>Designation authority to formation and introduction national parts of the Unified Register </a:t>
          </a:r>
          <a:r>
            <a:rPr lang="en-US" sz="2200" b="1" kern="1200" dirty="0" smtClean="0">
              <a:solidFill>
                <a:schemeClr val="tx1"/>
              </a:solidFill>
              <a:latin typeface="Candara" pitchFamily="34" charset="0"/>
            </a:rPr>
            <a:t>of CB and TL of the Customs Union</a:t>
          </a:r>
          <a:endParaRPr lang="ru-RU" sz="2200" kern="1200" dirty="0">
            <a:solidFill>
              <a:schemeClr val="tx1"/>
            </a:solidFill>
          </a:endParaRPr>
        </a:p>
      </dsp:txBody>
      <dsp:txXfrm rot="5400000">
        <a:off x="3135293" y="1251174"/>
        <a:ext cx="2641252" cy="2889494"/>
      </dsp:txXfrm>
    </dsp:sp>
    <dsp:sp modelId="{627F3501-2353-43D4-AE13-365DC0DEB4FE}">
      <dsp:nvSpPr>
        <dsp:cNvPr id="0" name=""/>
        <dsp:cNvSpPr/>
      </dsp:nvSpPr>
      <dsp:spPr>
        <a:xfrm rot="16200000">
          <a:off x="5075716" y="1231290"/>
          <a:ext cx="4352192" cy="2641252"/>
        </a:xfrm>
        <a:prstGeom prst="flowChartManualOperation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ndara" pitchFamily="34" charset="0"/>
              <a:ea typeface="Calibri" pitchFamily="34" charset="0"/>
              <a:cs typeface="Times New Roman" pitchFamily="18" charset="0"/>
            </a:rPr>
            <a:t>Designation authority on delivery</a:t>
          </a:r>
          <a:r>
            <a:rPr lang="ru-RU" sz="1600" b="1" kern="1200" dirty="0" smtClean="0">
              <a:latin typeface="Candara" pitchFamily="34" charset="0"/>
              <a:ea typeface="Calibri" pitchFamily="34" charset="0"/>
              <a:cs typeface="Times New Roman" pitchFamily="18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ndara" pitchFamily="34" charset="0"/>
            </a:rPr>
            <a:t>-</a:t>
          </a:r>
          <a:r>
            <a:rPr lang="en-US" sz="1600" b="1" kern="1200" dirty="0" smtClean="0">
              <a:latin typeface="Candara" pitchFamily="34" charset="0"/>
            </a:rPr>
            <a:t>uniform blank of certification , appendices within  technical regular of the CU</a:t>
          </a:r>
          <a:r>
            <a:rPr lang="ru-RU" sz="1600" b="1" kern="1200" dirty="0" smtClean="0">
              <a:latin typeface="Candara" pitchFamily="34" charset="0"/>
            </a:rPr>
            <a:t>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ndara" pitchFamily="34" charset="0"/>
            </a:rPr>
            <a:t>-</a:t>
          </a:r>
          <a:r>
            <a:rPr lang="en-US" sz="1600" b="1" kern="1200" dirty="0" smtClean="0">
              <a:latin typeface="Candara" pitchFamily="34" charset="0"/>
            </a:rPr>
            <a:t>Forms certificates</a:t>
          </a:r>
          <a:r>
            <a:rPr lang="ru-RU" sz="1600" b="1" kern="1200" dirty="0" smtClean="0">
              <a:latin typeface="Candara" pitchFamily="34" charset="0"/>
            </a:rPr>
            <a:t>,</a:t>
          </a:r>
          <a:r>
            <a:rPr lang="en-US" sz="1600" b="1" kern="1200" dirty="0" smtClean="0">
              <a:latin typeface="Candara" pitchFamily="34" charset="0"/>
            </a:rPr>
            <a:t> copes</a:t>
          </a:r>
          <a:r>
            <a:rPr lang="ru-RU" sz="1600" b="1" kern="1200" dirty="0" smtClean="0">
              <a:latin typeface="Candara" pitchFamily="34" charset="0"/>
            </a:rPr>
            <a:t>, </a:t>
          </a:r>
          <a:r>
            <a:rPr lang="en-US" sz="1600" b="1" kern="1200" dirty="0" smtClean="0">
              <a:latin typeface="Candara" pitchFamily="34" charset="0"/>
            </a:rPr>
            <a:t>appendices within Kyrgyz Republic</a:t>
          </a:r>
          <a:r>
            <a:rPr lang="ru-RU" sz="1600" b="1" kern="1200" dirty="0" smtClean="0">
              <a:latin typeface="Candara" pitchFamily="34" charset="0"/>
            </a:rPr>
            <a:t>,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ndara" pitchFamily="34" charset="0"/>
            </a:rPr>
            <a:t>-</a:t>
          </a:r>
          <a:r>
            <a:rPr lang="en-US" sz="1600" b="1" kern="1200" dirty="0" smtClean="0">
              <a:latin typeface="Candara" pitchFamily="34" charset="0"/>
            </a:rPr>
            <a:t>Forms of coupons about approval of technical examination</a:t>
          </a:r>
          <a:r>
            <a:rPr lang="ru-RU" sz="1600" b="1" kern="1200" dirty="0" smtClean="0">
              <a:latin typeface="Candara" pitchFamily="34" charset="0"/>
            </a:rPr>
            <a:t> </a:t>
          </a:r>
        </a:p>
      </dsp:txBody>
      <dsp:txXfrm rot="5400000">
        <a:off x="5931186" y="1246258"/>
        <a:ext cx="2641252" cy="2611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6B864-D571-4F3E-8200-38042CCAFF89}">
      <dsp:nvSpPr>
        <dsp:cNvPr id="0" name=""/>
        <dsp:cNvSpPr/>
      </dsp:nvSpPr>
      <dsp:spPr>
        <a:xfrm>
          <a:off x="4945795" y="3497604"/>
          <a:ext cx="2540906" cy="164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/>
        </a:p>
      </dsp:txBody>
      <dsp:txXfrm>
        <a:off x="5744223" y="3945243"/>
        <a:ext cx="1706322" cy="1162136"/>
      </dsp:txXfrm>
    </dsp:sp>
    <dsp:sp modelId="{AA151B61-27C5-4826-A74C-DA71AB12C6AE}">
      <dsp:nvSpPr>
        <dsp:cNvPr id="0" name=""/>
        <dsp:cNvSpPr/>
      </dsp:nvSpPr>
      <dsp:spPr>
        <a:xfrm>
          <a:off x="800105" y="3497604"/>
          <a:ext cx="2540906" cy="164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/>
        </a:p>
      </dsp:txBody>
      <dsp:txXfrm>
        <a:off x="836261" y="3945243"/>
        <a:ext cx="1706322" cy="1162136"/>
      </dsp:txXfrm>
    </dsp:sp>
    <dsp:sp modelId="{8A251B10-316C-44FB-B480-CCDF7DD10022}">
      <dsp:nvSpPr>
        <dsp:cNvPr id="0" name=""/>
        <dsp:cNvSpPr/>
      </dsp:nvSpPr>
      <dsp:spPr>
        <a:xfrm>
          <a:off x="4945795" y="0"/>
          <a:ext cx="2540906" cy="164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/>
        </a:p>
      </dsp:txBody>
      <dsp:txXfrm>
        <a:off x="5744223" y="36156"/>
        <a:ext cx="1706322" cy="1162136"/>
      </dsp:txXfrm>
    </dsp:sp>
    <dsp:sp modelId="{44F35291-2A41-43EE-9294-C7426C20F655}">
      <dsp:nvSpPr>
        <dsp:cNvPr id="0" name=""/>
        <dsp:cNvSpPr/>
      </dsp:nvSpPr>
      <dsp:spPr>
        <a:xfrm>
          <a:off x="800105" y="0"/>
          <a:ext cx="2540906" cy="164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/>
        </a:p>
      </dsp:txBody>
      <dsp:txXfrm>
        <a:off x="836261" y="36156"/>
        <a:ext cx="1706322" cy="1162136"/>
      </dsp:txXfrm>
    </dsp:sp>
    <dsp:sp modelId="{27CF1656-2E36-42F1-AFD0-418A7DE8FCA6}">
      <dsp:nvSpPr>
        <dsp:cNvPr id="0" name=""/>
        <dsp:cNvSpPr/>
      </dsp:nvSpPr>
      <dsp:spPr>
        <a:xfrm>
          <a:off x="1864817" y="293181"/>
          <a:ext cx="2227151" cy="22271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KCA personnel</a:t>
          </a:r>
          <a:endParaRPr lang="ru-RU" sz="17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staff</a:t>
          </a:r>
          <a:r>
            <a:rPr lang="ru-RU" sz="1700" b="1" kern="1200" dirty="0" smtClean="0">
              <a:solidFill>
                <a:schemeClr val="tx1"/>
              </a:solidFill>
            </a:rPr>
            <a:t> -15,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Under contract </a:t>
          </a:r>
          <a:r>
            <a:rPr lang="ru-RU" sz="1700" b="1" kern="1200" dirty="0" smtClean="0">
              <a:solidFill>
                <a:schemeClr val="tx1"/>
              </a:solidFill>
            </a:rPr>
            <a:t>-</a:t>
          </a:r>
          <a:r>
            <a:rPr lang="en-US" sz="1700" b="1" kern="1200" dirty="0" smtClean="0">
              <a:solidFill>
                <a:schemeClr val="tx1"/>
              </a:solidFill>
            </a:rPr>
            <a:t> 3</a:t>
          </a:r>
          <a:endParaRPr lang="ru-RU" sz="1700" kern="1200" dirty="0"/>
        </a:p>
      </dsp:txBody>
      <dsp:txXfrm>
        <a:off x="2517134" y="945498"/>
        <a:ext cx="1574834" cy="1574834"/>
      </dsp:txXfrm>
    </dsp:sp>
    <dsp:sp modelId="{74FB2FAE-D2F9-4EEE-8F78-D9CC76AC2696}">
      <dsp:nvSpPr>
        <dsp:cNvPr id="0" name=""/>
        <dsp:cNvSpPr/>
      </dsp:nvSpPr>
      <dsp:spPr>
        <a:xfrm rot="5400000">
          <a:off x="4194839" y="293181"/>
          <a:ext cx="2227151" cy="22271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13 </a:t>
          </a:r>
          <a:r>
            <a:rPr lang="en-US" sz="1700" b="1" kern="1200" dirty="0" smtClean="0">
              <a:solidFill>
                <a:schemeClr val="tx1"/>
              </a:solidFill>
            </a:rPr>
            <a:t>lead assessors</a:t>
          </a:r>
          <a:endParaRPr lang="ru-RU" sz="17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(9 </a:t>
          </a:r>
          <a:r>
            <a:rPr lang="en-US" sz="1700" b="1" kern="1200" dirty="0" smtClean="0">
              <a:solidFill>
                <a:schemeClr val="tx1"/>
              </a:solidFill>
            </a:rPr>
            <a:t>of them KCA specialists</a:t>
          </a:r>
          <a:r>
            <a:rPr lang="ru-RU" sz="1700" b="1" kern="1200" dirty="0" smtClean="0">
              <a:solidFill>
                <a:schemeClr val="tx1"/>
              </a:solidFill>
            </a:rPr>
            <a:t>)</a:t>
          </a:r>
          <a:endParaRPr lang="ru-RU" sz="1700" kern="1200" dirty="0"/>
        </a:p>
      </dsp:txBody>
      <dsp:txXfrm rot="-5400000">
        <a:off x="4194839" y="945498"/>
        <a:ext cx="1574834" cy="1574834"/>
      </dsp:txXfrm>
    </dsp:sp>
    <dsp:sp modelId="{D4975C63-B469-4C54-8FBA-3A9F6A0CBB80}">
      <dsp:nvSpPr>
        <dsp:cNvPr id="0" name=""/>
        <dsp:cNvSpPr/>
      </dsp:nvSpPr>
      <dsp:spPr>
        <a:xfrm rot="10800000">
          <a:off x="4194839" y="2623203"/>
          <a:ext cx="2227151" cy="22271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60 </a:t>
          </a:r>
          <a:r>
            <a:rPr lang="en-US" sz="1700" b="1" kern="1200" dirty="0" smtClean="0">
              <a:solidFill>
                <a:schemeClr val="tx1"/>
              </a:solidFill>
            </a:rPr>
            <a:t>involved assessors</a:t>
          </a:r>
          <a:endParaRPr lang="ru-RU" sz="1700" kern="1200" dirty="0"/>
        </a:p>
      </dsp:txBody>
      <dsp:txXfrm rot="10800000">
        <a:off x="4194839" y="2623203"/>
        <a:ext cx="1574834" cy="1574834"/>
      </dsp:txXfrm>
    </dsp:sp>
    <dsp:sp modelId="{D1E27D89-BEEB-41DA-8F95-9F75F1BD70C1}">
      <dsp:nvSpPr>
        <dsp:cNvPr id="0" name=""/>
        <dsp:cNvSpPr/>
      </dsp:nvSpPr>
      <dsp:spPr>
        <a:xfrm rot="16200000">
          <a:off x="1864817" y="2623203"/>
          <a:ext cx="2227151" cy="22271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133 </a:t>
          </a:r>
          <a:r>
            <a:rPr lang="en-US" sz="1700" b="1" kern="1200" dirty="0" smtClean="0">
              <a:solidFill>
                <a:schemeClr val="tx1"/>
              </a:solidFill>
            </a:rPr>
            <a:t>involved technical experts</a:t>
          </a:r>
          <a:endParaRPr lang="ru-RU" sz="1700" kern="1200" dirty="0"/>
        </a:p>
      </dsp:txBody>
      <dsp:txXfrm rot="5400000">
        <a:off x="2517134" y="2623203"/>
        <a:ext cx="1574834" cy="1574834"/>
      </dsp:txXfrm>
    </dsp:sp>
    <dsp:sp modelId="{5E8F612F-EB00-4D5E-9743-0D9B3AD0C463}">
      <dsp:nvSpPr>
        <dsp:cNvPr id="0" name=""/>
        <dsp:cNvSpPr/>
      </dsp:nvSpPr>
      <dsp:spPr>
        <a:xfrm>
          <a:off x="3785076" y="2232678"/>
          <a:ext cx="768958" cy="6686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13E0DD-F1B2-4D09-A122-1C3079E71D71}">
      <dsp:nvSpPr>
        <dsp:cNvPr id="0" name=""/>
        <dsp:cNvSpPr/>
      </dsp:nvSpPr>
      <dsp:spPr>
        <a:xfrm rot="10800000">
          <a:off x="3758924" y="2366026"/>
          <a:ext cx="768958" cy="6686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1A8FE-77A1-4CD4-A43A-E2927D6F190F}">
      <dsp:nvSpPr>
        <dsp:cNvPr id="0" name=""/>
        <dsp:cNvSpPr/>
      </dsp:nvSpPr>
      <dsp:spPr>
        <a:xfrm>
          <a:off x="653630" y="0"/>
          <a:ext cx="6740175" cy="42296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B005-DF54-4FCA-BDE2-7E0D056BE905}">
      <dsp:nvSpPr>
        <dsp:cNvPr id="0" name=""/>
        <dsp:cNvSpPr/>
      </dsp:nvSpPr>
      <dsp:spPr>
        <a:xfrm>
          <a:off x="6159" y="1268898"/>
          <a:ext cx="2319258" cy="1691864"/>
        </a:xfrm>
        <a:prstGeom prst="roundRect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</a:t>
          </a:r>
          <a:r>
            <a:rPr lang="en-US" sz="1800" b="1" kern="1200" dirty="0" smtClean="0"/>
            <a:t>4 meetings </a:t>
          </a:r>
          <a:r>
            <a:rPr lang="en-US" sz="1800" b="1" kern="1200" dirty="0" smtClean="0"/>
            <a:t>are held</a:t>
          </a:r>
          <a:r>
            <a:rPr lang="ru-RU" sz="1800" b="1" kern="1200" dirty="0" smtClean="0"/>
            <a:t> </a:t>
          </a:r>
          <a:r>
            <a:rPr lang="en-US" sz="1800" b="1" kern="1200" dirty="0" smtClean="0"/>
            <a:t>the Council of Accreditation of bodies according to conformity </a:t>
          </a:r>
          <a:endParaRPr lang="ru-RU" sz="1800" b="1" kern="1200" dirty="0" smtClean="0"/>
        </a:p>
      </dsp:txBody>
      <dsp:txXfrm>
        <a:off x="88749" y="1351488"/>
        <a:ext cx="2154078" cy="1526684"/>
      </dsp:txXfrm>
    </dsp:sp>
    <dsp:sp modelId="{7CA52BB2-99E4-40C8-B375-8666A100E632}">
      <dsp:nvSpPr>
        <dsp:cNvPr id="0" name=""/>
        <dsp:cNvSpPr/>
      </dsp:nvSpPr>
      <dsp:spPr>
        <a:xfrm>
          <a:off x="2441380" y="1268898"/>
          <a:ext cx="3046856" cy="1691864"/>
        </a:xfrm>
        <a:prstGeom prst="roundRect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35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</a:rPr>
            <a:t>meetings </a:t>
          </a:r>
          <a:r>
            <a:rPr lang="en-US" sz="1800" b="1" kern="1200" dirty="0" smtClean="0">
              <a:solidFill>
                <a:schemeClr val="tx1"/>
              </a:solidFill>
            </a:rPr>
            <a:t>TCL</a:t>
          </a:r>
          <a:r>
            <a:rPr lang="ru-RU" sz="1800" b="1" kern="1200" dirty="0" smtClean="0"/>
            <a:t>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21</a:t>
          </a:r>
          <a:r>
            <a:rPr lang="ru-RU" sz="1800" b="1" kern="1200" dirty="0" smtClean="0"/>
            <a:t> </a:t>
          </a:r>
          <a:r>
            <a:rPr lang="en-US" sz="1800" b="1" kern="1200" dirty="0" smtClean="0"/>
            <a:t>meetings CA</a:t>
          </a:r>
          <a:r>
            <a:rPr lang="ru-RU" sz="1800" b="1" kern="1200" dirty="0" smtClean="0"/>
            <a:t>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7</a:t>
          </a:r>
          <a:r>
            <a:rPr lang="ru-RU" sz="1800" b="1" kern="1200" dirty="0" smtClean="0"/>
            <a:t> </a:t>
          </a:r>
          <a:r>
            <a:rPr lang="en-US" sz="1800" b="1" kern="1200" dirty="0" smtClean="0"/>
            <a:t>meetings CB</a:t>
          </a:r>
          <a:endParaRPr lang="ru-RU" sz="1800" b="1" kern="1200" dirty="0"/>
        </a:p>
      </dsp:txBody>
      <dsp:txXfrm>
        <a:off x="2523970" y="1351488"/>
        <a:ext cx="2881676" cy="1526684"/>
      </dsp:txXfrm>
    </dsp:sp>
    <dsp:sp modelId="{080F7397-3945-4441-988E-382AFCFD9684}">
      <dsp:nvSpPr>
        <dsp:cNvPr id="0" name=""/>
        <dsp:cNvSpPr/>
      </dsp:nvSpPr>
      <dsp:spPr>
        <a:xfrm>
          <a:off x="5604199" y="1268898"/>
          <a:ext cx="2319258" cy="1691864"/>
        </a:xfrm>
        <a:prstGeom prst="roundRect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94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</a:rPr>
            <a:t>meeting on </a:t>
          </a:r>
          <a:r>
            <a:rPr lang="ru-RU" sz="1800" b="1" kern="1200" dirty="0" smtClean="0">
              <a:solidFill>
                <a:schemeClr val="tx1"/>
              </a:solidFill>
            </a:rPr>
            <a:t>7</a:t>
          </a:r>
          <a:r>
            <a:rPr lang="en-US" sz="1800" b="1" kern="1200" dirty="0" smtClean="0">
              <a:solidFill>
                <a:schemeClr val="tx1"/>
              </a:solidFill>
            </a:rPr>
            <a:t> subcommittees</a:t>
          </a:r>
          <a:r>
            <a:rPr lang="ru-RU" sz="1800" b="1" kern="1200" dirty="0" smtClean="0"/>
            <a:t> </a:t>
          </a:r>
          <a:r>
            <a:rPr lang="en-US" sz="1800" b="1" kern="1200" dirty="0" smtClean="0"/>
            <a:t>TCL</a:t>
          </a:r>
          <a:endParaRPr lang="ru-RU" sz="1800" b="1" kern="1200" dirty="0"/>
        </a:p>
      </dsp:txBody>
      <dsp:txXfrm>
        <a:off x="5686789" y="1351488"/>
        <a:ext cx="2154078" cy="1526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605B0-12BB-478E-92ED-394E8F3ECC1F}">
      <dsp:nvSpPr>
        <dsp:cNvPr id="0" name=""/>
        <dsp:cNvSpPr/>
      </dsp:nvSpPr>
      <dsp:spPr>
        <a:xfrm>
          <a:off x="2098648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B58F4-0663-4C89-BF94-B1E9C5A84332}">
      <dsp:nvSpPr>
        <dsp:cNvPr id="0" name=""/>
        <dsp:cNvSpPr/>
      </dsp:nvSpPr>
      <dsp:spPr>
        <a:xfrm>
          <a:off x="423800" y="125398"/>
          <a:ext cx="3542068" cy="166055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on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ISO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/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IEC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17025 «</a:t>
          </a:r>
          <a:r>
            <a:rPr lang="en-US" sz="1800" b="1" kern="1200" dirty="0" smtClean="0">
              <a:latin typeface="+mn-lt"/>
            </a:rPr>
            <a:t>General Requirements for Proficiency of Testing and Calibration </a:t>
          </a:r>
          <a:r>
            <a:rPr lang="en-US" sz="1800" b="1" kern="1200" dirty="0" smtClean="0">
              <a:latin typeface="+mn-lt"/>
            </a:rPr>
            <a:t>Laboratories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»</a:t>
          </a:r>
          <a:endParaRPr lang="ru-RU" sz="1800" b="1" kern="1200" dirty="0" smtClean="0">
            <a:solidFill>
              <a:prstClr val="black"/>
            </a:solidFill>
            <a:latin typeface="+mn-lt"/>
            <a:ea typeface="Arial Unicode MS" pitchFamily="34" charset="-128"/>
            <a:cs typeface="Times New Roman" pitchFamily="18" charset="0"/>
          </a:endParaRPr>
        </a:p>
      </dsp:txBody>
      <dsp:txXfrm>
        <a:off x="504861" y="206459"/>
        <a:ext cx="3379946" cy="1498428"/>
      </dsp:txXfrm>
    </dsp:sp>
    <dsp:sp modelId="{D2A45F05-EC53-4EF9-9E9C-34D4B9EC0A85}">
      <dsp:nvSpPr>
        <dsp:cNvPr id="0" name=""/>
        <dsp:cNvSpPr/>
      </dsp:nvSpPr>
      <dsp:spPr>
        <a:xfrm>
          <a:off x="4319030" y="142882"/>
          <a:ext cx="3859515" cy="1660534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о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n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ISO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15189 «</a:t>
          </a:r>
          <a:r>
            <a:rPr lang="en-US" sz="1800" b="1" kern="1200" dirty="0" smtClean="0">
              <a:latin typeface="+mn-lt"/>
            </a:rPr>
            <a:t>Medical Laboratories. Quality and Proficiency </a:t>
          </a:r>
          <a:r>
            <a:rPr lang="en-US" sz="1800" b="1" kern="1200" dirty="0" err="1" smtClean="0">
              <a:latin typeface="+mn-lt"/>
            </a:rPr>
            <a:t>Subrequirements</a:t>
          </a:r>
          <a:r>
            <a:rPr lang="en-US" sz="1800" b="1" kern="1200" dirty="0" smtClean="0">
              <a:latin typeface="+mn-lt"/>
            </a:rPr>
            <a:t> 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prstClr val="black"/>
            </a:solidFill>
            <a:latin typeface="Times New Roman" pitchFamily="18" charset="0"/>
            <a:ea typeface="Arial Unicode MS" pitchFamily="34" charset="-128"/>
            <a:cs typeface="Times New Roman" pitchFamily="18" charset="0"/>
          </a:endParaRPr>
        </a:p>
      </dsp:txBody>
      <dsp:txXfrm>
        <a:off x="4400091" y="223943"/>
        <a:ext cx="3697393" cy="1498412"/>
      </dsp:txXfrm>
    </dsp:sp>
    <dsp:sp modelId="{8B66DD94-217A-42C5-8232-17E480D6113B}">
      <dsp:nvSpPr>
        <dsp:cNvPr id="0" name=""/>
        <dsp:cNvSpPr/>
      </dsp:nvSpPr>
      <dsp:spPr>
        <a:xfrm>
          <a:off x="318502" y="2054197"/>
          <a:ext cx="3701296" cy="1803456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on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KMS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ISO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/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IEC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 17065 «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ea typeface="Arial Unicode MS" pitchFamily="34" charset="-128"/>
              <a:cs typeface="Times New Roman" pitchFamily="18" charset="0"/>
            </a:rPr>
            <a:t>Conformity assessment. General requirements for bodies of certification systems, process and service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.»</a:t>
          </a:r>
          <a:endParaRPr lang="ru-RU" sz="1800" b="1" kern="1200" dirty="0" smtClean="0">
            <a:solidFill>
              <a:prstClr val="black"/>
            </a:solidFill>
            <a:latin typeface="+mn-lt"/>
            <a:cs typeface="Times New Roman" pitchFamily="18" charset="0"/>
          </a:endParaRPr>
        </a:p>
      </dsp:txBody>
      <dsp:txXfrm>
        <a:off x="406539" y="2142234"/>
        <a:ext cx="3525222" cy="1627382"/>
      </dsp:txXfrm>
    </dsp:sp>
    <dsp:sp modelId="{448732EB-9665-4D54-B07E-A3D69EE407D6}">
      <dsp:nvSpPr>
        <dsp:cNvPr id="0" name=""/>
        <dsp:cNvSpPr/>
      </dsp:nvSpPr>
      <dsp:spPr>
        <a:xfrm>
          <a:off x="4138605" y="2143142"/>
          <a:ext cx="4038071" cy="1689063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on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KMS 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 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ISO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/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IEC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 17020 «</a:t>
          </a:r>
          <a:r>
            <a:rPr lang="en-US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Conformity assessment. </a:t>
          </a:r>
          <a:endParaRPr lang="ru-RU" sz="1800" b="1" kern="1200" dirty="0" smtClean="0">
            <a:solidFill>
              <a:prstClr val="black"/>
            </a:solidFill>
            <a:latin typeface="+mn-lt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+mn-lt"/>
            </a:rPr>
            <a:t>General Criteria for Activities of Inspection Bodies</a:t>
          </a:r>
          <a:r>
            <a:rPr lang="ru-RU" sz="1800" b="1" kern="1200" dirty="0" smtClean="0">
              <a:solidFill>
                <a:prstClr val="black"/>
              </a:solidFill>
              <a:latin typeface="+mn-lt"/>
              <a:cs typeface="Times New Roman" pitchFamily="18" charset="0"/>
            </a:rPr>
            <a:t>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1058" y="2225595"/>
        <a:ext cx="3873165" cy="1524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A1C4B-4CF5-479D-B1E5-7F88D0359978}">
      <dsp:nvSpPr>
        <dsp:cNvPr id="0" name=""/>
        <dsp:cNvSpPr/>
      </dsp:nvSpPr>
      <dsp:spPr>
        <a:xfrm>
          <a:off x="2268542" y="-223304"/>
          <a:ext cx="2787966" cy="2166043"/>
        </a:xfrm>
        <a:prstGeom prst="ellipse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andara" pitchFamily="34" charset="0"/>
            </a:rPr>
            <a:t>Passing revaluation as a full member of ILAC</a:t>
          </a:r>
          <a:endParaRPr lang="ru-RU" sz="18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2676830" y="93906"/>
        <a:ext cx="1971390" cy="1531623"/>
      </dsp:txXfrm>
    </dsp:sp>
    <dsp:sp modelId="{90F1C1B3-7391-417F-B5BB-A893AA45D5EB}">
      <dsp:nvSpPr>
        <dsp:cNvPr id="0" name=""/>
        <dsp:cNvSpPr/>
      </dsp:nvSpPr>
      <dsp:spPr>
        <a:xfrm rot="11950451">
          <a:off x="4885275" y="1054844"/>
          <a:ext cx="36359" cy="472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895880" y="1151188"/>
        <a:ext cx="25451" cy="283661"/>
      </dsp:txXfrm>
    </dsp:sp>
    <dsp:sp modelId="{5BB9F514-B1A9-402D-BA01-364188CF4225}">
      <dsp:nvSpPr>
        <dsp:cNvPr id="0" name=""/>
        <dsp:cNvSpPr/>
      </dsp:nvSpPr>
      <dsp:spPr>
        <a:xfrm>
          <a:off x="4788825" y="537047"/>
          <a:ext cx="2505763" cy="2299973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ndara" pitchFamily="34" charset="0"/>
            </a:rPr>
            <a:t>Conducting work to confirm the compliance of KCA ISO/IEC 17011, ILAC and IAF documents, implementation of the resolutions of the Government of the Kyrgyz Republic</a:t>
          </a:r>
          <a:endParaRPr lang="ru-RU" sz="14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5155785" y="873870"/>
        <a:ext cx="1771843" cy="1626327"/>
      </dsp:txXfrm>
    </dsp:sp>
    <dsp:sp modelId="{1E093182-D67C-407F-B3EF-0257B077219B}">
      <dsp:nvSpPr>
        <dsp:cNvPr id="0" name=""/>
        <dsp:cNvSpPr/>
      </dsp:nvSpPr>
      <dsp:spPr>
        <a:xfrm rot="6339511">
          <a:off x="5679288" y="2623625"/>
          <a:ext cx="67253" cy="472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692099" y="2708464"/>
        <a:ext cx="47077" cy="283661"/>
      </dsp:txXfrm>
    </dsp:sp>
    <dsp:sp modelId="{6BB5C018-B8D1-4F91-B599-258C006D1560}">
      <dsp:nvSpPr>
        <dsp:cNvPr id="0" name=""/>
        <dsp:cNvSpPr/>
      </dsp:nvSpPr>
      <dsp:spPr>
        <a:xfrm>
          <a:off x="3996727" y="2904749"/>
          <a:ext cx="2852669" cy="1978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ndara" pitchFamily="34" charset="0"/>
            </a:rPr>
            <a:t>Development and updating of CCA documents, including taking into account the expansion of their activities</a:t>
          </a:r>
          <a:endParaRPr lang="ru-RU" sz="16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414491" y="3194513"/>
        <a:ext cx="2017141" cy="1399103"/>
      </dsp:txXfrm>
    </dsp:sp>
    <dsp:sp modelId="{53CB2685-61AD-4960-B61E-A6797EB02244}">
      <dsp:nvSpPr>
        <dsp:cNvPr id="0" name=""/>
        <dsp:cNvSpPr/>
      </dsp:nvSpPr>
      <dsp:spPr>
        <a:xfrm rot="10838123">
          <a:off x="3517876" y="3638430"/>
          <a:ext cx="338530" cy="472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619432" y="3733546"/>
        <a:ext cx="236971" cy="283661"/>
      </dsp:txXfrm>
    </dsp:sp>
    <dsp:sp modelId="{F13FB1FA-8854-4722-B5DF-84650D17C34E}">
      <dsp:nvSpPr>
        <dsp:cNvPr id="0" name=""/>
        <dsp:cNvSpPr/>
      </dsp:nvSpPr>
      <dsp:spPr>
        <a:xfrm>
          <a:off x="652643" y="2913305"/>
          <a:ext cx="2705740" cy="1885717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ndara" pitchFamily="34" charset="0"/>
            </a:rPr>
            <a:t>Study of the issue of accession to the IAF Mutual Recognition Arrangement (through the PAC)</a:t>
          </a:r>
          <a:endParaRPr lang="ru-RU" sz="16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048889" y="3189462"/>
        <a:ext cx="1913248" cy="1333403"/>
      </dsp:txXfrm>
    </dsp:sp>
    <dsp:sp modelId="{36AD1387-5C48-4B00-B63D-43BC4B2B3343}">
      <dsp:nvSpPr>
        <dsp:cNvPr id="0" name=""/>
        <dsp:cNvSpPr/>
      </dsp:nvSpPr>
      <dsp:spPr>
        <a:xfrm rot="15069018">
          <a:off x="1624154" y="2628283"/>
          <a:ext cx="85731" cy="472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641168" y="2735006"/>
        <a:ext cx="60012" cy="283661"/>
      </dsp:txXfrm>
    </dsp:sp>
    <dsp:sp modelId="{7863B80D-C853-471F-8F36-4FE17923F9EF}">
      <dsp:nvSpPr>
        <dsp:cNvPr id="0" name=""/>
        <dsp:cNvSpPr/>
      </dsp:nvSpPr>
      <dsp:spPr>
        <a:xfrm>
          <a:off x="0" y="825073"/>
          <a:ext cx="2621720" cy="1992695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andara" pitchFamily="34" charset="0"/>
            </a:rPr>
            <a:t>Evaluating by ILAC for the accreditation of calibration laboratories</a:t>
          </a:r>
          <a:endParaRPr lang="ru-RU" sz="18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383942" y="1116896"/>
        <a:ext cx="1853836" cy="1409049"/>
      </dsp:txXfrm>
    </dsp:sp>
    <dsp:sp modelId="{389DF59B-F170-4483-93D2-6ADD7DB2DAE4}">
      <dsp:nvSpPr>
        <dsp:cNvPr id="0" name=""/>
        <dsp:cNvSpPr/>
      </dsp:nvSpPr>
      <dsp:spPr>
        <a:xfrm rot="9465486">
          <a:off x="2437279" y="1120148"/>
          <a:ext cx="20757" cy="472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443274" y="1213522"/>
        <a:ext cx="14530" cy="28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07C0BB6-D00D-4221-A568-AF51723710B7}" type="datetimeFigureOut">
              <a:rPr lang="ru-RU"/>
              <a:pPr>
                <a:defRPr/>
              </a:pPr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FEDBF5-FE8F-431F-85B5-85591508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9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6FA80-1418-4DCC-9F9F-2AD1E9CF3D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0F53-E66C-4931-B212-D22B65B866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A6FC4-B7D0-4FB1-AF0F-080D9D7A6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032AE-FE61-4C20-A3D8-D881FC3A8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1A082-D4A3-4A97-A436-6B0210D1C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78D0-1DCA-496B-9D60-7177281DF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D8885-4505-40E0-8E43-194D6B1BA7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5A531-398B-4570-863F-23C84D0B8A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CC056-0F08-47F4-A779-2B3076363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AFCC9-F330-4119-9ECF-7E4CB21C9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012F8-85F9-4AAB-8D8C-AA6900B2F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390CF7-CF92-4018-8903-BBF53317BB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908050"/>
            <a:ext cx="28352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85750" y="3071813"/>
            <a:ext cx="8572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andara" pitchFamily="34" charset="0"/>
              </a:rPr>
              <a:t>Information </a:t>
            </a:r>
            <a:r>
              <a:rPr lang="en-US" sz="2800" b="1" dirty="0">
                <a:latin typeface="Candara" pitchFamily="34" charset="0"/>
              </a:rPr>
              <a:t>on activity of the Kyrgyz Center of Accreditation under the Ministry of </a:t>
            </a:r>
            <a:r>
              <a:rPr lang="en-US" sz="2800" b="1" dirty="0" smtClean="0">
                <a:latin typeface="Candara" pitchFamily="34" charset="0"/>
              </a:rPr>
              <a:t>Economy of </a:t>
            </a:r>
            <a:r>
              <a:rPr lang="en-US" sz="2800" b="1" dirty="0">
                <a:latin typeface="Candara" pitchFamily="34" charset="0"/>
              </a:rPr>
              <a:t>Kyrgyz Republic</a:t>
            </a:r>
          </a:p>
          <a:p>
            <a:pPr algn="ctr"/>
            <a:endParaRPr lang="ru-RU" sz="2800" dirty="0">
              <a:solidFill>
                <a:srgbClr val="0000CC"/>
              </a:solidFill>
              <a:latin typeface="Candara" pitchFamily="34" charset="0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14313" y="4659313"/>
            <a:ext cx="69850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Chapaev</a:t>
            </a:r>
            <a:r>
              <a:rPr lang="en-US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Zhanybek</a:t>
            </a:r>
            <a:endParaRPr lang="ru-RU" sz="1400" b="1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lang="ru-RU" sz="1400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165304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12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CAA2D-9007-4A2A-8A52-045C030E179A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607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indent="436563" algn="ctr">
              <a:defRPr/>
            </a:pP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The </a:t>
            </a:r>
            <a:r>
              <a:rPr lang="en-US" sz="2400" b="1" dirty="0">
                <a:latin typeface="Candara" pitchFamily="34" charset="0"/>
                <a:cs typeface="Calibri" pitchFamily="34" charset="0"/>
              </a:rPr>
              <a:t>work of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KCA </a:t>
            </a:r>
            <a:r>
              <a:rPr lang="en-US" sz="2400" b="1" dirty="0">
                <a:latin typeface="Candara" pitchFamily="34" charset="0"/>
                <a:cs typeface="Calibri" pitchFamily="34" charset="0"/>
              </a:rPr>
              <a:t>within the framework of the Eurasian Economic Union</a:t>
            </a:r>
            <a:endParaRPr lang="en-US" sz="2400" b="1" dirty="0" smtClean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1259632" y="5301208"/>
            <a:ext cx="6768752" cy="10081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tx1"/>
                </a:solidFill>
                <a:latin typeface="Candara" pitchFamily="34" charset="0"/>
              </a:rPr>
              <a:t>In the single register of the customs </a:t>
            </a:r>
            <a:r>
              <a:rPr lang="en-US" sz="1800" dirty="0" smtClean="0">
                <a:solidFill>
                  <a:schemeClr val="tx1"/>
                </a:solidFill>
                <a:latin typeface="Candara" pitchFamily="34" charset="0"/>
              </a:rPr>
              <a:t>union included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ndara" pitchFamily="34" charset="0"/>
              </a:rPr>
              <a:t>Testing laboratories - 34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ndara" pitchFamily="34" charset="0"/>
              </a:rPr>
              <a:t>Certification bodies – 14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www.eurasiancommission.org/ru/docs/Pages/IL_OS.aspx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20BA7-3706-4C3A-9DB5-1D0F868A8E54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14290"/>
            <a:ext cx="10239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712" y="1817069"/>
            <a:ext cx="75724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9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6156325" y="10525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93" y="238878"/>
            <a:ext cx="10239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60032" y="6165304"/>
            <a:ext cx="2895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081309-C376-494C-9930-11B4F8D5DDDA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4342" name="Рисунок 7" descr="\\NINA-PC\Temp\По заявке в ILAC 2009-2012гг\Получение членства в ILAC\ILAC MRA 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2987675" cy="45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928662" y="1214422"/>
            <a:ext cx="46434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23.10.2013, Kyrgyzstan, represented by KCA</a:t>
            </a:r>
          </a:p>
          <a:p>
            <a:pPr algn="just"/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signed ILAC </a:t>
            </a:r>
            <a:r>
              <a:rPr lang="en-US" sz="2400" b="1" dirty="0" err="1" smtClean="0">
                <a:latin typeface="Candara" pitchFamily="34" charset="0"/>
                <a:cs typeface="Calibri" pitchFamily="34" charset="0"/>
              </a:rPr>
              <a:t>Multual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 Recognition</a:t>
            </a:r>
            <a:endParaRPr lang="en-US" sz="2400" b="1" dirty="0"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en-US" sz="2400" b="1" dirty="0" err="1" smtClean="0">
                <a:latin typeface="Candara" pitchFamily="34" charset="0"/>
                <a:cs typeface="Calibri" pitchFamily="34" charset="0"/>
              </a:rPr>
              <a:t>Arangement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 and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get status a full member of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ILAC on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accreditation of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Testing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laboratories to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ISO/IEC </a:t>
            </a:r>
            <a:r>
              <a:rPr lang="en-US" sz="2400" b="1" dirty="0" smtClean="0">
                <a:latin typeface="Candara" pitchFamily="34" charset="0"/>
                <a:cs typeface="Calibri" pitchFamily="34" charset="0"/>
              </a:rPr>
              <a:t>17025.</a:t>
            </a:r>
          </a:p>
          <a:p>
            <a:endParaRPr lang="en-US" sz="2400" b="1" dirty="0" smtClean="0">
              <a:solidFill>
                <a:srgbClr val="0000CC"/>
              </a:solidFill>
              <a:latin typeface="Candara" pitchFamily="34" charset="0"/>
              <a:cs typeface="Calibri" pitchFamily="34" charset="0"/>
            </a:endParaRPr>
          </a:p>
          <a:p>
            <a:endParaRPr lang="en-US" sz="2400" b="1" dirty="0" smtClean="0">
              <a:solidFill>
                <a:srgbClr val="0000CC"/>
              </a:solidFill>
              <a:latin typeface="Candara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89287-4B9F-465E-99EC-A2C46DB34A5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363" y="333375"/>
            <a:ext cx="86407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800" b="1" dirty="0">
                <a:latin typeface="Candara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0975"/>
            <a:ext cx="10239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2875" y="1214422"/>
            <a:ext cx="85168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As a result of the revaluation (October 2014) of the evaluation team of the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ILAC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set non-conformity on traceability of measurements in the length, force and time</a:t>
            </a:r>
          </a:p>
          <a:p>
            <a:pPr indent="531813" algn="just"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In this regard, the Council for the ILAC Arrangement decided to suspend KCA signatory status in the ILAC the MRA for the accreditation of testing laboratories (ISO / IEC 17025).</a:t>
            </a:r>
          </a:p>
          <a:p>
            <a:pPr indent="531813" algn="just"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Center of standardization and metrology 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under the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Economy Ministry of Kyrgyz Republic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jointly with KCA is working on ensuring traceability and implementation of equipment calibration system in the country.</a:t>
            </a:r>
          </a:p>
          <a:p>
            <a:pPr indent="531813" algn="just"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Upon receipt of information on the implementation of traceability in force, length and time will be re-assessed on the spot to verify implementation of ILAC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P </a:t>
            </a:r>
            <a:r>
              <a:rPr lang="en-US" sz="2200" b="1" dirty="0" smtClean="0">
                <a:solidFill>
                  <a:srgbClr val="000000"/>
                </a:solidFill>
                <a:latin typeface="Candara" pitchFamily="34" charset="0"/>
                <a:cs typeface="Calibri"/>
              </a:rPr>
              <a:t>10, to enable the Council for the ILAC to consider the recommendation to lifting the suspension</a:t>
            </a:r>
            <a:endParaRPr lang="ru-RU" sz="2800" b="1" dirty="0" smtClean="0">
              <a:solidFill>
                <a:srgbClr val="000000"/>
              </a:solidFill>
              <a:latin typeface="Candara"/>
            </a:endParaRPr>
          </a:p>
          <a:p>
            <a:pPr indent="531813">
              <a:spcAft>
                <a:spcPts val="0"/>
              </a:spcAft>
            </a:pPr>
            <a:endParaRPr lang="ru-RU" sz="2800" b="1" dirty="0">
              <a:solidFill>
                <a:srgbClr val="0000CC"/>
              </a:solidFill>
              <a:latin typeface="Candara"/>
            </a:endParaRPr>
          </a:p>
          <a:p>
            <a:pPr indent="531813"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39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419475" y="6165850"/>
            <a:ext cx="2895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294563" y="6483350"/>
            <a:ext cx="1828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C42B5-A25F-4F75-B104-AD5690D3F164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4213" y="1049338"/>
            <a:ext cx="8280400" cy="5286375"/>
          </a:xfrm>
        </p:spPr>
        <p:txBody>
          <a:bodyPr rtlCol="0">
            <a:normAutofit/>
          </a:bodyPr>
          <a:lstStyle/>
          <a:p>
            <a:pPr marL="365760" indent="-256032" eaLnBrk="1" fontAlgn="ctr" hangingPunct="1">
              <a:spcBef>
                <a:spcPts val="400"/>
              </a:spcBef>
              <a:spcAft>
                <a:spcPts val="0"/>
              </a:spcAft>
              <a:buClr>
                <a:srgbClr val="D16349"/>
              </a:buClr>
              <a:buSzPct val="68000"/>
              <a:buFont typeface="Wingdings 3"/>
              <a:buChar char=""/>
              <a:defRPr/>
            </a:pPr>
            <a:endParaRPr lang="ru-RU" sz="13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andara" pitchFamily="34" charset="0"/>
              </a:rPr>
              <a:t>		</a:t>
            </a:r>
            <a:r>
              <a:rPr lang="en-US" sz="1800" b="1" dirty="0" smtClean="0">
                <a:solidFill>
                  <a:prstClr val="black"/>
                </a:solidFill>
                <a:latin typeface="Candara" pitchFamily="34" charset="0"/>
              </a:rPr>
              <a:t>  F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ull member of the International Laboratory Accreditation      </a:t>
            </a: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                Cooperation , signatory of the Agreement on</a:t>
            </a: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                mutual recognition (</a:t>
            </a:r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status signatory suspended from 04.11. 2015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).</a:t>
            </a:r>
            <a:r>
              <a:rPr lang="en-US" sz="1500" dirty="0" smtClean="0">
                <a:solidFill>
                  <a:prstClr val="black"/>
                </a:solidFill>
                <a:latin typeface="Candara" pitchFamily="34" charset="0"/>
              </a:rPr>
              <a:t>		</a:t>
            </a:r>
          </a:p>
          <a:p>
            <a:pPr marL="365760" indent="-256032" eaLnBrk="1" fontAlgn="ctr" hangingPunct="1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andara" pitchFamily="34" charset="0"/>
              </a:rPr>
              <a:t>		</a:t>
            </a:r>
          </a:p>
          <a:p>
            <a:pPr marL="365760" indent="-256032" eaLnBrk="1" fontAlgn="ctr" hangingPunct="1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ndara" pitchFamily="34" charset="0"/>
              </a:rPr>
              <a:t>                 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Full member Pacific Accreditation Cooperation</a:t>
            </a:r>
          </a:p>
          <a:p>
            <a:pPr marL="365760" indent="-256032" eaLnBrk="1" fontAlgn="ctr" hangingPunct="1">
              <a:spcBef>
                <a:spcPts val="40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endParaRPr lang="en-US" sz="15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andara" pitchFamily="34" charset="0"/>
              </a:rPr>
              <a:t>		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KCA  represent KR for accreditation t</a:t>
            </a:r>
            <a:r>
              <a:rPr lang="en-US" sz="2000" b="1" dirty="0" smtClean="0"/>
              <a:t>he Eurasian Interstate  </a:t>
            </a: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Council </a:t>
            </a:r>
            <a:r>
              <a:rPr lang="en-US" sz="2000" b="1" dirty="0">
                <a:solidFill>
                  <a:prstClr val="black"/>
                </a:solidFill>
                <a:latin typeface="Candara" pitchFamily="34" charset="0"/>
              </a:rPr>
              <a:t>for Standardization, Metrology and Certification </a:t>
            </a:r>
            <a:endParaRPr lang="ru-RU" sz="2000" b="1" dirty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ndara" pitchFamily="34" charset="0"/>
              </a:rPr>
              <a:t>		 </a:t>
            </a: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                KCA  represent KR for accreditation </a:t>
            </a:r>
            <a:r>
              <a:rPr lang="ru-RU" sz="2000" b="1" dirty="0" smtClean="0">
                <a:solidFill>
                  <a:prstClr val="black"/>
                </a:solidFill>
                <a:latin typeface="Candara" pitchFamily="34" charset="0"/>
              </a:rPr>
              <a:t>в </a:t>
            </a:r>
            <a:endParaRPr lang="ru-RU" sz="2000" b="1" dirty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		  Interregional Standardization Association</a:t>
            </a:r>
            <a:endParaRPr lang="ru-RU" sz="20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eaLnBrk="1" fontAlgn="ctr" hangingPunct="1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endParaRPr lang="ru-RU" sz="20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fontAlgn="ctr">
              <a:spcBef>
                <a:spcPts val="0"/>
              </a:spcBef>
              <a:buClr>
                <a:srgbClr val="D16349"/>
              </a:buClr>
              <a:buSzPct val="68000"/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             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  KCA 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represent KR in accreditation committee t</a:t>
            </a:r>
            <a:r>
              <a:rPr lang="en-US" sz="2000" b="1" dirty="0" smtClean="0"/>
              <a:t>he </a:t>
            </a:r>
            <a:r>
              <a:rPr lang="en-US" sz="2000" b="1" dirty="0" smtClean="0"/>
              <a:t>Standards    	  and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Metrology </a:t>
            </a:r>
            <a:r>
              <a:rPr lang="en-US" sz="2000" b="1" dirty="0">
                <a:solidFill>
                  <a:prstClr val="black"/>
                </a:solidFill>
                <a:latin typeface="Candara" pitchFamily="34" charset="0"/>
              </a:rPr>
              <a:t>Institute for the Islamic Countries</a:t>
            </a:r>
            <a:endParaRPr lang="ru-RU" sz="2000" b="1" dirty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eaLnBrk="1" fontAlgn="ctr" hangingPunct="1">
              <a:spcBef>
                <a:spcPts val="40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endParaRPr lang="ru-RU" sz="20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eaLnBrk="1" fontAlgn="ctr" hangingPunct="1">
              <a:spcBef>
                <a:spcPts val="40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endParaRPr lang="ru-RU" sz="20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65760" indent="-256032" eaLnBrk="1" fontAlgn="ctr" hangingPunct="1">
              <a:spcBef>
                <a:spcPts val="400"/>
              </a:spcBef>
              <a:spcAft>
                <a:spcPts val="0"/>
              </a:spcAft>
              <a:buClr>
                <a:srgbClr val="D16349"/>
              </a:buClr>
              <a:buSzPct val="68000"/>
              <a:buFontTx/>
              <a:buNone/>
              <a:defRPr/>
            </a:pPr>
            <a:endParaRPr lang="ru-RU" sz="2000" b="1" dirty="0">
              <a:solidFill>
                <a:prstClr val="black"/>
              </a:solidFill>
              <a:latin typeface="Candara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2420888"/>
            <a:ext cx="1000131" cy="59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2" descr="http://www.sarm.am/js/editor_innova/assets/mgs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43248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Emma_рабочая\Международное сотрудничество\Турция\МАС\МАС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33356"/>
            <a:ext cx="873418" cy="873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1001690" cy="90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3"/>
          <p:cNvSpPr>
            <a:spLocks noChangeArrowheads="1"/>
          </p:cNvSpPr>
          <p:nvPr/>
        </p:nvSpPr>
        <p:spPr bwMode="auto">
          <a:xfrm>
            <a:off x="827088" y="422275"/>
            <a:ext cx="5279009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International </a:t>
            </a:r>
            <a:r>
              <a:rPr lang="en-US" sz="36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cooperation</a:t>
            </a:r>
            <a:endParaRPr lang="ru-RU" sz="3600" b="1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http://smiic.org/upload/idosyalar/57_smiic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6" y="5459929"/>
            <a:ext cx="909176" cy="5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2075"/>
            <a:ext cx="10239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205163" y="6237288"/>
            <a:ext cx="2895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297613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0CFCA-B4B0-4FB6-B3D2-0D287EBBF826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663" y="503238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latin typeface="Candara" pitchFamily="34" charset="0"/>
                <a:cs typeface="Times New Roman" pitchFamily="18" charset="0"/>
              </a:rPr>
              <a:t>Memorandum of Cooperation with </a:t>
            </a:r>
            <a:r>
              <a:rPr lang="en-US" sz="2000" b="1" kern="0" dirty="0" smtClean="0">
                <a:latin typeface="Candara" pitchFamily="34" charset="0"/>
                <a:cs typeface="Times New Roman" pitchFamily="18" charset="0"/>
              </a:rPr>
              <a:t>National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latin typeface="Candara" pitchFamily="34" charset="0"/>
                <a:cs typeface="Times New Roman" pitchFamily="18" charset="0"/>
              </a:rPr>
              <a:t>A</a:t>
            </a:r>
            <a:r>
              <a:rPr lang="en-US" sz="2000" b="1" kern="0" dirty="0" smtClean="0">
                <a:latin typeface="Candara" pitchFamily="34" charset="0"/>
                <a:cs typeface="Times New Roman" pitchFamily="18" charset="0"/>
              </a:rPr>
              <a:t>ccreditation </a:t>
            </a:r>
            <a:r>
              <a:rPr lang="en-US" sz="2000" b="1" kern="0" dirty="0">
                <a:latin typeface="Candara" pitchFamily="34" charset="0"/>
                <a:cs typeface="Times New Roman" pitchFamily="18" charset="0"/>
              </a:rPr>
              <a:t>B</a:t>
            </a:r>
            <a:r>
              <a:rPr lang="en-US" sz="2000" b="1" kern="0" dirty="0" smtClean="0">
                <a:latin typeface="Candara" pitchFamily="34" charset="0"/>
                <a:cs typeface="Times New Roman" pitchFamily="18" charset="0"/>
              </a:rPr>
              <a:t>odies</a:t>
            </a:r>
            <a:endParaRPr lang="ru-RU" sz="2000" b="1" kern="0" dirty="0">
              <a:latin typeface="Candara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50938" y="1160463"/>
          <a:ext cx="7050088" cy="2773390"/>
        </p:xfrm>
        <a:graphic>
          <a:graphicData uri="http://schemas.openxmlformats.org/drawingml/2006/table">
            <a:tbl>
              <a:tblPr/>
              <a:tblGrid>
                <a:gridCol w="1762125"/>
                <a:gridCol w="1763713"/>
                <a:gridCol w="1762125"/>
                <a:gridCol w="1762125"/>
              </a:tblGrid>
              <a:tr h="82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Republic of Armenia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Moldova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Republic of Belarus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Russian Federation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Republic of Kazakhstan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Ukraine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91" marB="456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6" name="Picture 2" descr="Белорусский государственный центр аккредитац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03413"/>
            <a:ext cx="98583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822575"/>
            <a:ext cx="14573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347788"/>
            <a:ext cx="715962" cy="73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5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966913"/>
            <a:ext cx="1304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086100"/>
            <a:ext cx="1249363" cy="66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461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606425" y="3933825"/>
            <a:ext cx="79311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462" name="Прямоугольник 14"/>
          <p:cNvSpPr>
            <a:spLocks noChangeArrowheads="1"/>
          </p:cNvSpPr>
          <p:nvPr/>
        </p:nvSpPr>
        <p:spPr bwMode="auto">
          <a:xfrm>
            <a:off x="533400" y="4067175"/>
            <a:ext cx="8002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00CC"/>
                </a:solidFill>
                <a:latin typeface="Candara" pitchFamily="34" charset="0"/>
                <a:cs typeface="Times New Roman" pitchFamily="18" charset="0"/>
              </a:rPr>
              <a:t>Bilateral agreement on cooperation with the national accreditation body</a:t>
            </a:r>
            <a:endParaRPr lang="ru-RU" b="1" dirty="0">
              <a:solidFill>
                <a:srgbClr val="0000CC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6" name="Рисунок 15" descr="L020t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714884"/>
            <a:ext cx="701228" cy="64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714875"/>
            <a:ext cx="501650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65" name="Picture 2" descr="Белорусский государственный центр аккреди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86313"/>
            <a:ext cx="644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786313"/>
            <a:ext cx="819150" cy="5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67" name="Прямоугольник 2"/>
          <p:cNvSpPr>
            <a:spLocks noChangeArrowheads="1"/>
          </p:cNvSpPr>
          <p:nvPr/>
        </p:nvSpPr>
        <p:spPr bwMode="auto">
          <a:xfrm>
            <a:off x="533400" y="5381625"/>
            <a:ext cx="8286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Candara" pitchFamily="34" charset="0"/>
              </a:rPr>
              <a:t>Turkish accreditation Agency, Moldova accreditation center, Belarusian state centre for accreditation, Ukraine national accreditation agency</a:t>
            </a:r>
            <a:r>
              <a:rPr lang="ru-RU" b="1" dirty="0" smtClean="0">
                <a:solidFill>
                  <a:srgbClr val="000000"/>
                </a:solidFill>
                <a:latin typeface="Candara" pitchFamily="34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Candara" pitchFamily="34" charset="0"/>
              </a:rPr>
              <a:t>Kazakhstan national  centre of accreditation</a:t>
            </a:r>
            <a:endParaRPr lang="ru-RU" b="1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18468" name="Picture 37" descr="http://www.iaf.nu/upImages/NCA_Logo_for_websit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75188"/>
            <a:ext cx="8572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61925"/>
            <a:ext cx="10239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3232150" y="6165850"/>
            <a:ext cx="2895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592888" y="6165850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8976B3-41F4-43DE-8194-796D668C8220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63714"/>
              </p:ext>
            </p:extLst>
          </p:nvPr>
        </p:nvGraphicFramePr>
        <p:xfrm>
          <a:off x="428596" y="928670"/>
          <a:ext cx="8331200" cy="4290160"/>
        </p:xfrm>
        <a:graphic>
          <a:graphicData uri="http://schemas.openxmlformats.org/drawingml/2006/table">
            <a:tbl>
              <a:tblPr/>
              <a:tblGrid>
                <a:gridCol w="3041642"/>
                <a:gridCol w="2643206"/>
                <a:gridCol w="2646352"/>
              </a:tblGrid>
              <a:tr h="87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Accreditation subject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Quantities accredited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CABs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International standards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14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Product certification bodies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ISO/IEC Guide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65-2002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GOST ISO/IEC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17065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14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Calibri" pitchFamily="34" charset="0"/>
                          <a:cs typeface="Times New Roman" pitchFamily="18" charset="0"/>
                        </a:rPr>
                        <a:t>Personal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certification bodies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GOST ISO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IEC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17024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50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Testing laboratories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GOST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ISO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IEC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17025-2009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69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Calibration laboratories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GOST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ISO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IEC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17025-2009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19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Medical laboratories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GOST R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ISO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15189: 2012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69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Inspection bodies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GOST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ISO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IEC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17020-2013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14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PT Providers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GOST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ISO/IEC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17043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2013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9499" name="Прямоугольник 3"/>
          <p:cNvSpPr>
            <a:spLocks noChangeArrowheads="1"/>
          </p:cNvSpPr>
          <p:nvPr/>
        </p:nvSpPr>
        <p:spPr bwMode="auto">
          <a:xfrm>
            <a:off x="571500" y="357188"/>
            <a:ext cx="5573192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Accredited conformity assessment bodies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1023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551613" y="6354763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BC3F4-22CD-4567-9927-E6AB15CF8B29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339725" y="773113"/>
            <a:ext cx="853598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46088" algn="just" eaLnBrk="1" hangingPunct="1">
              <a:defRPr/>
            </a:pPr>
            <a:endParaRPr lang="ru-RU" sz="2200" b="1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3558" name="Прямоугольник 1"/>
          <p:cNvSpPr>
            <a:spLocks noChangeArrowheads="1"/>
          </p:cNvSpPr>
          <p:nvPr/>
        </p:nvSpPr>
        <p:spPr bwMode="auto">
          <a:xfrm>
            <a:off x="1403350" y="188913"/>
            <a:ext cx="3682418" cy="5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Plans and prospects</a:t>
            </a:r>
            <a:endParaRPr lang="ru-RU" sz="3200" b="1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7601744"/>
              </p:ext>
            </p:extLst>
          </p:nvPr>
        </p:nvGraphicFramePr>
        <p:xfrm>
          <a:off x="1223342" y="947738"/>
          <a:ext cx="7309097" cy="464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023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8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551613" y="6354763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013793-A764-43A6-B05F-A586FA1A7E4D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398462" y="1500174"/>
            <a:ext cx="8245504" cy="44935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95250" indent="628650" algn="just" eaLnBrk="1" hangingPunct="1">
              <a:defRPr/>
            </a:pPr>
            <a:r>
              <a:rPr lang="en-US" sz="2600" b="1" dirty="0" smtClean="0">
                <a:latin typeface="Candara" pitchFamily="34" charset="0"/>
                <a:cs typeface="Times New Roman" pitchFamily="18" charset="0"/>
              </a:rPr>
              <a:t>Taking into account the needs of the economy in the Kyrgyz Republic the short term, subject to the direction of the development of the accreditation in accordance with GOST </a:t>
            </a:r>
            <a:r>
              <a:rPr lang="en-US" sz="2600" b="1" dirty="0" smtClean="0">
                <a:latin typeface="Candara" pitchFamily="34" charset="0"/>
                <a:cs typeface="Times New Roman" pitchFamily="18" charset="0"/>
              </a:rPr>
              <a:t>ISO/IEC </a:t>
            </a:r>
            <a:r>
              <a:rPr lang="en-US" sz="2600" b="1" dirty="0" smtClean="0">
                <a:latin typeface="Candara" pitchFamily="34" charset="0"/>
                <a:cs typeface="Times New Roman" pitchFamily="18" charset="0"/>
              </a:rPr>
              <a:t>17065, GOST ISO / IEC 17025, GOST  ISO / IEC 17020, ISO 15189, taking into account relevant international guidelines ILAC and IAF for their application, as well as:</a:t>
            </a:r>
          </a:p>
          <a:p>
            <a:pPr marL="95250" indent="628650" algn="just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Candara" pitchFamily="34" charset="0"/>
                <a:cs typeface="Times New Roman" pitchFamily="18" charset="0"/>
              </a:rPr>
              <a:t>Certification body: food safety management systems (ISO / TS 22003), organic and natural products, certification </a:t>
            </a:r>
            <a:r>
              <a:rPr lang="en-US" sz="2600" b="1" dirty="0" err="1" smtClean="0">
                <a:latin typeface="Candara" pitchFamily="34" charset="0"/>
                <a:cs typeface="Times New Roman" pitchFamily="18" charset="0"/>
              </a:rPr>
              <a:t>Halal</a:t>
            </a:r>
            <a:r>
              <a:rPr lang="en-US" sz="2600" b="1" dirty="0" smtClean="0">
                <a:latin typeface="Candara" pitchFamily="34" charset="0"/>
                <a:cs typeface="Times New Roman" pitchFamily="18" charset="0"/>
              </a:rPr>
              <a:t>- products</a:t>
            </a:r>
          </a:p>
          <a:p>
            <a:pPr marL="95250" indent="628650" algn="just" eaLnBrk="1" hangingPunct="1"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Candara" pitchFamily="34" charset="0"/>
                <a:cs typeface="Times New Roman" pitchFamily="18" charset="0"/>
              </a:rPr>
              <a:t>  </a:t>
            </a:r>
            <a:r>
              <a:rPr lang="en-US" sz="2600" b="1" dirty="0">
                <a:latin typeface="Candara" pitchFamily="34" charset="0"/>
                <a:cs typeface="Times New Roman" pitchFamily="18" charset="0"/>
              </a:rPr>
              <a:t>forensic expert activities</a:t>
            </a:r>
            <a:endParaRPr lang="ru-RU" sz="2600" b="1" dirty="0"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4582" name="Прямоугольник 1"/>
          <p:cNvSpPr>
            <a:spLocks noChangeArrowheads="1"/>
          </p:cNvSpPr>
          <p:nvPr/>
        </p:nvSpPr>
        <p:spPr bwMode="auto">
          <a:xfrm>
            <a:off x="1907704" y="73424"/>
            <a:ext cx="4499950" cy="5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KCA plans and prospects</a:t>
            </a:r>
            <a:endParaRPr lang="ru-RU" sz="3200" b="1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107950" y="6237288"/>
            <a:ext cx="2895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164388" y="6381750"/>
            <a:ext cx="1828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47DC8F-42A7-4B5E-8DB3-C66580228E50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836713"/>
            <a:ext cx="18350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684213" y="2781300"/>
            <a:ext cx="8151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latin typeface="Candara" pitchFamily="34" charset="0"/>
              </a:rPr>
              <a:t>Kyrgyz Center of Accreditation </a:t>
            </a:r>
          </a:p>
          <a:p>
            <a:pPr algn="ctr" eaLnBrk="1" hangingPunct="1"/>
            <a:r>
              <a:rPr lang="en-US" sz="2400" b="1" dirty="0" smtClean="0">
                <a:latin typeface="Candara" pitchFamily="34" charset="0"/>
              </a:rPr>
              <a:t>under the Ministry of Economy the Kyrgyz Republic</a:t>
            </a:r>
            <a:endParaRPr lang="ru-RU" sz="2400" b="1" dirty="0">
              <a:latin typeface="Candara" pitchFamily="34" charset="0"/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703263" y="3802063"/>
            <a:ext cx="81327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1" hangingPunct="1"/>
            <a:r>
              <a:rPr lang="en-US" sz="2000" b="1" i="1" u="sng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address</a:t>
            </a:r>
            <a:r>
              <a:rPr lang="ru-RU" sz="2000" b="1" i="1" u="sng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: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  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720011</a:t>
            </a:r>
            <a:r>
              <a:rPr lang="ru-RU" sz="2000" b="1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Kyrgyz Republic, Bishkek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Frunze str.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, </a:t>
            </a:r>
            <a:r>
              <a:rPr lang="ru-RU" sz="2000" b="1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421</a:t>
            </a:r>
            <a:endParaRPr lang="ru-RU" sz="2000" b="1" i="1" u="sng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defTabSz="762000" eaLnBrk="1" hangingPunct="1"/>
            <a:r>
              <a:rPr lang="en-US" sz="2000" b="1" i="1" u="sng" dirty="0" smtClean="0">
                <a:latin typeface="Candara" pitchFamily="34" charset="0"/>
                <a:cs typeface="Calibri" pitchFamily="34" charset="0"/>
              </a:rPr>
              <a:t>Web-site</a:t>
            </a:r>
            <a:r>
              <a:rPr lang="ru-RU" sz="2000" b="1" i="1" dirty="0" smtClean="0">
                <a:latin typeface="Candara" pitchFamily="34" charset="0"/>
                <a:cs typeface="Calibri" pitchFamily="34" charset="0"/>
              </a:rPr>
              <a:t>:</a:t>
            </a:r>
            <a:r>
              <a:rPr lang="en-US" sz="2000" b="1" i="1" dirty="0" smtClean="0">
                <a:latin typeface="Candara" pitchFamily="34" charset="0"/>
                <a:cs typeface="Calibri" pitchFamily="34" charset="0"/>
              </a:rPr>
              <a:t>        </a:t>
            </a:r>
            <a:r>
              <a:rPr lang="en-US" sz="2000" b="1" i="1" dirty="0" smtClean="0">
                <a:latin typeface="Candara" pitchFamily="34" charset="0"/>
                <a:cs typeface="Calibri" pitchFamily="34" charset="0"/>
              </a:rPr>
              <a:t>   www.kca.gov.kg</a:t>
            </a:r>
            <a:endParaRPr lang="ru-RU" sz="2000" b="1" dirty="0">
              <a:latin typeface="Candara" pitchFamily="34" charset="0"/>
              <a:ea typeface="Times New Roman" pitchFamily="18" charset="0"/>
              <a:cs typeface="Calibri" pitchFamily="34" charset="0"/>
            </a:endParaRPr>
          </a:p>
          <a:p>
            <a:pPr defTabSz="762000" eaLnBrk="1" hangingPunct="1"/>
            <a:r>
              <a:rPr lang="en-US" sz="2000" b="1" i="1" u="sng" dirty="0" smtClean="0">
                <a:latin typeface="Candara" pitchFamily="34" charset="0"/>
                <a:cs typeface="Calibri" pitchFamily="34" charset="0"/>
              </a:rPr>
              <a:t>E-mail</a:t>
            </a:r>
            <a:r>
              <a:rPr lang="ru-RU" sz="2000" b="1" i="1" u="sng" dirty="0" smtClean="0">
                <a:latin typeface="Candara" pitchFamily="34" charset="0"/>
                <a:cs typeface="Calibri" pitchFamily="34" charset="0"/>
              </a:rPr>
              <a:t>:</a:t>
            </a:r>
            <a:r>
              <a:rPr lang="ru-RU" sz="2000" b="1" i="1" dirty="0" smtClean="0">
                <a:latin typeface="Candara" pitchFamily="34" charset="0"/>
                <a:cs typeface="Calibri" pitchFamily="34" charset="0"/>
              </a:rPr>
              <a:t>  </a:t>
            </a:r>
            <a:r>
              <a:rPr lang="en-US" sz="2000" b="1" i="1" dirty="0" smtClean="0">
                <a:latin typeface="Candara" pitchFamily="34" charset="0"/>
                <a:cs typeface="Calibri" pitchFamily="34" charset="0"/>
              </a:rPr>
              <a:t>              akkr@kca.gov.kg</a:t>
            </a:r>
            <a:endParaRPr lang="en-US" sz="2000" b="1" i="1" dirty="0">
              <a:latin typeface="Candara" pitchFamily="34" charset="0"/>
              <a:cs typeface="Calibri" pitchFamily="34" charset="0"/>
            </a:endParaRPr>
          </a:p>
          <a:p>
            <a:pPr defTabSz="762000" eaLnBrk="1" hangingPunct="1"/>
            <a:r>
              <a:rPr lang="en-US" sz="2000" b="1" i="1" u="sng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Ph/fax: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       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+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996 </a:t>
            </a:r>
            <a:r>
              <a:rPr lang="ru-RU" sz="2000" b="1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(312)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43 - </a:t>
            </a:r>
            <a:r>
              <a:rPr lang="ru-RU" sz="2000" b="1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48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- 72 </a:t>
            </a:r>
            <a:endParaRPr lang="ru-RU" sz="2000" b="1" i="1" u="sng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defTabSz="762000" eaLnBrk="1" hangingPunct="1"/>
            <a:r>
              <a:rPr lang="en-US" sz="2000" b="1" i="1" u="sng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Phone</a:t>
            </a:r>
            <a:r>
              <a:rPr lang="ru-RU" sz="2000" b="1" i="1" u="sng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: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           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+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996 </a:t>
            </a:r>
            <a:r>
              <a:rPr lang="ru-RU" sz="2000" b="1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(312) 43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- 49 - 18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;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43 - </a:t>
            </a:r>
            <a:r>
              <a:rPr lang="ru-RU" sz="2000" b="1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48 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- 64;  90 – 20 - 78; 90 – 10 - 39  </a:t>
            </a:r>
            <a:endParaRPr lang="ru-RU" sz="2000" b="1" i="1" u="sng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defTabSz="762000" eaLnBrk="1" hangingPunct="1"/>
            <a:r>
              <a:rPr lang="en-US" sz="2000" b="1" i="1" u="sng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Director</a:t>
            </a:r>
            <a:r>
              <a:rPr lang="ru-RU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:   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      </a:t>
            </a:r>
            <a:r>
              <a:rPr lang="en-US" sz="2000" b="1" i="1" dirty="0" err="1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Zhanybek</a:t>
            </a:r>
            <a:r>
              <a:rPr lang="en-US" sz="2000" b="1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Chapaev</a:t>
            </a:r>
            <a:endParaRPr lang="en-US" sz="2000" b="1" i="1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KCA logo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025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7B9DD0-F8C1-46DC-B0BD-09DD82182CD0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340768"/>
            <a:ext cx="8569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ctr" eaLnBrk="1" hangingPunct="1">
              <a:spcBef>
                <a:spcPts val="0"/>
              </a:spcBef>
              <a:defRPr/>
            </a:pPr>
            <a:endParaRPr lang="ru-RU" sz="800" b="1" dirty="0">
              <a:solidFill>
                <a:srgbClr val="000000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323850" y="149225"/>
            <a:ext cx="7343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>
                <a:latin typeface="Candara" pitchFamily="34" charset="0"/>
                <a:cs typeface="Times New Roman" pitchFamily="18" charset="0"/>
              </a:rPr>
              <a:t>Legislative in base the field of accreditation of the </a:t>
            </a:r>
            <a:r>
              <a:rPr lang="en-US" sz="3200" b="1" dirty="0" smtClean="0">
                <a:latin typeface="Candara" pitchFamily="34" charset="0"/>
                <a:cs typeface="Times New Roman" pitchFamily="18" charset="0"/>
              </a:rPr>
              <a:t>Kyrgyz Republic</a:t>
            </a:r>
            <a:endParaRPr lang="ru-RU" sz="3200" b="1" dirty="0">
              <a:latin typeface="Candara" pitchFamily="34" charset="0"/>
              <a:cs typeface="Times New Roman" pitchFamily="18" charset="0"/>
            </a:endParaRPr>
          </a:p>
          <a:p>
            <a:pPr algn="ctr" eaLnBrk="1" hangingPunct="1"/>
            <a:endParaRPr lang="ru-RU" sz="3200" b="1" dirty="0">
              <a:solidFill>
                <a:srgbClr val="0000CC"/>
              </a:solidFill>
              <a:latin typeface="Candara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7731719"/>
              </p:ext>
            </p:extLst>
          </p:nvPr>
        </p:nvGraphicFramePr>
        <p:xfrm>
          <a:off x="1000100" y="1397000"/>
          <a:ext cx="7643866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KCA logo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025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7B9DD0-F8C1-46DC-B0BD-09DD82182CD0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19" y="274620"/>
            <a:ext cx="85693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ctr" eaLnBrk="1" hangingPunct="1">
              <a:spcBef>
                <a:spcPts val="0"/>
              </a:spcBef>
              <a:defRPr/>
            </a:pPr>
            <a:endParaRPr lang="ru-RU" sz="800" b="1" dirty="0">
              <a:solidFill>
                <a:srgbClr val="000000"/>
              </a:solidFill>
              <a:latin typeface="Candara" pitchFamily="34" charset="0"/>
              <a:cs typeface="Times New Roman" pitchFamily="18" charset="0"/>
            </a:endParaRPr>
          </a:p>
          <a:p>
            <a:pPr indent="450850" algn="just" eaLnBrk="1" hangingPunct="1">
              <a:spcBef>
                <a:spcPts val="0"/>
              </a:spcBef>
              <a:defRPr/>
            </a:pPr>
            <a:r>
              <a:rPr lang="en-US" sz="2800" b="1" dirty="0" smtClean="0">
                <a:latin typeface="Candara" pitchFamily="34" charset="0"/>
              </a:rPr>
              <a:t>The </a:t>
            </a:r>
            <a:r>
              <a:rPr lang="en-US" sz="2800" b="1" dirty="0">
                <a:latin typeface="Candara" pitchFamily="34" charset="0"/>
              </a:rPr>
              <a:t>Kyrgyz Center of Accreditation </a:t>
            </a:r>
            <a:endParaRPr lang="en-US" sz="2800" b="1" dirty="0" smtClean="0">
              <a:latin typeface="Candara" pitchFamily="34" charset="0"/>
            </a:endParaRPr>
          </a:p>
          <a:p>
            <a:pPr indent="450850" algn="just" eaLnBrk="1" hangingPunct="1">
              <a:spcBef>
                <a:spcPts val="0"/>
              </a:spcBef>
              <a:defRPr/>
            </a:pPr>
            <a:r>
              <a:rPr lang="en-US" sz="2800" b="1" dirty="0" smtClean="0">
                <a:latin typeface="Candara" pitchFamily="34" charset="0"/>
              </a:rPr>
              <a:t>under </a:t>
            </a:r>
            <a:r>
              <a:rPr lang="en-US" sz="2800" b="1" dirty="0">
                <a:latin typeface="Candara" pitchFamily="34" charset="0"/>
              </a:rPr>
              <a:t>the Ministry of Economy </a:t>
            </a:r>
            <a:r>
              <a:rPr lang="en-US" sz="2800" b="1" dirty="0" smtClean="0">
                <a:latin typeface="Candara" pitchFamily="34" charset="0"/>
              </a:rPr>
              <a:t>of Kyrgyz Republic</a:t>
            </a:r>
            <a:endParaRPr lang="ru-RU" sz="2800" b="1" dirty="0">
              <a:latin typeface="Candara" pitchFamily="34" charset="0"/>
            </a:endParaRPr>
          </a:p>
          <a:p>
            <a:pPr indent="450850" algn="just" eaLnBrk="1" hangingPunct="1">
              <a:spcBef>
                <a:spcPts val="0"/>
              </a:spcBef>
              <a:defRPr/>
            </a:pPr>
            <a:endParaRPr lang="ru-RU" sz="2800" b="1" dirty="0" smtClean="0">
              <a:solidFill>
                <a:srgbClr val="0000CC"/>
              </a:solidFill>
              <a:latin typeface="Candara" pitchFamily="34" charset="0"/>
            </a:endParaRPr>
          </a:p>
          <a:p>
            <a:pPr indent="450850" algn="just" eaLnBrk="1" hangingPunct="1">
              <a:spcBef>
                <a:spcPts val="0"/>
              </a:spcBef>
              <a:defRPr/>
            </a:pPr>
            <a:endParaRPr lang="ru-RU" sz="1200" b="1" dirty="0" smtClean="0">
              <a:latin typeface="Candar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42941331"/>
              </p:ext>
            </p:extLst>
          </p:nvPr>
        </p:nvGraphicFramePr>
        <p:xfrm>
          <a:off x="428596" y="1397000"/>
          <a:ext cx="857256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22EA3D-8935-4DED-B91E-1DD1C1E22524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925948" y="295275"/>
            <a:ext cx="3376245" cy="5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Candara" pitchFamily="34" charset="0"/>
                <a:ea typeface="Cambria" pitchFamily="18" charset="0"/>
                <a:cs typeface="Times New Roman" pitchFamily="18" charset="0"/>
              </a:rPr>
              <a:t>The structure of KCA</a:t>
            </a:r>
            <a:endParaRPr lang="ru-RU" sz="2800" b="1" dirty="0">
              <a:latin typeface="Candara" pitchFamily="34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95275"/>
            <a:ext cx="10239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611550" y="1285860"/>
            <a:ext cx="7746664" cy="4807764"/>
            <a:chOff x="1394" y="1984"/>
            <a:chExt cx="8468" cy="5181"/>
          </a:xfrm>
        </p:grpSpPr>
        <p:sp>
          <p:nvSpPr>
            <p:cNvPr id="1743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053" y="1984"/>
              <a:ext cx="7809" cy="477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364" y="1984"/>
              <a:ext cx="2179" cy="9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Council for Accreditation of CAB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5036" y="3112"/>
              <a:ext cx="1970" cy="1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Kyrgyz Accreditation Center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National Accreditation Body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7838" y="2276"/>
              <a:ext cx="2024" cy="1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Decision Commission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on Accreditation of CAB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7838" y="3518"/>
              <a:ext cx="2024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/>
              <a:r>
                <a:rPr lang="en-US" sz="1600" b="1" dirty="0">
                  <a:latin typeface="+mn-lt"/>
                  <a:ea typeface="Times New Roman" pitchFamily="18" charset="0"/>
                  <a:cs typeface="Arial" pitchFamily="34" charset="0"/>
                </a:rPr>
                <a:t>Appeals and Complaints Commission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394" y="4784"/>
              <a:ext cx="2708" cy="2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Technical Committee for Laboratory Accreditation 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lvl="0" eaLnBrk="1" hangingPunct="1"/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7 sub-committees: microbiology, chemistry, non-destructive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methods,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metrology, physics and mechanical testing, medical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laboratories, forensic </a:t>
              </a:r>
              <a:r>
                <a:rPr lang="en-US" sz="1400" b="1" dirty="0" smtClean="0">
                  <a:latin typeface="+mn-lt"/>
                  <a:ea typeface="Times New Roman" pitchFamily="18" charset="0"/>
                  <a:cs typeface="Arial" pitchFamily="34" charset="0"/>
                </a:rPr>
                <a:t>activities organizations</a:t>
              </a:r>
              <a:r>
                <a:rPr lang="en-US" sz="1400" b="1" dirty="0">
                  <a:latin typeface="+mn-lt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334" y="4786"/>
              <a:ext cx="1840" cy="1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Technical Committee for Accreditation of Certification Bodies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8085" y="4774"/>
              <a:ext cx="1777" cy="1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Involved assessors and technical experts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6042" y="2973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3546" y="2973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3546" y="3670"/>
              <a:ext cx="15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7006" y="3391"/>
              <a:ext cx="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7006" y="3809"/>
              <a:ext cx="8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2880" y="4506"/>
              <a:ext cx="55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3546" y="45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880" y="4507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5036" y="4506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8451" y="4506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6174" y="4088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5036" y="1984"/>
              <a:ext cx="1970" cy="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Ministry of Economy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of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Kyrgyz Republic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6274" y="4786"/>
              <a:ext cx="1653" cy="1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Technical Committee for Accreditation of  Inspection Bodies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6902" y="4507"/>
              <a:ext cx="2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09" name="Line 1"/>
          <p:cNvSpPr>
            <a:spLocks noChangeShapeType="1"/>
          </p:cNvSpPr>
          <p:nvPr/>
        </p:nvSpPr>
        <p:spPr bwMode="auto">
          <a:xfrm>
            <a:off x="2244725" y="62055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16" y="97630"/>
            <a:ext cx="10239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4C6023-7D94-4C24-9E16-56DCE88CFA7B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3888" y="156368"/>
            <a:ext cx="303961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400" b="1" kern="0" dirty="0">
                <a:latin typeface="Candara" pitchFamily="34" charset="0"/>
                <a:cs typeface="Times New Roman" pitchFamily="18" charset="0"/>
              </a:rPr>
              <a:t>KCA personnel</a:t>
            </a:r>
            <a:r>
              <a:rPr lang="ru-RU" sz="3400" b="1" kern="0" dirty="0">
                <a:latin typeface="Candara" pitchFamily="34" charset="0"/>
                <a:cs typeface="Times New Roman" pitchFamily="18" charset="0"/>
              </a:rPr>
              <a:t> </a:t>
            </a:r>
            <a:endParaRPr lang="ru-RU" sz="3400" b="1" dirty="0">
              <a:latin typeface="Candara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400" b="1" dirty="0">
              <a:latin typeface="Candara" pitchFamily="34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88530658"/>
              </p:ext>
            </p:extLst>
          </p:nvPr>
        </p:nvGraphicFramePr>
        <p:xfrm>
          <a:off x="642910" y="1071546"/>
          <a:ext cx="828680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785794"/>
            <a:ext cx="2585452" cy="2071702"/>
          </a:xfrm>
          <a:prstGeom prst="rect">
            <a:avLst/>
          </a:prstGeom>
        </p:spPr>
      </p:pic>
      <p:pic>
        <p:nvPicPr>
          <p:cNvPr id="8" name="Рисунок 7" descr="\\ATIRKULDJUMAMED\Temp2\Для ILAC\FOTO  ILAC\ФОТО для А.Д\SAM_337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928934"/>
            <a:ext cx="25854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829468"/>
            <a:ext cx="2159761" cy="2028028"/>
          </a:xfrm>
          <a:prstGeom prst="rect">
            <a:avLst/>
          </a:prstGeom>
        </p:spPr>
      </p:pic>
      <p:pic>
        <p:nvPicPr>
          <p:cNvPr id="10" name="Рисунок 9" descr="\\ATIRKULDJUMAMED\Temp2\Для ILAC\FOTO  ILAC\ФОТО для А.Д\Изображение 01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3068960"/>
            <a:ext cx="2341494" cy="1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NINA-PC\Temp\9 июня 2016\Фото прошлых лет\обучение 201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5000636"/>
            <a:ext cx="25854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ATIRKULDJUMAMED\Temp2\Для ILAC\FOTO  ILAC\ФОТО для А.Д\SAM_332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5000636"/>
            <a:ext cx="2282683" cy="15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16" y="97630"/>
            <a:ext cx="10239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4C6023-7D94-4C24-9E16-56DCE88CFA7B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912" y="770731"/>
            <a:ext cx="85442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3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indent="263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Personnel </a:t>
            </a:r>
            <a:r>
              <a:rPr lang="en-US" sz="2800" b="1" dirty="0">
                <a:latin typeface="+mn-lt"/>
                <a:cs typeface="Times New Roman" pitchFamily="18" charset="0"/>
              </a:rPr>
              <a:t>of KCA have a necessary skills and technical qualification</a:t>
            </a:r>
            <a:r>
              <a:rPr lang="ru-RU" sz="2800" b="1" dirty="0">
                <a:latin typeface="+mn-lt"/>
                <a:cs typeface="Times New Roman" pitchFamily="18" charset="0"/>
              </a:rPr>
              <a:t>,</a:t>
            </a:r>
            <a:r>
              <a:rPr lang="en-US" sz="2800" b="1" dirty="0">
                <a:latin typeface="+mn-lt"/>
                <a:cs typeface="Times New Roman" pitchFamily="18" charset="0"/>
              </a:rPr>
              <a:t> high knowledge of operating assessment</a:t>
            </a:r>
            <a:r>
              <a:rPr lang="ru-RU" sz="2800" b="1" dirty="0">
                <a:latin typeface="+mn-lt"/>
                <a:cs typeface="Times New Roman" pitchFamily="18" charset="0"/>
              </a:rPr>
              <a:t>, </a:t>
            </a:r>
            <a:r>
              <a:rPr lang="en-US" sz="2800" b="1" dirty="0">
                <a:latin typeface="+mn-lt"/>
                <a:cs typeface="Times New Roman" pitchFamily="18" charset="0"/>
              </a:rPr>
              <a:t>it has been noted following the results of 3 assessment from expert groups to ILAC</a:t>
            </a:r>
            <a:r>
              <a:rPr lang="ru-RU" sz="2800" b="1" dirty="0">
                <a:latin typeface="+mn-lt"/>
                <a:cs typeface="Times New Roman" pitchFamily="18" charset="0"/>
              </a:rPr>
              <a:t>.</a:t>
            </a:r>
          </a:p>
          <a:p>
            <a:pPr indent="263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latin typeface="+mn-lt"/>
                <a:cs typeface="Times New Roman" pitchFamily="18" charset="0"/>
              </a:rPr>
              <a:t>Respectively, experts of KCA impart the knowledge and experience to the colleagues from neighboring countries (Uzbekistan, Tajikistan and others</a:t>
            </a:r>
            <a:r>
              <a:rPr lang="ru-RU" sz="2800" b="1" dirty="0">
                <a:latin typeface="+mn-lt"/>
                <a:cs typeface="Times New Roman" pitchFamily="18" charset="0"/>
              </a:rPr>
              <a:t>).</a:t>
            </a:r>
          </a:p>
          <a:p>
            <a:pPr indent="263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Times New Roman" pitchFamily="18" charset="0"/>
              </a:rPr>
              <a:t>Also as a matter of experience within the regional organization of accreditation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EIC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latin typeface="+mn-lt"/>
                <a:cs typeface="Times New Roman" pitchFamily="18" charset="0"/>
              </a:rPr>
              <a:t>of the KCA</a:t>
            </a:r>
            <a:r>
              <a:rPr lang="ru-RU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latin typeface="+mn-lt"/>
                <a:cs typeface="Times New Roman" pitchFamily="18" charset="0"/>
              </a:rPr>
              <a:t>development of 2 documents is charged in 2016y.</a:t>
            </a:r>
            <a:endParaRPr lang="ru-RU" sz="2800" b="1" dirty="0">
              <a:latin typeface="+mn-lt"/>
              <a:cs typeface="Times New Roman" pitchFamily="18" charset="0"/>
            </a:endParaRPr>
          </a:p>
          <a:p>
            <a:pPr indent="263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3888" y="156368"/>
            <a:ext cx="30219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400" b="1" kern="0" dirty="0" smtClean="0">
                <a:latin typeface="Candara" pitchFamily="34" charset="0"/>
                <a:cs typeface="Times New Roman" pitchFamily="18" charset="0"/>
              </a:rPr>
              <a:t>KCA personnel</a:t>
            </a:r>
            <a:r>
              <a:rPr lang="ru-RU" sz="3400" b="1" kern="0" dirty="0" smtClean="0">
                <a:latin typeface="Candara" pitchFamily="34" charset="0"/>
                <a:cs typeface="Times New Roman" pitchFamily="18" charset="0"/>
              </a:rPr>
              <a:t> </a:t>
            </a:r>
            <a:endParaRPr lang="ru-RU" sz="3400" b="1" dirty="0">
              <a:latin typeface="Candar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2B307-7C73-4515-9C9D-E3DF0A97E32B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0975"/>
            <a:ext cx="10239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6965474"/>
              </p:ext>
            </p:extLst>
          </p:nvPr>
        </p:nvGraphicFramePr>
        <p:xfrm>
          <a:off x="690507" y="1556792"/>
          <a:ext cx="7929618" cy="422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332656"/>
            <a:ext cx="69846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Candara"/>
                <a:ea typeface="Calibri"/>
              </a:rPr>
              <a:t>According to goals and tasks from the moment of creation of </a:t>
            </a:r>
            <a:r>
              <a:rPr lang="en-US" sz="2800" b="1" dirty="0" smtClean="0">
                <a:latin typeface="Candara"/>
                <a:ea typeface="Calibri"/>
              </a:rPr>
              <a:t>KCA </a:t>
            </a:r>
            <a:r>
              <a:rPr lang="en-US" sz="2800" b="1" dirty="0">
                <a:latin typeface="Candara"/>
                <a:ea typeface="Calibri"/>
              </a:rPr>
              <a:t>(</a:t>
            </a:r>
            <a:r>
              <a:rPr lang="en-US" sz="2800" b="1" dirty="0" smtClean="0">
                <a:latin typeface="Candara"/>
                <a:ea typeface="Calibri"/>
              </a:rPr>
              <a:t>2007)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7AF646-3A92-48D4-8FEC-6E975A9AAD65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51520" y="285728"/>
            <a:ext cx="7760593" cy="12464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b="1" dirty="0">
                <a:ea typeface="Calibri" pitchFamily="34" charset="0"/>
                <a:cs typeface="Times New Roman" pitchFamily="18" charset="0"/>
              </a:rPr>
              <a:t>For professional development and competence of expert of CAB in the Republic</a:t>
            </a:r>
            <a:r>
              <a:rPr lang="ru-RU" sz="25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b="1" dirty="0">
                <a:ea typeface="Calibri" pitchFamily="34" charset="0"/>
                <a:cs typeface="Times New Roman" pitchFamily="18" charset="0"/>
              </a:rPr>
              <a:t>KCA had carried out training </a:t>
            </a:r>
            <a:endParaRPr lang="ru-RU" sz="25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46063"/>
            <a:ext cx="10239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7680112"/>
              </p:ext>
            </p:extLst>
          </p:nvPr>
        </p:nvGraphicFramePr>
        <p:xfrm>
          <a:off x="500034" y="1857364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6072"/>
            <a:ext cx="70390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indent="436563">
              <a:defRPr/>
            </a:pPr>
            <a:r>
              <a:rPr lang="en-US" sz="1400" b="1" dirty="0" smtClean="0">
                <a:latin typeface="+mn-lt"/>
                <a:cs typeface="Calibri" pitchFamily="34" charset="0"/>
              </a:rPr>
              <a:t> </a:t>
            </a:r>
          </a:p>
          <a:p>
            <a:pPr indent="542925" algn="just">
              <a:lnSpc>
                <a:spcPts val="3120"/>
              </a:lnSpc>
            </a:pPr>
            <a:r>
              <a:rPr lang="en-US" sz="3200" b="1" dirty="0" smtClean="0">
                <a:latin typeface="+mn-lt"/>
                <a:cs typeface="Calibri" pitchFamily="34" charset="0"/>
              </a:rPr>
              <a:t>According </a:t>
            </a:r>
            <a:r>
              <a:rPr lang="en-US" sz="3200" b="1" dirty="0">
                <a:latin typeface="+mn-lt"/>
                <a:cs typeface="Calibri" pitchFamily="34" charset="0"/>
              </a:rPr>
              <a:t>to National strategy </a:t>
            </a:r>
            <a:r>
              <a:rPr lang="en-US" sz="3200" b="1" dirty="0" smtClean="0">
                <a:latin typeface="+mn-lt"/>
                <a:cs typeface="Calibri" pitchFamily="34" charset="0"/>
              </a:rPr>
              <a:t> </a:t>
            </a:r>
            <a:r>
              <a:rPr lang="en-US" sz="3200" b="1" dirty="0">
                <a:latin typeface="+mn-lt"/>
                <a:cs typeface="Calibri" pitchFamily="34" charset="0"/>
              </a:rPr>
              <a:t>development of KR, resolution </a:t>
            </a:r>
            <a:r>
              <a:rPr lang="en-US" sz="3200" b="1" dirty="0" smtClean="0">
                <a:latin typeface="+mn-lt"/>
                <a:cs typeface="Calibri" pitchFamily="34" charset="0"/>
              </a:rPr>
              <a:t>the Governments </a:t>
            </a:r>
            <a:r>
              <a:rPr lang="en-US" sz="3200" b="1" dirty="0">
                <a:latin typeface="+mn-lt"/>
                <a:cs typeface="Calibri" pitchFamily="34" charset="0"/>
              </a:rPr>
              <a:t>of KR work 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Calibri" pitchFamily="34" charset="0"/>
              </a:rPr>
              <a:t>on introduction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of the program of electronic document in the KCA, procedure for applications 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Calibri" pitchFamily="34" charset="0"/>
              </a:rPr>
              <a:t>an electronic form</a:t>
            </a:r>
            <a:r>
              <a:rPr lang="en-US" sz="3200" b="1" dirty="0">
                <a:latin typeface="+mn-lt"/>
                <a:cs typeface="Calibri" pitchFamily="34" charset="0"/>
              </a:rPr>
              <a:t> for receiving state services and </a:t>
            </a:r>
            <a:r>
              <a:rPr lang="en-US" sz="3200" b="1" dirty="0" smtClean="0">
                <a:latin typeface="+mn-lt"/>
                <a:cs typeface="Calibri" pitchFamily="34" charset="0"/>
              </a:rPr>
              <a:t>accept </a:t>
            </a:r>
            <a:r>
              <a:rPr lang="en-US" sz="3200" b="1" dirty="0">
                <a:latin typeface="+mn-lt"/>
                <a:cs typeface="Calibri" pitchFamily="34" charset="0"/>
              </a:rPr>
              <a:t>to consideration without listing on paper.</a:t>
            </a:r>
          </a:p>
          <a:p>
            <a:pPr indent="542925" algn="just">
              <a:lnSpc>
                <a:spcPts val="3120"/>
              </a:lnSpc>
            </a:pPr>
            <a:r>
              <a:rPr lang="en-US" sz="1600" b="1" dirty="0">
                <a:latin typeface="+mn-lt"/>
                <a:cs typeface="Calibri" pitchFamily="34" charset="0"/>
              </a:rPr>
              <a:t>Since July 14, 2015 in </a:t>
            </a:r>
            <a:r>
              <a:rPr lang="en-US" sz="1600" b="1" dirty="0" smtClean="0">
                <a:latin typeface="+mn-lt"/>
                <a:cs typeface="Calibri" pitchFamily="34" charset="0"/>
              </a:rPr>
              <a:t>KCA introduction the system </a:t>
            </a:r>
            <a:r>
              <a:rPr lang="en-US" sz="1600" b="1" dirty="0">
                <a:latin typeface="+mn-lt"/>
                <a:cs typeface="Calibri" pitchFamily="34" charset="0"/>
              </a:rPr>
              <a:t>electronic </a:t>
            </a:r>
            <a:r>
              <a:rPr lang="en-US" sz="1600" b="1" dirty="0" smtClean="0">
                <a:latin typeface="+mn-lt"/>
                <a:cs typeface="Calibri" pitchFamily="34" charset="0"/>
              </a:rPr>
              <a:t>document.</a:t>
            </a:r>
            <a:endParaRPr lang="ky-KG" sz="1600" b="1" dirty="0">
              <a:latin typeface="+mn-lt"/>
              <a:cs typeface="Calibri" pitchFamily="34" charset="0"/>
            </a:endParaRPr>
          </a:p>
        </p:txBody>
      </p:sp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2839999" y="6439620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20BA7-3706-4C3A-9DB5-1D0F868A8E54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14290"/>
            <a:ext cx="10239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3874</TotalTime>
  <Words>1169</Words>
  <Application>Microsoft Office PowerPoint</Application>
  <PresentationFormat>Экран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Посмеёмся вместе с А.П.Чеховым.</dc:title>
  <dc:creator>Admin</dc:creator>
  <cp:lastModifiedBy>user</cp:lastModifiedBy>
  <cp:revision>455</cp:revision>
  <dcterms:created xsi:type="dcterms:W3CDTF">2010-02-02T06:09:27Z</dcterms:created>
  <dcterms:modified xsi:type="dcterms:W3CDTF">2017-08-24T19:31:16Z</dcterms:modified>
</cp:coreProperties>
</file>